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342" r:id="rId3"/>
    <p:sldId id="343" r:id="rId4"/>
    <p:sldId id="345" r:id="rId5"/>
    <p:sldId id="322" r:id="rId6"/>
    <p:sldId id="297" r:id="rId7"/>
    <p:sldId id="298" r:id="rId8"/>
    <p:sldId id="301" r:id="rId9"/>
    <p:sldId id="302" r:id="rId10"/>
    <p:sldId id="334" r:id="rId11"/>
    <p:sldId id="303" r:id="rId12"/>
    <p:sldId id="344" r:id="rId13"/>
    <p:sldId id="305" r:id="rId14"/>
    <p:sldId id="335" r:id="rId15"/>
    <p:sldId id="306" r:id="rId16"/>
    <p:sldId id="323" r:id="rId17"/>
    <p:sldId id="324" r:id="rId18"/>
    <p:sldId id="326" r:id="rId19"/>
    <p:sldId id="336" r:id="rId20"/>
    <p:sldId id="308" r:id="rId21"/>
    <p:sldId id="337" r:id="rId22"/>
    <p:sldId id="309" r:id="rId23"/>
    <p:sldId id="338" r:id="rId24"/>
    <p:sldId id="310" r:id="rId25"/>
    <p:sldId id="325" r:id="rId26"/>
    <p:sldId id="314" r:id="rId27"/>
    <p:sldId id="340" r:id="rId28"/>
    <p:sldId id="315" r:id="rId29"/>
    <p:sldId id="327" r:id="rId30"/>
  </p:sldIdLst>
  <p:sldSz cx="10688638" cy="7562850"/>
  <p:notesSz cx="6858000" cy="9144000"/>
  <p:defaultTextStyle>
    <a:defPPr>
      <a:defRPr lang="it-IT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539"/>
    <a:srgbClr val="A4B83C"/>
    <a:srgbClr val="7C95A4"/>
    <a:srgbClr val="834E70"/>
    <a:srgbClr val="966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5" autoAdjust="0"/>
    <p:restoredTop sz="92153" autoAdjust="0"/>
  </p:normalViewPr>
  <p:slideViewPr>
    <p:cSldViewPr snapToGrid="0" snapToObjects="1">
      <p:cViewPr varScale="1">
        <p:scale>
          <a:sx n="78" d="100"/>
          <a:sy n="78" d="100"/>
        </p:scale>
        <p:origin x="1784" y="168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CE866-347A-A94C-AEBC-45672EC0C3DD}" type="datetimeFigureOut">
              <a:rPr lang="it-IT" smtClean="0"/>
              <a:t>11/10/18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E7566-1E4B-F244-92C8-82E0CE8C09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62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36A1-4A8D-834D-8071-372AAFE0A32D}" type="datetimeFigureOut">
              <a:rPr lang="it-IT" smtClean="0"/>
              <a:t>11/10/18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8051-55BA-4D40-A359-A4A70057E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40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36A1-4A8D-834D-8071-372AAFE0A32D}" type="datetimeFigureOut">
              <a:rPr lang="it-IT" smtClean="0"/>
              <a:t>11/10/18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8051-55BA-4D40-A359-A4A70057E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55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36A1-4A8D-834D-8071-372AAFE0A32D}" type="datetimeFigureOut">
              <a:rPr lang="it-IT" smtClean="0"/>
              <a:t>11/10/18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8051-55BA-4D40-A359-A4A70057E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44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36A1-4A8D-834D-8071-372AAFE0A32D}" type="datetimeFigureOut">
              <a:rPr lang="it-IT" smtClean="0"/>
              <a:t>11/10/18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8051-55BA-4D40-A359-A4A70057E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237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36A1-4A8D-834D-8071-372AAFE0A32D}" type="datetimeFigureOut">
              <a:rPr lang="it-IT" smtClean="0"/>
              <a:t>11/10/18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8051-55BA-4D40-A359-A4A70057E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09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36A1-4A8D-834D-8071-372AAFE0A32D}" type="datetimeFigureOut">
              <a:rPr lang="it-IT" smtClean="0"/>
              <a:t>11/10/18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8051-55BA-4D40-A359-A4A70057E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3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36A1-4A8D-834D-8071-372AAFE0A32D}" type="datetimeFigureOut">
              <a:rPr lang="it-IT" smtClean="0"/>
              <a:t>11/10/18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8051-55BA-4D40-A359-A4A70057E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39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36A1-4A8D-834D-8071-372AAFE0A32D}" type="datetimeFigureOut">
              <a:rPr lang="it-IT" smtClean="0"/>
              <a:t>11/10/18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8051-55BA-4D40-A359-A4A70057E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55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36A1-4A8D-834D-8071-372AAFE0A32D}" type="datetimeFigureOut">
              <a:rPr lang="it-IT" smtClean="0"/>
              <a:t>11/10/18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8051-55BA-4D40-A359-A4A70057E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57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36A1-4A8D-834D-8071-372AAFE0A32D}" type="datetimeFigureOut">
              <a:rPr lang="it-IT" smtClean="0"/>
              <a:t>11/10/18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8051-55BA-4D40-A359-A4A70057E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86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36A1-4A8D-834D-8071-372AAFE0A32D}" type="datetimeFigureOut">
              <a:rPr lang="it-IT" smtClean="0"/>
              <a:t>11/10/18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8051-55BA-4D40-A359-A4A70057E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91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636A1-4A8D-834D-8071-372AAFE0A32D}" type="datetimeFigureOut">
              <a:rPr lang="it-IT" smtClean="0"/>
              <a:t>11/10/18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8051-55BA-4D40-A359-A4A70057ED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97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.jpeg"/><Relationship Id="rId7" Type="http://schemas.openxmlformats.org/officeDocument/2006/relationships/image" Target="../media/image4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3.jpg"/><Relationship Id="rId5" Type="http://schemas.openxmlformats.org/officeDocument/2006/relationships/image" Target="http://www.dps.tesoro.it/img/pongovernance/logo%20UE_FESR.jpg" TargetMode="External"/><Relationship Id="rId10" Type="http://schemas.openxmlformats.org/officeDocument/2006/relationships/image" Target="../media/image2.pn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0571" y="3466971"/>
            <a:ext cx="6336310" cy="1231237"/>
          </a:xfrm>
          <a:ln/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it-IT" sz="3200" dirty="0"/>
              <a:t>Professioniste in rete per le P.A</a:t>
            </a:r>
            <a:r>
              <a:rPr lang="it-IT" dirty="0"/>
              <a:t>.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-716055" y="-7085"/>
            <a:ext cx="210611" cy="4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239013" y="1150870"/>
            <a:ext cx="210611" cy="3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42873" fontAlgn="base">
              <a:spcBef>
                <a:spcPct val="0"/>
              </a:spcBef>
              <a:spcAft>
                <a:spcPct val="0"/>
              </a:spcAft>
            </a:pPr>
            <a:r>
              <a:rPr lang="it-IT" sz="140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239013" y="1831876"/>
            <a:ext cx="210611" cy="3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42873" fontAlgn="base">
              <a:spcBef>
                <a:spcPct val="0"/>
              </a:spcBef>
              <a:spcAft>
                <a:spcPct val="0"/>
              </a:spcAft>
            </a:pPr>
            <a:r>
              <a:rPr lang="it-IT" sz="140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5239013" y="2378082"/>
            <a:ext cx="210611" cy="3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42873" fontAlgn="base">
              <a:spcBef>
                <a:spcPct val="0"/>
              </a:spcBef>
              <a:spcAft>
                <a:spcPct val="0"/>
              </a:spcAft>
            </a:pPr>
            <a:r>
              <a:rPr lang="it-IT" sz="140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941644" y="5460530"/>
            <a:ext cx="7682323" cy="627967"/>
          </a:xfrm>
          <a:prstGeom prst="rect">
            <a:avLst/>
          </a:prstGeom>
          <a:ln/>
        </p:spPr>
        <p:txBody>
          <a:bodyPr vert="horz" lIns="104287" tIns="52144" rIns="104287" bIns="52144" rtlCol="0">
            <a:noAutofit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2000" dirty="0">
              <a:solidFill>
                <a:schemeClr val="bg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721651" y="4252179"/>
            <a:ext cx="6417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err="1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www.prorete-pa.pariopportunita.gov.it</a:t>
            </a:r>
            <a:endParaRPr lang="it-IT" sz="2000" i="1" dirty="0">
              <a:solidFill>
                <a:schemeClr val="bg1">
                  <a:lumMod val="65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495" y="552722"/>
            <a:ext cx="3351022" cy="25583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1" y="6584950"/>
            <a:ext cx="2374900" cy="9779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0238" y="6725533"/>
            <a:ext cx="1294921" cy="72213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8943" y="6801733"/>
            <a:ext cx="2973413" cy="6350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" y="6801509"/>
            <a:ext cx="1359282" cy="663476"/>
          </a:xfrm>
          <a:prstGeom prst="rect">
            <a:avLst/>
          </a:prstGeom>
        </p:spPr>
      </p:pic>
      <p:pic>
        <p:nvPicPr>
          <p:cNvPr id="32" name="Picture 2" descr="C:\Users\ANNA ZILLI\AppData\Local\Microsoft\Windows\Temporary Internet Files\Content.Outlook\E7TANVL2\logo uniud+dsg ORIZ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959" y="6903333"/>
            <a:ext cx="2183668" cy="35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E419E12-7F66-3443-B525-F2EF7F778694}"/>
              </a:ext>
            </a:extLst>
          </p:cNvPr>
          <p:cNvSpPr txBox="1"/>
          <p:nvPr/>
        </p:nvSpPr>
        <p:spPr>
          <a:xfrm>
            <a:off x="1473617" y="5555794"/>
            <a:ext cx="7952014" cy="762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Split, 17</a:t>
            </a:r>
            <a:r>
              <a:rPr lang="en-GB" baseline="30000" dirty="0" err="1"/>
              <a:t>th</a:t>
            </a:r>
            <a:r>
              <a:rPr lang="en-GB" dirty="0"/>
              <a:t> October 2018 – Caterina Mazzanti</a:t>
            </a:r>
          </a:p>
          <a:p>
            <a:r>
              <a:rPr lang="en-GB" dirty="0"/>
              <a:t>						PhD Candidate, University of Udine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5717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65452" y="463127"/>
            <a:ext cx="4470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rPr>
              <a:t>Registration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495" y="745067"/>
            <a:ext cx="1883326" cy="143780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665453" y="1912619"/>
            <a:ext cx="699264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GB" sz="2800" dirty="0">
                <a:solidFill>
                  <a:srgbClr val="7F7F7F"/>
                </a:solidFill>
                <a:latin typeface="Lato Black"/>
                <a:cs typeface="Lato Black"/>
              </a:rPr>
              <a:t>User-Friendly</a:t>
            </a:r>
            <a:endParaRPr lang="en-GB" sz="1800" dirty="0">
              <a:solidFill>
                <a:srgbClr val="7F7F7F"/>
              </a:solidFill>
              <a:latin typeface="Lato Black"/>
              <a:cs typeface="Lato Black"/>
            </a:endParaRPr>
          </a:p>
          <a:p>
            <a:pPr lvl="0" defTabSz="914400">
              <a:defRPr/>
            </a:pPr>
            <a:r>
              <a:rPr lang="en-GB" sz="1800" dirty="0">
                <a:solidFill>
                  <a:srgbClr val="7F7F7F"/>
                </a:solidFill>
                <a:latin typeface="Lato Black"/>
                <a:cs typeface="Lato Black"/>
              </a:rPr>
              <a:t>Email address</a:t>
            </a:r>
            <a:r>
              <a:rPr lang="en-GB" sz="1800" dirty="0">
                <a:solidFill>
                  <a:srgbClr val="7F7F7F"/>
                </a:solidFill>
                <a:latin typeface="Lato Light"/>
                <a:cs typeface="Lato Light"/>
              </a:rPr>
              <a:t> just required</a:t>
            </a:r>
          </a:p>
          <a:p>
            <a:pPr lvl="0" defTabSz="914400">
              <a:defRPr/>
            </a:pPr>
            <a:endParaRPr lang="en-GB" sz="1800" dirty="0">
              <a:solidFill>
                <a:srgbClr val="7F7F7F"/>
              </a:solidFill>
              <a:latin typeface="Lato Regular"/>
              <a:cs typeface="Lato Regular"/>
            </a:endParaRPr>
          </a:p>
          <a:p>
            <a:pPr defTabSz="914400">
              <a:defRPr/>
            </a:pPr>
            <a:r>
              <a:rPr lang="en-GB" sz="2800" dirty="0">
                <a:solidFill>
                  <a:srgbClr val="7F7F7F"/>
                </a:solidFill>
                <a:latin typeface="Lato Black"/>
                <a:cs typeface="Lato Black"/>
              </a:rPr>
              <a:t>Safe</a:t>
            </a:r>
          </a:p>
          <a:p>
            <a:pPr defTabSz="914400">
              <a:defRPr/>
            </a:pPr>
            <a:r>
              <a:rPr lang="en-GB" sz="1800" dirty="0">
                <a:solidFill>
                  <a:srgbClr val="7F7F7F"/>
                </a:solidFill>
                <a:latin typeface="Lato Black"/>
                <a:cs typeface="Lato Black"/>
              </a:rPr>
              <a:t>Captcha Validation</a:t>
            </a:r>
          </a:p>
          <a:p>
            <a:pPr lvl="0" defTabSz="914400">
              <a:defRPr/>
            </a:pPr>
            <a:endParaRPr lang="en-GB" sz="2800" dirty="0">
              <a:solidFill>
                <a:srgbClr val="7F7F7F"/>
              </a:solidFill>
              <a:latin typeface="Lato Black"/>
              <a:cs typeface="Lato Black"/>
            </a:endParaRPr>
          </a:p>
          <a:p>
            <a:pPr lvl="0" defTabSz="914400">
              <a:defRPr/>
            </a:pPr>
            <a:r>
              <a:rPr lang="en-GB" sz="2800" dirty="0">
                <a:solidFill>
                  <a:srgbClr val="7F7F7F"/>
                </a:solidFill>
                <a:latin typeface="Lato Black"/>
                <a:cs typeface="Lato Black"/>
              </a:rPr>
              <a:t>Smart</a:t>
            </a:r>
          </a:p>
          <a:p>
            <a:pPr defTabSz="914400">
              <a:defRPr/>
            </a:pPr>
            <a:r>
              <a:rPr lang="en-GB" sz="1800" dirty="0">
                <a:solidFill>
                  <a:srgbClr val="7F7F7F"/>
                </a:solidFill>
                <a:latin typeface="Lato Light"/>
                <a:cs typeface="Lato Light"/>
              </a:rPr>
              <a:t>Registration form</a:t>
            </a:r>
          </a:p>
          <a:p>
            <a:pPr defTabSz="914400">
              <a:defRPr/>
            </a:pPr>
            <a:r>
              <a:rPr lang="en-GB" sz="1800" dirty="0">
                <a:solidFill>
                  <a:srgbClr val="7F7F7F"/>
                </a:solidFill>
                <a:latin typeface="Lato Light"/>
                <a:cs typeface="Lato Light"/>
              </a:rPr>
              <a:t>Username choice</a:t>
            </a:r>
          </a:p>
          <a:p>
            <a:pPr defTabSz="914400">
              <a:defRPr/>
            </a:pPr>
            <a:r>
              <a:rPr lang="en-GB" sz="1800" dirty="0">
                <a:solidFill>
                  <a:srgbClr val="7F7F7F"/>
                </a:solidFill>
                <a:latin typeface="Lato Light"/>
                <a:cs typeface="Lato Light"/>
              </a:rPr>
              <a:t>Email address </a:t>
            </a:r>
          </a:p>
          <a:p>
            <a:pPr>
              <a:defRPr/>
            </a:pPr>
            <a:endParaRPr lang="it-IT" sz="1800" dirty="0">
              <a:solidFill>
                <a:srgbClr val="7F7F7F"/>
              </a:solidFill>
              <a:latin typeface="Lato Regular"/>
              <a:cs typeface="Lato Regular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85006F8-CBCB-4C4A-9668-2001B1A64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671" y="2722262"/>
            <a:ext cx="4105993" cy="379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05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65453" y="463127"/>
            <a:ext cx="4470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rPr>
              <a:t>Registration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" y="1292710"/>
            <a:ext cx="9204960" cy="590819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495" y="745067"/>
            <a:ext cx="1883326" cy="143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2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65452" y="463127"/>
            <a:ext cx="8217291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rPr>
              <a:t>Minimum requirements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rPr>
              <a:t>No criminal records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rPr>
              <a:t>No liability for damages to the State Treasury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rPr>
              <a:t>No crimes against the Public Administration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rPr>
              <a:t>No enforcement of preventive measures regarding organised crimes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rPr>
              <a:t>Acknowledgement of terms and conditions (i.e. Personal Data Processing Authorisation)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  <a:cs typeface="Lato Light"/>
            </a:endParaRPr>
          </a:p>
          <a:p>
            <a:pPr marL="685800" indent="-6858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4800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  <a:cs typeface="Lato Light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284" y="490184"/>
            <a:ext cx="1883326" cy="143780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9CD0A0E-48E0-1D48-8F31-E541BF28A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957" y="4762115"/>
            <a:ext cx="3302341" cy="221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2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9796658" y="3398898"/>
            <a:ext cx="350744" cy="21288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9206390" y="3120696"/>
            <a:ext cx="260407" cy="1753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/>
          <p:cNvSpPr/>
          <p:nvPr/>
        </p:nvSpPr>
        <p:spPr>
          <a:xfrm>
            <a:off x="10365105" y="3314228"/>
            <a:ext cx="154111" cy="18506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606" y="654156"/>
            <a:ext cx="1883326" cy="143780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732D763-D1AC-244F-ABC0-76BA72868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206" y="738142"/>
            <a:ext cx="5138225" cy="25529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10B9074-AE13-4049-A2A8-845573C1E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229" y="3621823"/>
            <a:ext cx="33147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7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8773" y="745067"/>
            <a:ext cx="7459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it-IT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rPr>
              <a:t>Personal Data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88958" y="5719695"/>
            <a:ext cx="1630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old"/>
                <a:cs typeface="Lato Bold"/>
              </a:rPr>
              <a:t>STATUS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88958" y="6283337"/>
            <a:ext cx="1630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old"/>
                <a:cs typeface="Lato Bold"/>
              </a:rPr>
              <a:t>VISIBILITY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9796658" y="3398898"/>
            <a:ext cx="350744" cy="21288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9206390" y="3120696"/>
            <a:ext cx="260407" cy="1753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299" y="2091964"/>
            <a:ext cx="4264917" cy="549307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431" y="2621227"/>
            <a:ext cx="3798958" cy="494162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5" name="Rettangolo 24"/>
          <p:cNvSpPr/>
          <p:nvPr/>
        </p:nvSpPr>
        <p:spPr>
          <a:xfrm>
            <a:off x="10365105" y="3314228"/>
            <a:ext cx="154111" cy="18506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/>
          <p:cNvCxnSpPr/>
          <p:nvPr/>
        </p:nvCxnSpPr>
        <p:spPr>
          <a:xfrm flipH="1">
            <a:off x="2298331" y="6405228"/>
            <a:ext cx="4312812" cy="0"/>
          </a:xfrm>
          <a:prstGeom prst="line">
            <a:avLst/>
          </a:prstGeom>
          <a:ln>
            <a:solidFill>
              <a:srgbClr val="834E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H="1">
            <a:off x="2298333" y="5998829"/>
            <a:ext cx="4312810" cy="0"/>
          </a:xfrm>
          <a:prstGeom prst="line">
            <a:avLst/>
          </a:prstGeom>
          <a:ln>
            <a:solidFill>
              <a:srgbClr val="834E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e 27"/>
          <p:cNvSpPr/>
          <p:nvPr/>
        </p:nvSpPr>
        <p:spPr>
          <a:xfrm>
            <a:off x="6617546" y="5902712"/>
            <a:ext cx="205609" cy="181436"/>
          </a:xfrm>
          <a:prstGeom prst="ellipse">
            <a:avLst/>
          </a:prstGeom>
          <a:solidFill>
            <a:srgbClr val="834E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Ovale 28"/>
          <p:cNvSpPr/>
          <p:nvPr/>
        </p:nvSpPr>
        <p:spPr>
          <a:xfrm>
            <a:off x="6611143" y="6325747"/>
            <a:ext cx="205609" cy="181436"/>
          </a:xfrm>
          <a:prstGeom prst="ellipse">
            <a:avLst/>
          </a:prstGeom>
          <a:solidFill>
            <a:srgbClr val="834E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609569" y="2716503"/>
            <a:ext cx="441938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GB" sz="2000" dirty="0">
                <a:solidFill>
                  <a:srgbClr val="7F7F7F"/>
                </a:solidFill>
                <a:latin typeface="Lato Regular"/>
                <a:cs typeface="Lato Regular"/>
              </a:rPr>
              <a:t>Name and Surname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en-GB" sz="2000" dirty="0">
                <a:solidFill>
                  <a:srgbClr val="7F7F7F"/>
                </a:solidFill>
                <a:latin typeface="Lato Regular"/>
                <a:cs typeface="Lato Regular"/>
              </a:rPr>
              <a:t>Email address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en-GB" sz="2000" dirty="0">
                <a:solidFill>
                  <a:srgbClr val="7F7F7F"/>
                </a:solidFill>
                <a:latin typeface="Lato Regular"/>
                <a:cs typeface="Lato Regular"/>
              </a:rPr>
              <a:t>Home address and region  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en-GB" sz="2000" dirty="0">
                <a:solidFill>
                  <a:srgbClr val="7F7F7F"/>
                </a:solidFill>
                <a:latin typeface="Lato Regular"/>
                <a:cs typeface="Lato Regular"/>
              </a:rPr>
              <a:t>Date of birth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en-GB" sz="2000" dirty="0">
                <a:solidFill>
                  <a:srgbClr val="7F7F7F"/>
                </a:solidFill>
                <a:latin typeface="Lato Regular"/>
                <a:cs typeface="Lato Regular"/>
              </a:rPr>
              <a:t>Citizenship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en-GB" sz="2000" dirty="0">
                <a:solidFill>
                  <a:srgbClr val="7F7F7F"/>
                </a:solidFill>
                <a:latin typeface="Lato Regular"/>
                <a:cs typeface="Lato Regular"/>
              </a:rPr>
              <a:t>Phone number</a:t>
            </a:r>
          </a:p>
          <a:p>
            <a:pPr>
              <a:spcBef>
                <a:spcPct val="20000"/>
              </a:spcBef>
              <a:defRPr/>
            </a:pPr>
            <a:r>
              <a:rPr lang="en-GB" sz="2000" dirty="0">
                <a:solidFill>
                  <a:srgbClr val="7F7F7F"/>
                </a:solidFill>
                <a:latin typeface="Lato Regular"/>
                <a:cs typeface="Lato Regular"/>
                <a:sym typeface="Wingdings" pitchFamily="2" charset="2"/>
              </a:rPr>
              <a:t>Social security number</a:t>
            </a:r>
            <a:r>
              <a:rPr lang="it-IT" sz="2000" b="1" dirty="0">
                <a:solidFill>
                  <a:srgbClr val="7F7F7F"/>
                </a:solidFill>
                <a:latin typeface="Lato Regular"/>
                <a:cs typeface="Lato Regular"/>
                <a:sym typeface="Wingdings" pitchFamily="2" charset="2"/>
              </a:rPr>
              <a:t>		</a:t>
            </a:r>
            <a:endParaRPr lang="it-IT" sz="2000" dirty="0">
              <a:solidFill>
                <a:srgbClr val="7F7F7F"/>
              </a:solidFill>
              <a:latin typeface="Lato Regular"/>
              <a:cs typeface="Lato Regular"/>
              <a:sym typeface="Wingdings" pitchFamily="2" charset="2"/>
            </a:endParaRP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4606" y="654156"/>
            <a:ext cx="1883326" cy="143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41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8773" y="666677"/>
            <a:ext cx="536849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rPr>
              <a:t>Further information</a:t>
            </a:r>
            <a:endParaRPr lang="en-GB" sz="3600" dirty="0">
              <a:solidFill>
                <a:schemeClr val="tx1">
                  <a:lumMod val="50000"/>
                  <a:lumOff val="50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09569" y="2716503"/>
            <a:ext cx="4419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GB" sz="2000" dirty="0">
                <a:solidFill>
                  <a:srgbClr val="7F7F7F"/>
                </a:solidFill>
                <a:latin typeface="Lato Regular"/>
                <a:cs typeface="Lato Regular"/>
              </a:rPr>
              <a:t>Studies Background</a:t>
            </a:r>
            <a:r>
              <a:rPr lang="it-IT" sz="2000" dirty="0">
                <a:solidFill>
                  <a:srgbClr val="7F7F7F"/>
                </a:solidFill>
                <a:latin typeface="Lato Regular"/>
                <a:cs typeface="Lato Regular"/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3743184" y="2716503"/>
            <a:ext cx="7474545" cy="5412391"/>
            <a:chOff x="4226356" y="2888794"/>
            <a:chExt cx="8099394" cy="5028422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356" y="2888794"/>
              <a:ext cx="8099394" cy="5028422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6674" y="3223545"/>
              <a:ext cx="5577444" cy="3524831"/>
            </a:xfrm>
            <a:prstGeom prst="rect">
              <a:avLst/>
            </a:prstGeom>
          </p:spPr>
        </p:pic>
      </p:grp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5120" y="544506"/>
            <a:ext cx="1883326" cy="143780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D00D9FF-C1FD-2942-821E-62E497826D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69" y="4637704"/>
            <a:ext cx="3764693" cy="21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31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9569" y="2716503"/>
            <a:ext cx="441938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endParaRPr lang="it-IT" sz="2000" dirty="0">
              <a:solidFill>
                <a:srgbClr val="7F7F7F"/>
              </a:solidFill>
              <a:latin typeface="Lato Regular"/>
              <a:cs typeface="Lato Regular"/>
            </a:endParaRPr>
          </a:p>
          <a:p>
            <a:pPr lvl="0" defTabSz="914400">
              <a:spcBef>
                <a:spcPct val="20000"/>
              </a:spcBef>
              <a:defRPr/>
            </a:pPr>
            <a:r>
              <a:rPr lang="en-GB" sz="2000" dirty="0">
                <a:solidFill>
                  <a:srgbClr val="7F7F7F"/>
                </a:solidFill>
                <a:latin typeface="Lato Regular"/>
                <a:cs typeface="Lato Regular"/>
              </a:rPr>
              <a:t>Foreign languages</a:t>
            </a:r>
          </a:p>
          <a:p>
            <a:pPr lvl="0" defTabSz="914400">
              <a:spcBef>
                <a:spcPct val="20000"/>
              </a:spcBef>
              <a:defRPr/>
            </a:pPr>
            <a:endParaRPr lang="en-GB" sz="2000" dirty="0">
              <a:solidFill>
                <a:srgbClr val="7F7F7F"/>
              </a:solidFill>
              <a:latin typeface="Lato Regular"/>
              <a:cs typeface="Lato Regular"/>
            </a:endParaRPr>
          </a:p>
          <a:p>
            <a:pPr lvl="0" defTabSz="914400">
              <a:spcBef>
                <a:spcPct val="20000"/>
              </a:spcBef>
              <a:defRPr/>
            </a:pPr>
            <a:endParaRPr lang="en-GB" sz="2000" dirty="0">
              <a:solidFill>
                <a:srgbClr val="7F7F7F"/>
              </a:solidFill>
              <a:latin typeface="Lato Regular"/>
              <a:cs typeface="Lato Regular"/>
            </a:endParaRPr>
          </a:p>
          <a:p>
            <a:pPr lvl="0" defTabSz="914400">
              <a:spcBef>
                <a:spcPct val="20000"/>
              </a:spcBef>
              <a:defRPr/>
            </a:pPr>
            <a:r>
              <a:rPr lang="en-GB" sz="2000" dirty="0">
                <a:solidFill>
                  <a:srgbClr val="7F7F7F"/>
                </a:solidFill>
                <a:latin typeface="Lato Regular"/>
                <a:cs typeface="Lato Regular"/>
              </a:rPr>
              <a:t>Working position</a:t>
            </a:r>
          </a:p>
          <a:p>
            <a:pPr lvl="0" defTabSz="914400">
              <a:spcBef>
                <a:spcPct val="20000"/>
              </a:spcBef>
              <a:defRPr/>
            </a:pPr>
            <a:endParaRPr lang="en-GB" sz="2000" dirty="0">
              <a:solidFill>
                <a:srgbClr val="7F7F7F"/>
              </a:solidFill>
              <a:latin typeface="Lato Regular"/>
              <a:cs typeface="Lato Regular"/>
            </a:endParaRPr>
          </a:p>
          <a:p>
            <a:pPr lvl="0" defTabSz="914400">
              <a:spcBef>
                <a:spcPct val="20000"/>
              </a:spcBef>
              <a:defRPr/>
            </a:pPr>
            <a:endParaRPr lang="en-GB" sz="2000" dirty="0">
              <a:solidFill>
                <a:srgbClr val="7F7F7F"/>
              </a:solidFill>
              <a:latin typeface="Lato Regular"/>
              <a:cs typeface="Lato Regular"/>
            </a:endParaRPr>
          </a:p>
          <a:p>
            <a:pPr lvl="0" defTabSz="914400">
              <a:spcBef>
                <a:spcPct val="20000"/>
              </a:spcBef>
              <a:defRPr/>
            </a:pPr>
            <a:r>
              <a:rPr lang="en-GB" sz="2000" dirty="0">
                <a:solidFill>
                  <a:srgbClr val="7F7F7F"/>
                </a:solidFill>
                <a:latin typeface="Lato Regular"/>
                <a:cs typeface="Lato Regular"/>
              </a:rPr>
              <a:t>Professional competences and skills 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49" y="3245853"/>
            <a:ext cx="7091716" cy="491216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227" y="3557070"/>
            <a:ext cx="4881760" cy="354178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486" y="666677"/>
            <a:ext cx="1883326" cy="143780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E3B093E-D304-6A4A-B0A6-944895442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4145" y="587193"/>
            <a:ext cx="4282962" cy="237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39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13626" y="1530181"/>
            <a:ext cx="4419381" cy="248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GB" sz="2000" dirty="0">
                <a:solidFill>
                  <a:srgbClr val="7F7F7F"/>
                </a:solidFill>
                <a:latin typeface="Lato Regular"/>
                <a:cs typeface="Lato Regular"/>
                <a:sym typeface="Wingdings" pitchFamily="2" charset="2"/>
              </a:rPr>
              <a:t>Previous experiences in company boards </a:t>
            </a:r>
            <a:r>
              <a:rPr lang="en-GB" sz="2000" b="1" dirty="0">
                <a:solidFill>
                  <a:srgbClr val="7F7F7F"/>
                </a:solidFill>
                <a:latin typeface="Lato Regular"/>
                <a:cs typeface="Lato Regular"/>
                <a:sym typeface="Wingdings" pitchFamily="2" charset="2"/>
              </a:rPr>
              <a:t>	</a:t>
            </a:r>
          </a:p>
          <a:p>
            <a:pPr>
              <a:spcBef>
                <a:spcPct val="20000"/>
              </a:spcBef>
              <a:defRPr/>
            </a:pPr>
            <a:endParaRPr lang="en-GB" sz="1800" dirty="0">
              <a:solidFill>
                <a:srgbClr val="7F7F7F"/>
              </a:solidFill>
              <a:latin typeface="Lato Light"/>
              <a:cs typeface="Lato Light"/>
              <a:sym typeface="Wingdings" pitchFamily="2" charset="2"/>
            </a:endParaRPr>
          </a:p>
          <a:p>
            <a:pPr>
              <a:spcBef>
                <a:spcPct val="20000"/>
              </a:spcBef>
              <a:defRPr/>
            </a:pPr>
            <a:endParaRPr lang="en-GB" sz="1800" dirty="0">
              <a:solidFill>
                <a:srgbClr val="7F7F7F"/>
              </a:solidFill>
              <a:latin typeface="Lato Light"/>
              <a:cs typeface="Lato Light"/>
              <a:sym typeface="Wingdings" pitchFamily="2" charset="2"/>
            </a:endParaRPr>
          </a:p>
          <a:p>
            <a:pPr>
              <a:spcBef>
                <a:spcPct val="20000"/>
              </a:spcBef>
              <a:defRPr/>
            </a:pPr>
            <a:r>
              <a:rPr lang="en-GB" sz="2000" dirty="0">
                <a:solidFill>
                  <a:srgbClr val="7F7F7F"/>
                </a:solidFill>
                <a:latin typeface="Lato Regular"/>
                <a:cs typeface="Lato Regular"/>
                <a:sym typeface="Wingdings" pitchFamily="2" charset="2"/>
              </a:rPr>
              <a:t>Enrolment in professional registers</a:t>
            </a:r>
          </a:p>
          <a:p>
            <a:pPr>
              <a:spcBef>
                <a:spcPct val="20000"/>
              </a:spcBef>
              <a:defRPr/>
            </a:pPr>
            <a:endParaRPr lang="en-GB" sz="2000" dirty="0">
              <a:solidFill>
                <a:srgbClr val="7F7F7F"/>
              </a:solidFill>
              <a:latin typeface="Lato Regular"/>
              <a:cs typeface="Lato Regular"/>
              <a:sym typeface="Wingdings" pitchFamily="2" charset="2"/>
            </a:endParaRPr>
          </a:p>
          <a:p>
            <a:pPr>
              <a:spcBef>
                <a:spcPct val="20000"/>
              </a:spcBef>
              <a:defRPr/>
            </a:pPr>
            <a:endParaRPr lang="en-GB" sz="2000" dirty="0">
              <a:solidFill>
                <a:srgbClr val="7F7F7F"/>
              </a:solidFill>
              <a:latin typeface="Lato Regular"/>
              <a:cs typeface="Lato Regular"/>
              <a:sym typeface="Wingdings" pitchFamily="2" charset="2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23" y="2768903"/>
            <a:ext cx="8032945" cy="498716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741" y="3102687"/>
            <a:ext cx="5603702" cy="366201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840" y="783588"/>
            <a:ext cx="1883326" cy="14378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8568E23-3009-4F40-8489-8A1329C574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626" y="4313769"/>
            <a:ext cx="3596331" cy="202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9569" y="2447529"/>
            <a:ext cx="44193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GB" sz="2000" dirty="0">
                <a:solidFill>
                  <a:srgbClr val="7F7F7F"/>
                </a:solidFill>
                <a:latin typeface="Lato Regular"/>
                <a:cs typeface="Lato Regular"/>
              </a:rPr>
              <a:t>Job description and motivations</a:t>
            </a:r>
          </a:p>
          <a:p>
            <a:pPr lvl="0" defTabSz="914400">
              <a:spcBef>
                <a:spcPct val="20000"/>
              </a:spcBef>
              <a:defRPr/>
            </a:pPr>
            <a:endParaRPr lang="en-GB" sz="2000" dirty="0">
              <a:solidFill>
                <a:srgbClr val="7F7F7F"/>
              </a:solidFill>
              <a:latin typeface="Lato Regular"/>
              <a:cs typeface="Lato Regular"/>
            </a:endParaRPr>
          </a:p>
          <a:p>
            <a:pPr lvl="0" defTabSz="914400">
              <a:spcBef>
                <a:spcPct val="20000"/>
              </a:spcBef>
              <a:defRPr/>
            </a:pPr>
            <a:endParaRPr lang="en-GB" sz="2000" dirty="0">
              <a:solidFill>
                <a:srgbClr val="7F7F7F"/>
              </a:solidFill>
              <a:latin typeface="Lato Regular"/>
              <a:cs typeface="Lato Regular"/>
            </a:endParaRPr>
          </a:p>
          <a:p>
            <a:pPr lvl="0" defTabSz="914400">
              <a:spcBef>
                <a:spcPct val="20000"/>
              </a:spcBef>
              <a:defRPr/>
            </a:pPr>
            <a:r>
              <a:rPr lang="en-GB" sz="2000" dirty="0">
                <a:solidFill>
                  <a:srgbClr val="7F7F7F"/>
                </a:solidFill>
                <a:latin typeface="Lato Regular"/>
                <a:cs typeface="Lato Regular"/>
              </a:rPr>
              <a:t>It is possible to choose a specific geographical area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en-GB" sz="2000" dirty="0">
                <a:solidFill>
                  <a:srgbClr val="7F7F7F"/>
                </a:solidFill>
                <a:latin typeface="Lato Regular"/>
                <a:cs typeface="Lato Regular"/>
              </a:rPr>
              <a:t>(region, province)</a:t>
            </a:r>
          </a:p>
          <a:p>
            <a:pPr lvl="0" defTabSz="914400">
              <a:spcBef>
                <a:spcPct val="20000"/>
              </a:spcBef>
              <a:defRPr/>
            </a:pPr>
            <a:endParaRPr lang="en-GB" sz="2000" dirty="0">
              <a:solidFill>
                <a:srgbClr val="7F7F7F"/>
              </a:solidFill>
              <a:latin typeface="Lato Regular"/>
              <a:cs typeface="Lato Regular"/>
            </a:endParaRPr>
          </a:p>
          <a:p>
            <a:pPr lvl="0" defTabSz="914400">
              <a:spcBef>
                <a:spcPct val="20000"/>
              </a:spcBef>
              <a:defRPr/>
            </a:pPr>
            <a:endParaRPr lang="en-GB" sz="2000" dirty="0">
              <a:solidFill>
                <a:srgbClr val="7F7F7F"/>
              </a:solidFill>
              <a:latin typeface="Lato Regular"/>
              <a:cs typeface="Lato Regular"/>
            </a:endParaRPr>
          </a:p>
          <a:p>
            <a:pPr lvl="0" defTabSz="914400">
              <a:spcBef>
                <a:spcPct val="20000"/>
              </a:spcBef>
              <a:defRPr/>
            </a:pPr>
            <a:r>
              <a:rPr lang="en-GB" sz="2000" dirty="0">
                <a:solidFill>
                  <a:srgbClr val="FF0000"/>
                </a:solidFill>
                <a:latin typeface="Lato Regular"/>
                <a:cs typeface="Lato Regular"/>
              </a:rPr>
              <a:t>Attached: European CV Format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03" y="2927893"/>
            <a:ext cx="7112409" cy="501013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/>
          <a:srcRect b="17287"/>
          <a:stretch/>
        </p:blipFill>
        <p:spPr>
          <a:xfrm>
            <a:off x="5028950" y="3258948"/>
            <a:ext cx="4964136" cy="348475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0531" y="532300"/>
            <a:ext cx="1883326" cy="143780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772A156-8DD7-C248-92DC-75404902C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203" y="538101"/>
            <a:ext cx="2111683" cy="211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46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43916" y="1752480"/>
            <a:ext cx="620080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rPr>
              <a:t>The registration is completed through the attachment of the CV</a:t>
            </a:r>
          </a:p>
          <a:p>
            <a:pPr lvl="0" defTabSz="914400">
              <a:spcBef>
                <a:spcPct val="20000"/>
              </a:spcBef>
              <a:defRPr/>
            </a:pP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  <a:latin typeface="Lato Regular"/>
              <a:cs typeface="Lato Regular"/>
            </a:endParaRPr>
          </a:p>
          <a:p>
            <a:pPr lvl="0" defTabSz="914400">
              <a:spcBef>
                <a:spcPct val="20000"/>
              </a:spcBef>
              <a:defRPr/>
            </a:pPr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  <a:sym typeface="Wingdings" pitchFamily="2" charset="2"/>
              </a:rPr>
              <a:t> choice: visible or invisible profile?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  <a:latin typeface="Lato Regular"/>
              <a:cs typeface="Lato Regular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531" y="532300"/>
            <a:ext cx="1883326" cy="14378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F454656-CBDE-164E-A3B3-E2CB15A0A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219" y="4011560"/>
            <a:ext cx="2114154" cy="21141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CEF49D5-035C-3245-9DAC-67DAB8DA0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954" y="3868714"/>
            <a:ext cx="2399846" cy="23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0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6029" y="3482870"/>
            <a:ext cx="3957143" cy="1231237"/>
          </a:xfrm>
          <a:ln/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GB" dirty="0">
                <a:solidFill>
                  <a:schemeClr val="tx1"/>
                </a:solidFill>
                <a:latin typeface="Lato Bold"/>
                <a:cs typeface="Lato Bold"/>
              </a:rPr>
              <a:t>What is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-716055" y="-7085"/>
            <a:ext cx="210611" cy="4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239013" y="1150870"/>
            <a:ext cx="210611" cy="3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42873" fontAlgn="base">
              <a:spcBef>
                <a:spcPct val="0"/>
              </a:spcBef>
              <a:spcAft>
                <a:spcPct val="0"/>
              </a:spcAft>
            </a:pPr>
            <a:r>
              <a:rPr lang="it-IT" sz="140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239013" y="1831876"/>
            <a:ext cx="210611" cy="3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42873" fontAlgn="base">
              <a:spcBef>
                <a:spcPct val="0"/>
              </a:spcBef>
              <a:spcAft>
                <a:spcPct val="0"/>
              </a:spcAft>
            </a:pPr>
            <a:r>
              <a:rPr lang="it-IT" sz="140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5239013" y="2378082"/>
            <a:ext cx="210611" cy="3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42873" fontAlgn="base">
              <a:spcBef>
                <a:spcPct val="0"/>
              </a:spcBef>
              <a:spcAft>
                <a:spcPct val="0"/>
              </a:spcAft>
            </a:pPr>
            <a:r>
              <a:rPr lang="it-IT" sz="140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837" y="1612027"/>
            <a:ext cx="3483574" cy="25583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1" y="6584950"/>
            <a:ext cx="2374900" cy="9779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0238" y="6725533"/>
            <a:ext cx="1294921" cy="72213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8943" y="6801733"/>
            <a:ext cx="2973413" cy="6350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" y="6801509"/>
            <a:ext cx="1359282" cy="663476"/>
          </a:xfrm>
          <a:prstGeom prst="rect">
            <a:avLst/>
          </a:prstGeom>
        </p:spPr>
      </p:pic>
      <p:pic>
        <p:nvPicPr>
          <p:cNvPr id="32" name="Picture 2" descr="C:\Users\ANNA ZILLI\AppData\Local\Microsoft\Windows\Temporary Internet Files\Content.Outlook\E7TANVL2\logo uniud+dsg ORIZ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959" y="6903333"/>
            <a:ext cx="2183668" cy="35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AA3C509-B35D-544D-8FF9-15B233FB93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1411" y="2671734"/>
            <a:ext cx="1270000" cy="14986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47DAF7E-64F9-4F47-A1ED-2B443DA04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5159" y="2651077"/>
            <a:ext cx="12700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88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B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02977" y="2032100"/>
            <a:ext cx="322926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900" dirty="0">
                <a:solidFill>
                  <a:schemeClr val="bg1"/>
                </a:solidFill>
                <a:latin typeface="Lato Regular"/>
                <a:cs typeface="Lato Regular"/>
              </a:rPr>
              <a:t>3.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26523" y="2732292"/>
            <a:ext cx="4245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 Regular"/>
                <a:cs typeface="Lato Regular"/>
              </a:rPr>
              <a:t>P.A./Public Shareholder Companies Area</a:t>
            </a:r>
          </a:p>
        </p:txBody>
      </p:sp>
      <p:sp>
        <p:nvSpPr>
          <p:cNvPr id="7" name="Rettangolo 6"/>
          <p:cNvSpPr/>
          <p:nvPr/>
        </p:nvSpPr>
        <p:spPr>
          <a:xfrm>
            <a:off x="9627333" y="713648"/>
            <a:ext cx="1061305" cy="6059956"/>
          </a:xfrm>
          <a:prstGeom prst="rect">
            <a:avLst/>
          </a:prstGeom>
          <a:pattFill prst="pct5">
            <a:fgClr>
              <a:schemeClr val="bg1"/>
            </a:fgClr>
            <a:bgClr>
              <a:schemeClr val="accent3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77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0" t="9693" r="19497" b="24213"/>
          <a:stretch/>
        </p:blipFill>
        <p:spPr>
          <a:xfrm>
            <a:off x="0" y="-1"/>
            <a:ext cx="10688638" cy="75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33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8773" y="745067"/>
            <a:ext cx="4470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rPr>
              <a:t>Registration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301307" y="2552197"/>
            <a:ext cx="22496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foto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1" y="1463971"/>
            <a:ext cx="7800974" cy="592877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910" y="745067"/>
            <a:ext cx="1883326" cy="143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06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8773" y="745067"/>
            <a:ext cx="4470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rPr>
              <a:t>Registration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09569" y="1683897"/>
            <a:ext cx="7172356" cy="487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GB" sz="2800" dirty="0">
                <a:solidFill>
                  <a:srgbClr val="7F7F7F"/>
                </a:solidFill>
                <a:latin typeface="Lato Black"/>
                <a:cs typeface="Lato Black"/>
              </a:rPr>
              <a:t>User-Friendly</a:t>
            </a:r>
            <a:endParaRPr lang="en-GB" sz="1800" dirty="0">
              <a:solidFill>
                <a:srgbClr val="7F7F7F"/>
              </a:solidFill>
              <a:latin typeface="Lato Black"/>
              <a:cs typeface="Lato Black"/>
            </a:endParaRPr>
          </a:p>
          <a:p>
            <a:pPr lvl="0" defTabSz="914400">
              <a:defRPr/>
            </a:pPr>
            <a:r>
              <a:rPr lang="en-GB" sz="1800" dirty="0">
                <a:solidFill>
                  <a:srgbClr val="7F7F7F"/>
                </a:solidFill>
                <a:latin typeface="Lato Black"/>
                <a:cs typeface="Lato Black"/>
              </a:rPr>
              <a:t>Italian certified Email address</a:t>
            </a:r>
            <a:r>
              <a:rPr lang="en-GB" sz="1800" dirty="0">
                <a:solidFill>
                  <a:srgbClr val="7F7F7F"/>
                </a:solidFill>
                <a:latin typeface="Lato Light"/>
                <a:cs typeface="Lato Light"/>
              </a:rPr>
              <a:t> just required (so-called “PEC”)</a:t>
            </a:r>
          </a:p>
          <a:p>
            <a:pPr lvl="0" defTabSz="914400">
              <a:spcBef>
                <a:spcPct val="20000"/>
              </a:spcBef>
              <a:defRPr/>
            </a:pPr>
            <a:endParaRPr lang="en-GB" sz="1800" dirty="0">
              <a:solidFill>
                <a:srgbClr val="7F7F7F"/>
              </a:solidFill>
              <a:latin typeface="Lato Regular"/>
              <a:cs typeface="Lato Regular"/>
            </a:endParaRPr>
          </a:p>
          <a:p>
            <a:pPr lvl="0" defTabSz="914400">
              <a:defRPr/>
            </a:pPr>
            <a:r>
              <a:rPr lang="en-GB" sz="2800" dirty="0">
                <a:solidFill>
                  <a:srgbClr val="7F7F7F"/>
                </a:solidFill>
                <a:latin typeface="Lato Black"/>
                <a:cs typeface="Lato Black"/>
              </a:rPr>
              <a:t>Smart</a:t>
            </a:r>
          </a:p>
          <a:p>
            <a:pPr defTabSz="914400">
              <a:defRPr/>
            </a:pPr>
            <a:r>
              <a:rPr lang="en-GB" sz="1800" dirty="0">
                <a:solidFill>
                  <a:srgbClr val="7F7F7F"/>
                </a:solidFill>
                <a:latin typeface="Lato Light"/>
                <a:cs typeface="Lato Light"/>
              </a:rPr>
              <a:t>Registration form</a:t>
            </a:r>
          </a:p>
          <a:p>
            <a:pPr defTabSz="914400">
              <a:defRPr/>
            </a:pPr>
            <a:r>
              <a:rPr lang="en-GB" sz="1800" dirty="0">
                <a:solidFill>
                  <a:srgbClr val="7F7F7F"/>
                </a:solidFill>
                <a:latin typeface="Lato Light"/>
                <a:cs typeface="Lato Light"/>
              </a:rPr>
              <a:t>Username choice</a:t>
            </a:r>
          </a:p>
          <a:p>
            <a:pPr defTabSz="914400">
              <a:defRPr/>
            </a:pPr>
            <a:r>
              <a:rPr lang="en-GB" sz="1800" dirty="0">
                <a:solidFill>
                  <a:srgbClr val="7F7F7F"/>
                </a:solidFill>
                <a:latin typeface="Lato Light"/>
                <a:cs typeface="Lato Light"/>
              </a:rPr>
              <a:t>Certified Email address </a:t>
            </a:r>
          </a:p>
          <a:p>
            <a:pPr defTabSz="914400">
              <a:defRPr/>
            </a:pPr>
            <a:r>
              <a:rPr lang="en-GB" sz="1800" dirty="0">
                <a:solidFill>
                  <a:srgbClr val="7F7F7F"/>
                </a:solidFill>
                <a:latin typeface="Lato Light"/>
                <a:cs typeface="Lato Light"/>
              </a:rPr>
              <a:t>VAT and/or company name</a:t>
            </a:r>
          </a:p>
          <a:p>
            <a:pPr lvl="0" defTabSz="914400">
              <a:spcBef>
                <a:spcPct val="20000"/>
              </a:spcBef>
              <a:defRPr/>
            </a:pPr>
            <a:endParaRPr lang="en-GB" sz="1800" dirty="0">
              <a:solidFill>
                <a:srgbClr val="7F7F7F"/>
              </a:solidFill>
              <a:latin typeface="Lato Light"/>
              <a:cs typeface="Lato Light"/>
            </a:endParaRPr>
          </a:p>
          <a:p>
            <a:pPr lvl="0" defTabSz="914400">
              <a:spcBef>
                <a:spcPct val="20000"/>
              </a:spcBef>
              <a:defRPr/>
            </a:pPr>
            <a:r>
              <a:rPr lang="en-GB" sz="2400" dirty="0">
                <a:solidFill>
                  <a:srgbClr val="7F7F7F"/>
                </a:solidFill>
                <a:latin typeface="Lato Black"/>
                <a:cs typeface="Lato Black"/>
              </a:rPr>
              <a:t>First Login 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en-GB" sz="1800" dirty="0">
                <a:solidFill>
                  <a:srgbClr val="7F7F7F"/>
                </a:solidFill>
                <a:latin typeface="Lato Light"/>
                <a:cs typeface="Lato Light"/>
              </a:rPr>
              <a:t>by certified Email</a:t>
            </a:r>
            <a:endParaRPr lang="en-GB" sz="1800" dirty="0">
              <a:solidFill>
                <a:srgbClr val="7F7F7F"/>
              </a:solidFill>
              <a:latin typeface="Lato Regular"/>
              <a:cs typeface="Lato Regular"/>
            </a:endParaRPr>
          </a:p>
          <a:p>
            <a:pPr lvl="0" defTabSz="914400">
              <a:defRPr/>
            </a:pPr>
            <a:endParaRPr lang="en-GB" sz="2800" dirty="0">
              <a:solidFill>
                <a:srgbClr val="7F7F7F"/>
              </a:solidFill>
              <a:latin typeface="Lato Black"/>
              <a:cs typeface="Lato Black"/>
            </a:endParaRPr>
          </a:p>
          <a:p>
            <a:pPr lvl="0" defTabSz="914400">
              <a:spcBef>
                <a:spcPct val="20000"/>
              </a:spcBef>
              <a:defRPr/>
            </a:pPr>
            <a:endParaRPr lang="it-IT" sz="1800" b="1" dirty="0">
              <a:solidFill>
                <a:srgbClr val="7F7F7F"/>
              </a:solidFill>
              <a:latin typeface="Lato Light"/>
              <a:cs typeface="Lato Light"/>
            </a:endParaRPr>
          </a:p>
          <a:p>
            <a:pPr lvl="0" defTabSz="914400">
              <a:spcBef>
                <a:spcPct val="20000"/>
              </a:spcBef>
              <a:defRPr/>
            </a:pPr>
            <a:endParaRPr lang="it-IT" sz="1800" dirty="0">
              <a:solidFill>
                <a:srgbClr val="7F7F7F"/>
              </a:solidFill>
              <a:latin typeface="Lato Light"/>
              <a:cs typeface="Lato Light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301307" y="2552197"/>
            <a:ext cx="22496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foto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0910" y="745067"/>
            <a:ext cx="1883326" cy="143780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DD24908-65C4-514B-81D4-FC5E927C9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671" y="2722262"/>
            <a:ext cx="4105993" cy="379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2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8773" y="857133"/>
            <a:ext cx="5822269" cy="128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rPr>
              <a:t>Why is it user-friendly?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09570" y="2634815"/>
            <a:ext cx="3857882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Hairline"/>
                <a:cs typeface="Lato Hairline"/>
              </a:rPr>
              <a:t>it is possible to search by keywords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28068" y="4685424"/>
            <a:ext cx="1630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old"/>
                <a:cs typeface="Lato Bold"/>
              </a:rPr>
              <a:t>SEARCH BY KEYWORDS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6660434" y="4509003"/>
            <a:ext cx="270933" cy="270933"/>
          </a:xfrm>
          <a:prstGeom prst="ellipse">
            <a:avLst/>
          </a:prstGeom>
          <a:solidFill>
            <a:srgbClr val="A4B83C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uppo 18"/>
          <p:cNvGrpSpPr/>
          <p:nvPr/>
        </p:nvGrpSpPr>
        <p:grpSpPr>
          <a:xfrm>
            <a:off x="3351765" y="2634815"/>
            <a:ext cx="7555721" cy="5502858"/>
            <a:chOff x="3821284" y="3461572"/>
            <a:chExt cx="7176807" cy="4455644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284" y="3461572"/>
              <a:ext cx="7176807" cy="4455644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4250" y="3735509"/>
              <a:ext cx="4981143" cy="3113990"/>
            </a:xfrm>
            <a:prstGeom prst="rect">
              <a:avLst/>
            </a:prstGeom>
            <a:solidFill>
              <a:srgbClr val="A4B83C"/>
            </a:solidFill>
          </p:spPr>
        </p:pic>
      </p:grpSp>
      <p:cxnSp>
        <p:nvCxnSpPr>
          <p:cNvPr id="7" name="Connettore 1 6"/>
          <p:cNvCxnSpPr/>
          <p:nvPr/>
        </p:nvCxnSpPr>
        <p:spPr>
          <a:xfrm flipH="1">
            <a:off x="722138" y="4594986"/>
            <a:ext cx="4342965" cy="0"/>
          </a:xfrm>
          <a:prstGeom prst="line">
            <a:avLst/>
          </a:prstGeom>
          <a:ln>
            <a:solidFill>
              <a:srgbClr val="A4B83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e 12"/>
          <p:cNvSpPr/>
          <p:nvPr/>
        </p:nvSpPr>
        <p:spPr>
          <a:xfrm>
            <a:off x="5236139" y="4459519"/>
            <a:ext cx="270933" cy="270933"/>
          </a:xfrm>
          <a:prstGeom prst="ellipse">
            <a:avLst/>
          </a:prstGeom>
          <a:solidFill>
            <a:srgbClr val="A4B83C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117" y="783588"/>
            <a:ext cx="1883326" cy="143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15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9569" y="1974733"/>
            <a:ext cx="4419381" cy="533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ü"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Hairline"/>
                <a:cs typeface="Lato Hairline"/>
              </a:rPr>
              <a:t>Filters search 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03" y="3153163"/>
            <a:ext cx="9913315" cy="372388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117" y="962900"/>
            <a:ext cx="1883326" cy="143780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BBCB88C-1FED-1A42-8E12-7FA141978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563" y="681301"/>
            <a:ext cx="1659351" cy="24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35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02977" y="2032100"/>
            <a:ext cx="322926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900" dirty="0">
                <a:solidFill>
                  <a:schemeClr val="bg1"/>
                </a:solidFill>
                <a:latin typeface="Lato Regular"/>
                <a:cs typeface="Lato Regular"/>
              </a:rPr>
              <a:t>4.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26524" y="3286289"/>
            <a:ext cx="424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Lato Regular"/>
                <a:cs typeface="Lato Regular"/>
              </a:rPr>
              <a:t>Additional functions</a:t>
            </a:r>
          </a:p>
        </p:txBody>
      </p:sp>
      <p:sp>
        <p:nvSpPr>
          <p:cNvPr id="7" name="Rettangolo 6"/>
          <p:cNvSpPr/>
          <p:nvPr/>
        </p:nvSpPr>
        <p:spPr>
          <a:xfrm>
            <a:off x="9627333" y="713648"/>
            <a:ext cx="1061305" cy="6059956"/>
          </a:xfrm>
          <a:prstGeom prst="rect">
            <a:avLst/>
          </a:prstGeom>
          <a:pattFill prst="pct5">
            <a:fgClr>
              <a:schemeClr val="bg1"/>
            </a:fgClr>
            <a:bgClr>
              <a:srgbClr val="DFB539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81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1821" y="857133"/>
            <a:ext cx="7622612" cy="69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rPr>
              <a:t>Selected profiles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41821" y="2034087"/>
            <a:ext cx="5354155" cy="275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684"/>
              </a:spcAft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might be:</a:t>
            </a:r>
          </a:p>
          <a:p>
            <a:pPr marL="391077" indent="-391077" defTabSz="1042873">
              <a:spcAft>
                <a:spcPts val="684"/>
              </a:spcAft>
              <a:buFont typeface="Wingdings" pitchFamily="2" charset="2"/>
              <a:buChar char="ü"/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Lato Black"/>
                <a:cs typeface="Lato Black"/>
              </a:rPr>
              <a:t>printed</a:t>
            </a:r>
          </a:p>
          <a:p>
            <a:pPr marL="391077" indent="-391077" defTabSz="1042873">
              <a:spcAft>
                <a:spcPts val="684"/>
              </a:spcAft>
              <a:buFont typeface="Wingdings" pitchFamily="2" charset="2"/>
              <a:buChar char="ü"/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Saved as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Lato Black"/>
                <a:cs typeface="Lato Black"/>
              </a:rPr>
              <a:t>PDF files</a:t>
            </a:r>
          </a:p>
          <a:p>
            <a:pPr marL="391077" indent="-391077" defTabSz="1042873">
              <a:spcAft>
                <a:spcPts val="684"/>
              </a:spcAft>
              <a:buFont typeface="Wingdings" pitchFamily="2" charset="2"/>
              <a:buChar char="ü"/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Lato Black"/>
                <a:cs typeface="Lato Black"/>
              </a:rPr>
              <a:t>contacted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 (by e-mail </a:t>
            </a:r>
          </a:p>
          <a:p>
            <a:pPr defTabSz="1042873">
              <a:spcAft>
                <a:spcPts val="684"/>
              </a:spcAft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       or by specific </a:t>
            </a:r>
          </a:p>
          <a:p>
            <a:pPr defTabSz="1042873">
              <a:spcAft>
                <a:spcPts val="684"/>
              </a:spcAft>
              <a:defRPr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Lato Light"/>
                <a:cs typeface="Lato Light"/>
              </a:rPr>
              <a:t>      the data bank form)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728" y="783588"/>
            <a:ext cx="1883326" cy="143780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17" y="3082115"/>
            <a:ext cx="7912984" cy="462497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786" y="3464648"/>
            <a:ext cx="5414548" cy="30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55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19149" y="857133"/>
            <a:ext cx="7622612" cy="128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rPr>
              <a:t>Is it possible to delete the account?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471" y="846115"/>
            <a:ext cx="1883326" cy="14378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143F80E-F826-DA42-8B62-2EABA90F8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86" y="2453935"/>
            <a:ext cx="3979976" cy="397997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FDF1C3E-F5B6-194A-B8CB-682B3793C87B}"/>
              </a:ext>
            </a:extLst>
          </p:cNvPr>
          <p:cNvSpPr txBox="1"/>
          <p:nvPr/>
        </p:nvSpPr>
        <p:spPr>
          <a:xfrm>
            <a:off x="5959929" y="2925253"/>
            <a:ext cx="3788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Lato Light"/>
                <a:cs typeface="Lato Light"/>
              </a:rPr>
              <a:t>YES </a:t>
            </a:r>
            <a:r>
              <a:rPr lang="en-GB" sz="4000" dirty="0">
                <a:latin typeface="Lato Light"/>
                <a:cs typeface="Lato Light"/>
              </a:rPr>
              <a:t>it is!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255123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-716055" y="-7085"/>
            <a:ext cx="210611" cy="4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239013" y="1150870"/>
            <a:ext cx="210611" cy="3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42873" fontAlgn="base">
              <a:spcBef>
                <a:spcPct val="0"/>
              </a:spcBef>
              <a:spcAft>
                <a:spcPct val="0"/>
              </a:spcAft>
            </a:pPr>
            <a:r>
              <a:rPr lang="it-IT" sz="140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239013" y="1831876"/>
            <a:ext cx="210611" cy="3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42873" fontAlgn="base">
              <a:spcBef>
                <a:spcPct val="0"/>
              </a:spcBef>
              <a:spcAft>
                <a:spcPct val="0"/>
              </a:spcAft>
            </a:pPr>
            <a:r>
              <a:rPr lang="it-IT" sz="140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5239013" y="2378082"/>
            <a:ext cx="210611" cy="3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42873" fontAlgn="base">
              <a:spcBef>
                <a:spcPct val="0"/>
              </a:spcBef>
              <a:spcAft>
                <a:spcPct val="0"/>
              </a:spcAft>
            </a:pPr>
            <a:r>
              <a:rPr lang="it-IT" sz="140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pic>
        <p:nvPicPr>
          <p:cNvPr id="15" name="Picture 2" descr="C:\Users\ANNA ZILLI\AppData\Local\Microsoft\Windows\Temporary Internet Files\Content.Outlook\E7TANVL2\logo uniud+dsg ORIZ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61" y="6874275"/>
            <a:ext cx="1792653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www.dps.tesoro.it/img/pongovernance/logo%20UE_FESR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31" y="6807790"/>
            <a:ext cx="1477963" cy="7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stello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66" y="6819372"/>
            <a:ext cx="639763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DP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739" y="6837651"/>
            <a:ext cx="15843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522" y="6874275"/>
            <a:ext cx="1828800" cy="39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logo_PON_positivo Una pa per la crescita-page-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541" y="6729418"/>
            <a:ext cx="963316" cy="6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941645" y="5254790"/>
            <a:ext cx="7682323" cy="627967"/>
          </a:xfrm>
          <a:prstGeom prst="rect">
            <a:avLst/>
          </a:prstGeom>
          <a:ln/>
        </p:spPr>
        <p:txBody>
          <a:bodyPr vert="horz" lIns="104287" tIns="52144" rIns="104287" bIns="52144" rtlCol="0">
            <a:noAutofit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2000" dirty="0">
              <a:solidFill>
                <a:schemeClr val="bg1">
                  <a:lumMod val="50000"/>
                </a:schemeClr>
              </a:solidFill>
              <a:latin typeface="Lato Light"/>
              <a:cs typeface="Lato Ligh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82783" y="6195528"/>
            <a:ext cx="9021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chemeClr val="bg1">
                    <a:lumMod val="65000"/>
                  </a:schemeClr>
                </a:solidFill>
                <a:latin typeface="Georgia"/>
                <a:cs typeface="Georgia"/>
              </a:rPr>
              <a:t>www.prorete-pa.pariopportunita.gov.it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4945" y="560380"/>
            <a:ext cx="3712193" cy="283404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0F1333F-A025-CB40-A403-7C213C91AF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15" y="3427352"/>
            <a:ext cx="4306051" cy="276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7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-716055" y="-7085"/>
            <a:ext cx="210611" cy="4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239013" y="1150870"/>
            <a:ext cx="210611" cy="3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42873" fontAlgn="base">
              <a:spcBef>
                <a:spcPct val="0"/>
              </a:spcBef>
              <a:spcAft>
                <a:spcPct val="0"/>
              </a:spcAft>
            </a:pPr>
            <a:r>
              <a:rPr lang="it-IT" sz="140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239013" y="1831876"/>
            <a:ext cx="210611" cy="3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42873" fontAlgn="base">
              <a:spcBef>
                <a:spcPct val="0"/>
              </a:spcBef>
              <a:spcAft>
                <a:spcPct val="0"/>
              </a:spcAft>
            </a:pPr>
            <a:r>
              <a:rPr lang="it-IT" sz="140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5239013" y="2378082"/>
            <a:ext cx="210611" cy="3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42873" fontAlgn="base">
              <a:spcBef>
                <a:spcPct val="0"/>
              </a:spcBef>
              <a:spcAft>
                <a:spcPct val="0"/>
              </a:spcAft>
            </a:pPr>
            <a:r>
              <a:rPr lang="it-IT" sz="140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862" y="266291"/>
            <a:ext cx="3483574" cy="25583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1" y="6584950"/>
            <a:ext cx="2374900" cy="9779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0238" y="6725533"/>
            <a:ext cx="1294921" cy="72213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8943" y="6801733"/>
            <a:ext cx="2973413" cy="6350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" y="6801509"/>
            <a:ext cx="1359282" cy="663476"/>
          </a:xfrm>
          <a:prstGeom prst="rect">
            <a:avLst/>
          </a:prstGeom>
        </p:spPr>
      </p:pic>
      <p:pic>
        <p:nvPicPr>
          <p:cNvPr id="32" name="Picture 2" descr="C:\Users\ANNA ZILLI\AppData\Local\Microsoft\Windows\Temporary Internet Files\Content.Outlook\E7TANVL2\logo uniud+dsg ORIZ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959" y="6903333"/>
            <a:ext cx="2183668" cy="35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EBD974-75A4-614A-AF79-908EA157AD02}"/>
              </a:ext>
            </a:extLst>
          </p:cNvPr>
          <p:cNvSpPr txBox="1"/>
          <p:nvPr/>
        </p:nvSpPr>
        <p:spPr>
          <a:xfrm>
            <a:off x="1191987" y="3193504"/>
            <a:ext cx="68648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GB" dirty="0"/>
              <a:t>is a </a:t>
            </a:r>
            <a:r>
              <a:rPr lang="en-GB" sz="3000" b="1" dirty="0"/>
              <a:t>Data Bank</a:t>
            </a:r>
            <a:r>
              <a:rPr lang="en-GB" sz="2500" b="1" dirty="0"/>
              <a:t> </a:t>
            </a:r>
            <a:r>
              <a:rPr lang="en-GB" dirty="0"/>
              <a:t>for </a:t>
            </a:r>
            <a:r>
              <a:rPr lang="en-GB" b="1" dirty="0"/>
              <a:t>high-skilled</a:t>
            </a:r>
            <a:r>
              <a:rPr lang="en-GB" dirty="0"/>
              <a:t> and </a:t>
            </a:r>
            <a:r>
              <a:rPr lang="en-GB" b="1" dirty="0"/>
              <a:t>qualified</a:t>
            </a:r>
            <a:r>
              <a:rPr lang="en-GB" dirty="0"/>
              <a:t> </a:t>
            </a:r>
            <a:r>
              <a:rPr lang="en-GB" sz="4000" b="1" dirty="0"/>
              <a:t>women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3898D4A-AF48-DB4A-9B67-F0300D271CE5}"/>
              </a:ext>
            </a:extLst>
          </p:cNvPr>
          <p:cNvSpPr txBox="1"/>
          <p:nvPr/>
        </p:nvSpPr>
        <p:spPr>
          <a:xfrm>
            <a:off x="7347857" y="2152626"/>
            <a:ext cx="708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/>
              <a:t>: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B930AC0-237D-034E-93FD-59690EC41D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4900" y="3690727"/>
            <a:ext cx="2787439" cy="27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8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-716055" y="-7085"/>
            <a:ext cx="210611" cy="4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239013" y="1150870"/>
            <a:ext cx="210611" cy="3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42873" fontAlgn="base">
              <a:spcBef>
                <a:spcPct val="0"/>
              </a:spcBef>
              <a:spcAft>
                <a:spcPct val="0"/>
              </a:spcAft>
            </a:pPr>
            <a:r>
              <a:rPr lang="it-IT" sz="140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239013" y="1831876"/>
            <a:ext cx="210611" cy="3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42873" fontAlgn="base">
              <a:spcBef>
                <a:spcPct val="0"/>
              </a:spcBef>
              <a:spcAft>
                <a:spcPct val="0"/>
              </a:spcAft>
            </a:pPr>
            <a:r>
              <a:rPr lang="it-IT" sz="140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5239013" y="2378082"/>
            <a:ext cx="210611" cy="3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4287" tIns="52144" rIns="104287" bIns="52144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42873" fontAlgn="base">
              <a:spcBef>
                <a:spcPct val="0"/>
              </a:spcBef>
              <a:spcAft>
                <a:spcPct val="0"/>
              </a:spcAft>
            </a:pPr>
            <a:r>
              <a:rPr lang="it-IT" sz="140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lang="it-IT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862" y="266291"/>
            <a:ext cx="3483574" cy="25583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1" y="6584950"/>
            <a:ext cx="2374900" cy="9779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0238" y="6725533"/>
            <a:ext cx="1294921" cy="72213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8943" y="6801733"/>
            <a:ext cx="2973413" cy="635000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" y="6801509"/>
            <a:ext cx="1359282" cy="663476"/>
          </a:xfrm>
          <a:prstGeom prst="rect">
            <a:avLst/>
          </a:prstGeom>
        </p:spPr>
      </p:pic>
      <p:pic>
        <p:nvPicPr>
          <p:cNvPr id="32" name="Picture 2" descr="C:\Users\ANNA ZILLI\AppData\Local\Microsoft\Windows\Temporary Internet Files\Content.Outlook\E7TANVL2\logo uniud+dsg ORIZ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959" y="6903333"/>
            <a:ext cx="2183668" cy="35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EE1923-43F4-4740-9BFE-C0DA0D2168DB}"/>
              </a:ext>
            </a:extLst>
          </p:cNvPr>
          <p:cNvSpPr txBox="1"/>
          <p:nvPr/>
        </p:nvSpPr>
        <p:spPr>
          <a:xfrm>
            <a:off x="1572688" y="4313037"/>
            <a:ext cx="78322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GB" dirty="0"/>
              <a:t>encourages the </a:t>
            </a:r>
            <a:r>
              <a:rPr lang="en-GB" sz="3000" b="1" dirty="0"/>
              <a:t>job matching </a:t>
            </a:r>
            <a:r>
              <a:rPr lang="en-GB" dirty="0"/>
              <a:t>between </a:t>
            </a:r>
            <a:r>
              <a:rPr lang="en-GB" sz="3000" b="1" dirty="0"/>
              <a:t>women</a:t>
            </a:r>
            <a:r>
              <a:rPr lang="en-GB" dirty="0"/>
              <a:t> and </a:t>
            </a:r>
            <a:r>
              <a:rPr lang="en-GB" sz="3000" b="1" dirty="0"/>
              <a:t>Public Administrations </a:t>
            </a:r>
            <a:r>
              <a:rPr lang="en-GB" sz="2000" dirty="0"/>
              <a:t>or</a:t>
            </a:r>
            <a:r>
              <a:rPr lang="en-GB" sz="3000" b="1" dirty="0"/>
              <a:t> public shareholders companies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3898D4A-AF48-DB4A-9B67-F0300D271CE5}"/>
              </a:ext>
            </a:extLst>
          </p:cNvPr>
          <p:cNvSpPr txBox="1"/>
          <p:nvPr/>
        </p:nvSpPr>
        <p:spPr>
          <a:xfrm>
            <a:off x="7347857" y="2152626"/>
            <a:ext cx="708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/>
              <a:t>: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E286C55-6E75-A24D-B45A-07512F96F8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6315" y="2277325"/>
            <a:ext cx="2314886" cy="202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3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0" t="9693" r="19497" b="24213"/>
          <a:stretch/>
        </p:blipFill>
        <p:spPr>
          <a:xfrm>
            <a:off x="0" y="-1"/>
            <a:ext cx="10688638" cy="756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99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948567" y="3368490"/>
            <a:ext cx="5077434" cy="2675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51435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Hairline"/>
                <a:cs typeface="Lato Hairline"/>
              </a:rPr>
              <a:t>Data Bank presentation</a:t>
            </a:r>
          </a:p>
          <a:p>
            <a:pPr lvl="0" indent="-51435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Hairline"/>
                <a:cs typeface="Lato Hairline"/>
              </a:rPr>
              <a:t>The women’s access area</a:t>
            </a:r>
          </a:p>
          <a:p>
            <a:pPr lvl="0" indent="-51435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Hairline"/>
                <a:cs typeface="Lato Hairline"/>
              </a:rPr>
              <a:t>The Public Administrations access 	area</a:t>
            </a:r>
          </a:p>
          <a:p>
            <a:pPr lvl="0" indent="-514350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  <a:defRPr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ato Hairline"/>
                <a:cs typeface="Lato Hairline"/>
              </a:rPr>
              <a:t>Additional functions 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2688780" y="215804"/>
            <a:ext cx="10630" cy="2275915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42" y="783588"/>
            <a:ext cx="1883326" cy="143780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AAE3EA4-12AE-824D-AA4F-F33984543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155" y="699947"/>
            <a:ext cx="45085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3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95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02977" y="2032100"/>
            <a:ext cx="322926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900" dirty="0">
                <a:solidFill>
                  <a:schemeClr val="bg1"/>
                </a:solidFill>
                <a:latin typeface="Lato Regular"/>
                <a:cs typeface="Lato Regular"/>
              </a:rPr>
              <a:t>1.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42852" y="3420460"/>
            <a:ext cx="424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Lato Regular"/>
                <a:cs typeface="Lato Regular"/>
              </a:rPr>
              <a:t>The Data Bank</a:t>
            </a:r>
          </a:p>
        </p:txBody>
      </p:sp>
      <p:sp>
        <p:nvSpPr>
          <p:cNvPr id="7" name="Rettangolo 6"/>
          <p:cNvSpPr/>
          <p:nvPr/>
        </p:nvSpPr>
        <p:spPr>
          <a:xfrm>
            <a:off x="9627333" y="713648"/>
            <a:ext cx="1061305" cy="6059956"/>
          </a:xfrm>
          <a:prstGeom prst="rect">
            <a:avLst/>
          </a:prstGeom>
          <a:pattFill prst="pct5">
            <a:fgClr>
              <a:schemeClr val="bg1"/>
            </a:fgClr>
            <a:bgClr>
              <a:srgbClr val="7C95A4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33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8773" y="745067"/>
            <a:ext cx="4859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rPr>
              <a:t>Who is involved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21580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85" y="2392415"/>
            <a:ext cx="8063940" cy="591711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58773" y="1982216"/>
            <a:ext cx="4282041" cy="354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GB" sz="2400" dirty="0">
                <a:solidFill>
                  <a:srgbClr val="966383"/>
                </a:solidFill>
                <a:latin typeface="Lato Black"/>
                <a:cs typeface="Lato Black"/>
              </a:rPr>
              <a:t>High-qualified women</a:t>
            </a:r>
            <a:r>
              <a:rPr lang="en-GB" sz="1800" dirty="0">
                <a:solidFill>
                  <a:srgbClr val="92D050"/>
                </a:solidFill>
                <a:latin typeface="Lato Light"/>
                <a:cs typeface="Lato Light"/>
              </a:rPr>
              <a:t> </a:t>
            </a:r>
          </a:p>
          <a:p>
            <a:pPr lvl="0" defTabSz="914400">
              <a:spcBef>
                <a:spcPct val="20000"/>
              </a:spcBef>
              <a:defRPr/>
            </a:pPr>
            <a:r>
              <a:rPr lang="en-GB" sz="1800" dirty="0">
                <a:latin typeface="Lato Light"/>
                <a:cs typeface="Lato Light"/>
              </a:rPr>
              <a:t>(currently only </a:t>
            </a:r>
            <a:r>
              <a:rPr lang="en-GB" sz="1800" dirty="0">
                <a:solidFill>
                  <a:srgbClr val="002060"/>
                </a:solidFill>
                <a:latin typeface="Lato Light"/>
                <a:cs typeface="Lato Light"/>
              </a:rPr>
              <a:t>♀</a:t>
            </a:r>
            <a:r>
              <a:rPr lang="en-GB" sz="1800" dirty="0">
                <a:latin typeface="Lato Light"/>
                <a:cs typeface="Lato Light"/>
              </a:rPr>
              <a:t>, but it might be extended in the future)</a:t>
            </a:r>
          </a:p>
          <a:p>
            <a:pPr marL="285750" indent="-28575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GB" sz="1800" dirty="0">
                <a:latin typeface="Lato Light"/>
                <a:cs typeface="Lato Light"/>
              </a:rPr>
              <a:t>Apply for job vacancies</a:t>
            </a:r>
            <a:endParaRPr lang="en-GB" sz="1800" dirty="0">
              <a:latin typeface="Lato Black"/>
              <a:cs typeface="Lato Black"/>
            </a:endParaRPr>
          </a:p>
          <a:p>
            <a:pPr marL="285750" indent="-28575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GB" sz="1800" dirty="0">
                <a:latin typeface="Lato Light"/>
                <a:cs typeface="Lato Light"/>
              </a:rPr>
              <a:t>Fill and update their online-CV</a:t>
            </a:r>
          </a:p>
          <a:p>
            <a:pPr lvl="0" defTabSz="914400">
              <a:spcBef>
                <a:spcPct val="20000"/>
              </a:spcBef>
              <a:defRPr/>
            </a:pPr>
            <a:endParaRPr lang="en-GB" sz="1800" dirty="0">
              <a:latin typeface="Lato Black"/>
              <a:cs typeface="Lato Black"/>
            </a:endParaRPr>
          </a:p>
          <a:p>
            <a:pPr lvl="0" defTabSz="914400">
              <a:spcBef>
                <a:spcPct val="20000"/>
              </a:spcBef>
              <a:defRPr/>
            </a:pPr>
            <a:r>
              <a:rPr lang="en-GB" sz="2400" dirty="0">
                <a:solidFill>
                  <a:srgbClr val="A4B83C"/>
                </a:solidFill>
                <a:latin typeface="Lato Black"/>
                <a:cs typeface="Lato Black"/>
              </a:rPr>
              <a:t>PA/public shareholders companies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  <a:defRPr/>
            </a:pPr>
            <a:r>
              <a:rPr lang="en-GB" sz="1800" dirty="0">
                <a:latin typeface="Lato Black"/>
                <a:cs typeface="Lato Black"/>
              </a:rPr>
              <a:t>Search for the</a:t>
            </a:r>
            <a:r>
              <a:rPr lang="en-GB" sz="1800" dirty="0">
                <a:latin typeface="Lato Light"/>
                <a:cs typeface="Lato Light"/>
              </a:rPr>
              <a:t> best candidates</a:t>
            </a:r>
          </a:p>
          <a:p>
            <a:pPr marL="285750" indent="-285750" defTabSz="914400">
              <a:spcBef>
                <a:spcPct val="20000"/>
              </a:spcBef>
              <a:buFont typeface="Arial"/>
              <a:buChar char="•"/>
              <a:defRPr/>
            </a:pPr>
            <a:r>
              <a:rPr lang="en-GB" sz="1800" dirty="0">
                <a:latin typeface="Lato Light"/>
                <a:cs typeface="Lato Light"/>
              </a:rPr>
              <a:t>Analyse their CV and </a:t>
            </a:r>
            <a:r>
              <a:rPr lang="en-GB" sz="1800" dirty="0">
                <a:latin typeface="Lato Black"/>
                <a:cs typeface="Lato Black"/>
              </a:rPr>
              <a:t>contact them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237" y="745067"/>
            <a:ext cx="1883326" cy="143780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147" y="2781929"/>
            <a:ext cx="5576815" cy="409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18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4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02977" y="2032100"/>
            <a:ext cx="322926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900" dirty="0">
                <a:solidFill>
                  <a:schemeClr val="bg1"/>
                </a:solidFill>
                <a:latin typeface="Lato Regular"/>
                <a:cs typeface="Lato Regular"/>
              </a:rPr>
              <a:t>2. 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991838" y="3323285"/>
            <a:ext cx="4245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Lato Regular"/>
                <a:cs typeface="Lato Regular"/>
              </a:rPr>
              <a:t>The women’s access area</a:t>
            </a:r>
          </a:p>
        </p:txBody>
      </p:sp>
      <p:sp>
        <p:nvSpPr>
          <p:cNvPr id="7" name="Rettangolo 6"/>
          <p:cNvSpPr/>
          <p:nvPr/>
        </p:nvSpPr>
        <p:spPr>
          <a:xfrm>
            <a:off x="9627333" y="713648"/>
            <a:ext cx="1061305" cy="6059956"/>
          </a:xfrm>
          <a:prstGeom prst="rect">
            <a:avLst/>
          </a:prstGeom>
          <a:pattFill prst="pct5">
            <a:fgClr>
              <a:schemeClr val="bg1"/>
            </a:fgClr>
            <a:bgClr>
              <a:srgbClr val="834E70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663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11094</TotalTime>
  <Words>384</Words>
  <Application>Microsoft Macintosh PowerPoint</Application>
  <PresentationFormat>Personalizzato</PresentationFormat>
  <Paragraphs>128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40" baseType="lpstr">
      <vt:lpstr>Arial</vt:lpstr>
      <vt:lpstr>Calibri</vt:lpstr>
      <vt:lpstr>Georgia</vt:lpstr>
      <vt:lpstr>Lato Black</vt:lpstr>
      <vt:lpstr>Lato Bold</vt:lpstr>
      <vt:lpstr>Lato Hairline</vt:lpstr>
      <vt:lpstr>Lato Light</vt:lpstr>
      <vt:lpstr>Lato Regular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Laura</dc:creator>
  <cp:lastModifiedBy>vincenzo antonini</cp:lastModifiedBy>
  <cp:revision>127</cp:revision>
  <cp:lastPrinted>2015-09-07T12:55:31Z</cp:lastPrinted>
  <dcterms:created xsi:type="dcterms:W3CDTF">2015-08-27T14:07:49Z</dcterms:created>
  <dcterms:modified xsi:type="dcterms:W3CDTF">2018-10-11T08:30:54Z</dcterms:modified>
</cp:coreProperties>
</file>