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  <p:sldMasterId id="2147483660" r:id="rId5"/>
  </p:sldMasterIdLst>
  <p:notesMasterIdLst>
    <p:notesMasterId r:id="rId26"/>
  </p:notesMasterIdLst>
  <p:handoutMasterIdLst>
    <p:handoutMasterId r:id="rId27"/>
  </p:handoutMasterIdLst>
  <p:sldIdLst>
    <p:sldId id="256" r:id="rId6"/>
    <p:sldId id="566" r:id="rId7"/>
    <p:sldId id="570" r:id="rId8"/>
    <p:sldId id="564" r:id="rId9"/>
    <p:sldId id="567" r:id="rId10"/>
    <p:sldId id="555" r:id="rId11"/>
    <p:sldId id="568" r:id="rId12"/>
    <p:sldId id="569" r:id="rId13"/>
    <p:sldId id="557" r:id="rId14"/>
    <p:sldId id="488" r:id="rId15"/>
    <p:sldId id="489" r:id="rId16"/>
    <p:sldId id="558" r:id="rId17"/>
    <p:sldId id="573" r:id="rId18"/>
    <p:sldId id="574" r:id="rId19"/>
    <p:sldId id="560" r:id="rId20"/>
    <p:sldId id="571" r:id="rId21"/>
    <p:sldId id="562" r:id="rId22"/>
    <p:sldId id="563" r:id="rId23"/>
    <p:sldId id="572" r:id="rId24"/>
    <p:sldId id="435" r:id="rId25"/>
  </p:sldIdLst>
  <p:sldSz cx="9144000" cy="6858000" type="screen4x3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drana Mikić" initials="VM" lastIdx="1" clrIdx="0"/>
  <p:cmAuthor id="1" name="Krešimir Ivančić" initials="KI" lastIdx="7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FFD54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rednji stil 2 - Isticanj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1143" autoAdjust="0"/>
  </p:normalViewPr>
  <p:slideViewPr>
    <p:cSldViewPr>
      <p:cViewPr varScale="1">
        <p:scale>
          <a:sx n="54" d="100"/>
          <a:sy n="54" d="100"/>
        </p:scale>
        <p:origin x="160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79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List1!$A$2:$A$4</c:f>
              <c:strCache>
                <c:ptCount val="3"/>
                <c:pt idx="0">
                  <c:v>Mjera 10</c:v>
                </c:pt>
                <c:pt idx="1">
                  <c:v>Mjera 11</c:v>
                </c:pt>
                <c:pt idx="2">
                  <c:v>Mjera 13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2635731.1900000004</c:v>
                </c:pt>
                <c:pt idx="1">
                  <c:v>25270009.48</c:v>
                </c:pt>
                <c:pt idx="2">
                  <c:v>46298841.890000001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List1!$A$2:$A$4</c:f>
              <c:strCache>
                <c:ptCount val="3"/>
                <c:pt idx="0">
                  <c:v>Mjera 10</c:v>
                </c:pt>
                <c:pt idx="1">
                  <c:v>Mjera 11</c:v>
                </c:pt>
                <c:pt idx="2">
                  <c:v>Mjera 13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3541521.2800000003</c:v>
                </c:pt>
                <c:pt idx="1">
                  <c:v>25263870.75</c:v>
                </c:pt>
                <c:pt idx="2">
                  <c:v>48243550.870000005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List1!$A$2:$A$4</c:f>
              <c:strCache>
                <c:ptCount val="3"/>
                <c:pt idx="0">
                  <c:v>Mjera 10</c:v>
                </c:pt>
                <c:pt idx="1">
                  <c:v>Mjera 11</c:v>
                </c:pt>
                <c:pt idx="2">
                  <c:v>Mjera 13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5206817.5999999996</c:v>
                </c:pt>
                <c:pt idx="1">
                  <c:v>26003784.02</c:v>
                </c:pt>
                <c:pt idx="2">
                  <c:v>49486088.710000001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3908144"/>
        <c:axId val="1453916304"/>
      </c:barChart>
      <c:catAx>
        <c:axId val="145390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3916304"/>
        <c:crosses val="autoZero"/>
        <c:auto val="1"/>
        <c:lblAlgn val="ctr"/>
        <c:lblOffset val="100"/>
        <c:noMultiLvlLbl val="0"/>
      </c:catAx>
      <c:valAx>
        <c:axId val="1453916304"/>
        <c:scaling>
          <c:orientation val="minMax"/>
        </c:scaling>
        <c:delete val="0"/>
        <c:axPos val="l"/>
        <c:majorGridlines/>
        <c:numFmt formatCode="#,##0\ _k_n" sourceLinked="0"/>
        <c:majorTickMark val="out"/>
        <c:minorTickMark val="none"/>
        <c:tickLblPos val="nextTo"/>
        <c:crossAx val="1453908144"/>
        <c:crosses val="autoZero"/>
        <c:crossBetween val="between"/>
        <c:dispUnits>
          <c:builtInUnit val="millions"/>
          <c:dispUnitsLbl>
            <c:tx>
              <c:rich>
                <a:bodyPr/>
                <a:lstStyle/>
                <a:p>
                  <a:pPr>
                    <a:defRPr/>
                  </a:pPr>
                  <a:r>
                    <a:rPr lang="hr-HR" dirty="0" smtClean="0"/>
                    <a:t>Milijuni kn</a:t>
                  </a:r>
                  <a:endParaRPr lang="hr-HR" dirty="0"/>
                </a:p>
              </c:rich>
            </c:tx>
          </c:dispUnitsLbl>
        </c:dispUnits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A0C32-78AD-416E-8760-BBE62DBDF637}" type="datetimeFigureOut">
              <a:rPr lang="hr-HR" smtClean="0"/>
              <a:pPr/>
              <a:t>17.10.2018.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E395F-DA86-4162-A17D-A4623FF403C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808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A2E6-58C6-4244-A78B-BEF9A9A13D76}" type="datetimeFigureOut">
              <a:rPr lang="hr-HR" smtClean="0"/>
              <a:pPr/>
              <a:t>17.10.2018.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1" y="943009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4" y="943009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B4355-D147-4293-A30C-82C003EB6DA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849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4355-D147-4293-A30C-82C003EB6DAB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873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OMNIBUS Uredba</a:t>
            </a:r>
            <a:r>
              <a:rPr lang="hr-HR" baseline="0" dirty="0" smtClean="0"/>
              <a:t> – Amandmani na Uredbu 1305/2013, 1306/2013, 1307/2013, 1308/2013 (Uredba o uspostavljanju zajedničke organizacije tržišta poljoprivrednih proizvoda i stavljanju izvan snage uredbi Vijeća (EEZ) br. 922/72, (EEZ) br. 234/79, (EZ) br. 1037/2001 i (EZ) br. 1234/2007) i 652/2014 (Uredba o</a:t>
            </a:r>
            <a:r>
              <a:rPr lang="vi-VN" baseline="0" dirty="0" smtClean="0"/>
              <a:t> utvrđivanju odredaba za upravljanje rashodima koji se odnose na prehrambeni lanac, zdravlje i dobrobit životinja te na biljno zdravstvo i biljni reprodukcijski materijal, o izmjeni direktiva Vijeća 98/56/EZ, 2000/29/EZ i 2008/90/EZ, uredbi (EZ) br. 178/2002, (EZ) br. 882/2004 i (EZ) br. 396/2005 Europskog parlamenta i Vijeća, Direktive 2009/128/EZ Europskog parlamenta i Vijeća i Uredbe (EZ) br. 1107/2009 Europskog parlamenta i Vijeća te o stavljanju izvan snage odluka Vijeća 66/399/EEZ, 76/894/EEZ i 2009/470/EZ</a:t>
            </a:r>
            <a:r>
              <a:rPr lang="hr-HR" baseline="0" dirty="0" smtClean="0"/>
              <a:t>).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4355-D147-4293-A30C-82C003EB6DAB}" type="slidenum">
              <a:rPr lang="hr-HR" smtClean="0">
                <a:solidFill>
                  <a:prstClr val="black"/>
                </a:solidFill>
              </a:rPr>
              <a:pPr/>
              <a:t>9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7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Ministarstvo poljoprivrede provodi i druge mjere ruralnog razvoja kojima nastoji maksimalno povećati utjecaj istraživanja i inovacije na ekonomski održivu i okolišno prihvatljivu poljoprivrednu proizvodnju koja doprinosi </a:t>
            </a:r>
            <a:r>
              <a:rPr lang="hr-HR" dirty="0" err="1" smtClean="0"/>
              <a:t>bioekonomiji</a:t>
            </a:r>
            <a:r>
              <a:rPr lang="hr-HR" dirty="0" smtClean="0"/>
              <a:t>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4355-D147-4293-A30C-82C003EB6DAB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796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Upravljanje Informaci</a:t>
            </a:r>
            <a:r>
              <a:rPr lang="hr-HR" dirty="0" err="1" smtClean="0"/>
              <a:t>jskim</a:t>
            </a:r>
            <a:r>
              <a:rPr lang="vi-VN" dirty="0" smtClean="0"/>
              <a:t> </a:t>
            </a:r>
            <a:r>
              <a:rPr lang="hr-HR" dirty="0" smtClean="0"/>
              <a:t>sustavima</a:t>
            </a:r>
            <a:r>
              <a:rPr lang="vi-VN" dirty="0" smtClean="0"/>
              <a:t>: </a:t>
            </a:r>
            <a:r>
              <a:rPr lang="hr-HR" dirty="0" smtClean="0"/>
              <a:t>sustavi</a:t>
            </a:r>
            <a:r>
              <a:rPr lang="vi-VN" dirty="0" smtClean="0"/>
              <a:t> za prikupljanje, obradu, čuvanje i distribuciju podataka u odgovarajućem formatu kako bi se poslovi na </a:t>
            </a:r>
            <a:r>
              <a:rPr lang="hr-HR" dirty="0" smtClean="0"/>
              <a:t>poljoprivrednom</a:t>
            </a:r>
            <a:r>
              <a:rPr lang="hr-HR" baseline="0" dirty="0" smtClean="0"/>
              <a:t> gospodarstvu</a:t>
            </a:r>
            <a:r>
              <a:rPr lang="vi-VN" dirty="0" smtClean="0"/>
              <a:t> odvijali brže i efikasnije;</a:t>
            </a:r>
          </a:p>
          <a:p>
            <a:r>
              <a:rPr lang="vi-VN" dirty="0" smtClean="0"/>
              <a:t>Precizna poljoprivreda: Upravljanje u cilju poboljšanja ekonomskog povrata ulaganja, uz smanjenu upotrebu ulaznih sirovina i smanjenje zagađenja </a:t>
            </a:r>
            <a:r>
              <a:rPr lang="hr-HR" dirty="0" smtClean="0"/>
              <a:t>okoliša</a:t>
            </a:r>
            <a:r>
              <a:rPr lang="vi-VN" dirty="0" smtClean="0"/>
              <a:t>. To uključuje </a:t>
            </a:r>
            <a:r>
              <a:rPr lang="hr-HR" dirty="0" smtClean="0"/>
              <a:t>sustave</a:t>
            </a:r>
            <a:r>
              <a:rPr lang="vi-VN" dirty="0" smtClean="0"/>
              <a:t> za podršku odlučivanju (engl. Decision Support Systems) na </a:t>
            </a:r>
            <a:r>
              <a:rPr lang="hr-HR" smtClean="0"/>
              <a:t>gospodarstvu</a:t>
            </a:r>
            <a:r>
              <a:rPr lang="vi-VN" smtClean="0"/>
              <a:t> </a:t>
            </a:r>
            <a:r>
              <a:rPr lang="vi-VN" dirty="0" smtClean="0"/>
              <a:t>čiji je cilj optimizacija povrata investicija, uz neprom</a:t>
            </a:r>
            <a:r>
              <a:rPr lang="hr-HR" dirty="0" smtClean="0"/>
              <a:t>ij</a:t>
            </a:r>
            <a:r>
              <a:rPr lang="vi-VN" dirty="0" smtClean="0"/>
              <a:t>enjen nivo ulaganja. Ovo je omogućeno širokom upotrebom GPS-a, GNSS-a, snim</a:t>
            </a:r>
            <a:r>
              <a:rPr lang="hr-HR" dirty="0" smtClean="0"/>
              <a:t>kama</a:t>
            </a:r>
            <a:r>
              <a:rPr lang="vi-VN" dirty="0" smtClean="0"/>
              <a:t> terena kamerama postavl</a:t>
            </a:r>
            <a:r>
              <a:rPr lang="hr-HR" dirty="0" smtClean="0"/>
              <a:t>j</a:t>
            </a:r>
            <a:r>
              <a:rPr lang="vi-VN" dirty="0" smtClean="0"/>
              <a:t>enim na dronove, </a:t>
            </a:r>
            <a:r>
              <a:rPr lang="hr-HR" dirty="0" smtClean="0"/>
              <a:t>zadnjom</a:t>
            </a:r>
            <a:r>
              <a:rPr lang="vi-VN" dirty="0" smtClean="0"/>
              <a:t> generacijom hipertemporalnih fotografija napravljenih pomoću Sentinel satelita, koje </a:t>
            </a:r>
            <a:r>
              <a:rPr lang="hr-HR" dirty="0" smtClean="0"/>
              <a:t>izrađuju</a:t>
            </a:r>
            <a:r>
              <a:rPr lang="vi-VN" dirty="0" smtClean="0"/>
              <a:t> mape terena uz prikazivanje svih relevantnih faktora koji </a:t>
            </a:r>
            <a:r>
              <a:rPr lang="hr-HR" dirty="0" smtClean="0"/>
              <a:t>se</a:t>
            </a:r>
            <a:r>
              <a:rPr lang="hr-HR" baseline="0" dirty="0" smtClean="0"/>
              <a:t> mogu mjeriti</a:t>
            </a:r>
            <a:r>
              <a:rPr lang="vi-VN" dirty="0" smtClean="0"/>
              <a:t> (na prim</a:t>
            </a:r>
            <a:r>
              <a:rPr lang="hr-HR" dirty="0" smtClean="0"/>
              <a:t>j</a:t>
            </a:r>
            <a:r>
              <a:rPr lang="vi-VN" dirty="0" smtClean="0"/>
              <a:t>er: prinos, karakteristike terena/topografija, pogodnost za organsku proizvodnju, nivo vlažnosti, nivo </a:t>
            </a:r>
            <a:r>
              <a:rPr lang="hr-HR" dirty="0" smtClean="0"/>
              <a:t>dušika</a:t>
            </a:r>
            <a:r>
              <a:rPr lang="vi-VN" dirty="0" smtClean="0"/>
              <a:t> itd</a:t>
            </a:r>
            <a:r>
              <a:rPr lang="hr-HR" dirty="0" smtClean="0"/>
              <a:t>.</a:t>
            </a:r>
            <a:r>
              <a:rPr lang="vi-VN" dirty="0" smtClean="0"/>
              <a:t>);</a:t>
            </a:r>
          </a:p>
          <a:p>
            <a:r>
              <a:rPr lang="vi-VN" dirty="0" smtClean="0"/>
              <a:t>Poljoprivredna automatizacija i robotika: Proces prim</a:t>
            </a:r>
            <a:r>
              <a:rPr lang="hr-HR" dirty="0" smtClean="0"/>
              <a:t>j</a:t>
            </a:r>
            <a:r>
              <a:rPr lang="vi-VN" dirty="0" smtClean="0"/>
              <a:t>ene robotike, automatiz</a:t>
            </a:r>
            <a:r>
              <a:rPr lang="hr-HR" dirty="0" err="1" smtClean="0"/>
              <a:t>irane</a:t>
            </a:r>
            <a:r>
              <a:rPr lang="vi-VN" dirty="0" smtClean="0"/>
              <a:t> kontrole i </a:t>
            </a:r>
            <a:r>
              <a:rPr lang="hr-HR" dirty="0" smtClean="0"/>
              <a:t>umjetne</a:t>
            </a:r>
            <a:r>
              <a:rPr lang="vi-VN" dirty="0" smtClean="0"/>
              <a:t> inteligencije na svim nivoima poljoprivredne proizvodnje.</a:t>
            </a:r>
          </a:p>
          <a:p>
            <a:r>
              <a:rPr lang="vi-VN" dirty="0" smtClean="0"/>
              <a:t>Tehnologije </a:t>
            </a:r>
            <a:r>
              <a:rPr lang="hr-HR" dirty="0" smtClean="0"/>
              <a:t>p</a:t>
            </a:r>
            <a:r>
              <a:rPr lang="vi-VN" dirty="0" smtClean="0"/>
              <a:t>ametne </a:t>
            </a:r>
            <a:r>
              <a:rPr lang="hr-HR" dirty="0" smtClean="0"/>
              <a:t>p</a:t>
            </a:r>
            <a:r>
              <a:rPr lang="vi-VN" dirty="0" smtClean="0"/>
              <a:t>oljoprivrede nisu nam</a:t>
            </a:r>
            <a:r>
              <a:rPr lang="hr-HR" dirty="0" smtClean="0"/>
              <a:t>ij</a:t>
            </a:r>
            <a:r>
              <a:rPr lang="vi-VN" dirty="0" smtClean="0"/>
              <a:t>enjene isključivo velikim, konvencionalnim poljoprivrednim g</a:t>
            </a:r>
            <a:r>
              <a:rPr lang="hr-HR" dirty="0" err="1" smtClean="0"/>
              <a:t>ospodarstvima</a:t>
            </a:r>
            <a:r>
              <a:rPr lang="vi-VN" dirty="0" smtClean="0"/>
              <a:t>, već mogu b</a:t>
            </a:r>
            <a:r>
              <a:rPr lang="hr-HR" dirty="0" err="1" smtClean="0"/>
              <a:t>iti</a:t>
            </a:r>
            <a:r>
              <a:rPr lang="vi-VN" dirty="0" smtClean="0"/>
              <a:t> p</a:t>
            </a:r>
            <a:r>
              <a:rPr lang="hr-HR" dirty="0" smtClean="0"/>
              <a:t>okretač</a:t>
            </a:r>
            <a:r>
              <a:rPr lang="vi-VN" dirty="0" smtClean="0"/>
              <a:t> koj</a:t>
            </a:r>
            <a:r>
              <a:rPr lang="hr-HR" dirty="0" smtClean="0"/>
              <a:t>i</a:t>
            </a:r>
            <a:r>
              <a:rPr lang="vi-VN" dirty="0" smtClean="0"/>
              <a:t> će posp</a:t>
            </a:r>
            <a:r>
              <a:rPr lang="hr-HR" dirty="0" err="1" smtClean="0"/>
              <a:t>ješiti</a:t>
            </a:r>
            <a:r>
              <a:rPr lang="vi-VN" dirty="0" smtClean="0"/>
              <a:t> druge oblike bavljenja poljoprivredom</a:t>
            </a:r>
            <a:r>
              <a:rPr lang="hr-HR" dirty="0" smtClean="0"/>
              <a:t>,</a:t>
            </a:r>
            <a:r>
              <a:rPr lang="vi-VN" dirty="0" smtClean="0"/>
              <a:t> </a:t>
            </a:r>
            <a:r>
              <a:rPr lang="hr-HR" dirty="0" smtClean="0"/>
              <a:t>kao</a:t>
            </a:r>
            <a:r>
              <a:rPr lang="hr-HR" baseline="0" dirty="0" smtClean="0"/>
              <a:t> što su</a:t>
            </a:r>
            <a:r>
              <a:rPr lang="vi-VN" dirty="0" smtClean="0"/>
              <a:t> mal</a:t>
            </a:r>
            <a:r>
              <a:rPr lang="hr-HR" dirty="0" smtClean="0"/>
              <a:t>a</a:t>
            </a:r>
            <a:r>
              <a:rPr lang="vi-VN" dirty="0" smtClean="0"/>
              <a:t> </a:t>
            </a:r>
            <a:r>
              <a:rPr lang="hr-HR" dirty="0" smtClean="0"/>
              <a:t>obiteljska</a:t>
            </a:r>
            <a:r>
              <a:rPr lang="vi-VN" dirty="0" smtClean="0"/>
              <a:t> g</a:t>
            </a:r>
            <a:r>
              <a:rPr lang="hr-HR" dirty="0" err="1" smtClean="0"/>
              <a:t>ospodarstva</a:t>
            </a:r>
            <a:r>
              <a:rPr lang="vi-VN" dirty="0" smtClean="0"/>
              <a:t> i organsk</a:t>
            </a:r>
            <a:r>
              <a:rPr lang="hr-HR" dirty="0" smtClean="0"/>
              <a:t>a</a:t>
            </a:r>
            <a:r>
              <a:rPr lang="vi-VN" dirty="0" smtClean="0"/>
              <a:t> proizvodnj</a:t>
            </a:r>
            <a:r>
              <a:rPr lang="hr-HR" dirty="0" smtClean="0"/>
              <a:t>a</a:t>
            </a:r>
            <a:r>
              <a:rPr lang="vi-VN" dirty="0" smtClean="0"/>
              <a:t> </a:t>
            </a:r>
            <a:r>
              <a:rPr lang="hr-HR" dirty="0" smtClean="0"/>
              <a:t>te</a:t>
            </a:r>
            <a:r>
              <a:rPr lang="hr-HR" baseline="0" dirty="0" smtClean="0"/>
              <a:t> mogu</a:t>
            </a:r>
            <a:r>
              <a:rPr lang="vi-VN" dirty="0" smtClean="0"/>
              <a:t> poboljša</a:t>
            </a:r>
            <a:r>
              <a:rPr lang="hr-HR" dirty="0" smtClean="0"/>
              <a:t>ti</a:t>
            </a:r>
            <a:r>
              <a:rPr lang="vi-VN" dirty="0" smtClean="0"/>
              <a:t> ugled poljoprivrednih proizvođača u očima e</a:t>
            </a:r>
            <a:r>
              <a:rPr lang="hr-HR" dirty="0" smtClean="0"/>
              <a:t>u</a:t>
            </a:r>
            <a:r>
              <a:rPr lang="vi-VN" dirty="0" smtClean="0"/>
              <a:t>ropskih potrošača, društva u c</a:t>
            </a:r>
            <a:r>
              <a:rPr lang="hr-HR" dirty="0" smtClean="0"/>
              <a:t>j</a:t>
            </a:r>
            <a:r>
              <a:rPr lang="vi-VN" dirty="0" smtClean="0"/>
              <a:t>elini i prilagodi</a:t>
            </a:r>
            <a:r>
              <a:rPr lang="hr-HR" dirty="0" smtClean="0"/>
              <a:t>ti</a:t>
            </a:r>
            <a:r>
              <a:rPr lang="vi-VN" dirty="0" smtClean="0"/>
              <a:t> ih u</a:t>
            </a:r>
            <a:r>
              <a:rPr lang="hr-HR" dirty="0" err="1" smtClean="0"/>
              <a:t>vjetima</a:t>
            </a:r>
            <a:r>
              <a:rPr lang="vi-VN" dirty="0" smtClean="0"/>
              <a:t> na tržištu. Na prim</a:t>
            </a:r>
            <a:r>
              <a:rPr lang="hr-HR" dirty="0" smtClean="0"/>
              <a:t>j</a:t>
            </a:r>
            <a:r>
              <a:rPr lang="vi-VN" dirty="0" smtClean="0"/>
              <a:t>er, </a:t>
            </a:r>
            <a:r>
              <a:rPr lang="hr-HR" dirty="0" smtClean="0"/>
              <a:t>p</a:t>
            </a:r>
            <a:r>
              <a:rPr lang="vi-VN" dirty="0" smtClean="0"/>
              <a:t>ametna </a:t>
            </a:r>
            <a:r>
              <a:rPr lang="hr-HR" dirty="0" smtClean="0"/>
              <a:t>p</a:t>
            </a:r>
            <a:r>
              <a:rPr lang="vi-VN" dirty="0" smtClean="0"/>
              <a:t>oljoprivreda može don</a:t>
            </a:r>
            <a:r>
              <a:rPr lang="hr-HR" dirty="0" smtClean="0"/>
              <a:t>ij</a:t>
            </a:r>
            <a:r>
              <a:rPr lang="vi-VN" dirty="0" smtClean="0"/>
              <a:t>eti benefit u </a:t>
            </a:r>
            <a:r>
              <a:rPr lang="hr-HR" dirty="0" smtClean="0"/>
              <a:t>smislu</a:t>
            </a:r>
            <a:r>
              <a:rPr lang="vi-VN" dirty="0" smtClean="0"/>
              <a:t> zaštite životn</a:t>
            </a:r>
            <a:r>
              <a:rPr lang="hr-HR" dirty="0" err="1" smtClean="0"/>
              <a:t>og</a:t>
            </a:r>
            <a:r>
              <a:rPr lang="vi-VN" dirty="0" smtClean="0"/>
              <a:t> </a:t>
            </a:r>
            <a:r>
              <a:rPr lang="hr-HR" dirty="0" smtClean="0"/>
              <a:t>okoliša</a:t>
            </a:r>
            <a:r>
              <a:rPr lang="vi-VN" dirty="0" smtClean="0"/>
              <a:t> kroz smanjenje upotrebe vode ili optimizaciju upotrebe različitih pesticida.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4355-D147-4293-A30C-82C003EB6DAB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57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4355-D147-4293-A30C-82C003EB6DAB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858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08823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44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CD24C8-796D-4C76-AACF-C6BBBC072AC3}" type="datetimeFigureOut">
              <a:rPr lang="hr-HR" smtClean="0"/>
              <a:pPr/>
              <a:t>17.10.2018.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8F5EE2-30D3-43F4-856D-E47C6B92E60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349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12776"/>
            <a:ext cx="2057400" cy="4713387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845809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4E85-4A72-4923-A61E-F15B41767126}" type="datetimeFigureOut">
              <a:rPr lang="hr-HR" smtClean="0"/>
              <a:t>17.10.2018.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85A4-6324-49F4-9746-FBAD75203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8647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4E85-4A72-4923-A61E-F15B41767126}" type="datetimeFigureOut">
              <a:rPr lang="hr-HR" smtClean="0"/>
              <a:t>17.10.2018.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85A4-6324-49F4-9746-FBAD75203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0486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4E85-4A72-4923-A61E-F15B41767126}" type="datetimeFigureOut">
              <a:rPr lang="hr-HR" smtClean="0"/>
              <a:t>17.10.2018.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85A4-6324-49F4-9746-FBAD75203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269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4E85-4A72-4923-A61E-F15B41767126}" type="datetimeFigureOut">
              <a:rPr lang="hr-HR" smtClean="0"/>
              <a:t>17.10.2018.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85A4-6324-49F4-9746-FBAD75203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5908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4E85-4A72-4923-A61E-F15B41767126}" type="datetimeFigureOut">
              <a:rPr lang="hr-HR" smtClean="0"/>
              <a:t>17.10.2018.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85A4-6324-49F4-9746-FBAD75203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793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4E85-4A72-4923-A61E-F15B41767126}" type="datetimeFigureOut">
              <a:rPr lang="hr-HR" smtClean="0"/>
              <a:t>17.10.2018.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85A4-6324-49F4-9746-FBAD75203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4231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4E85-4A72-4923-A61E-F15B41767126}" type="datetimeFigureOut">
              <a:rPr lang="hr-HR" smtClean="0"/>
              <a:t>17.10.2018.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85A4-6324-49F4-9746-FBAD75203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5437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4E85-4A72-4923-A61E-F15B41767126}" type="datetimeFigureOut">
              <a:rPr lang="hr-HR" smtClean="0"/>
              <a:t>17.10.2018.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85A4-6324-49F4-9746-FBAD75203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837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075530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4E85-4A72-4923-A61E-F15B41767126}" type="datetimeFigureOut">
              <a:rPr lang="hr-HR" smtClean="0"/>
              <a:t>17.10.2018.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85A4-6324-49F4-9746-FBAD75203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431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4E85-4A72-4923-A61E-F15B41767126}" type="datetimeFigureOut">
              <a:rPr lang="hr-HR" smtClean="0"/>
              <a:t>17.10.2018.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85A4-6324-49F4-9746-FBAD75203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6160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4E85-4A72-4923-A61E-F15B41767126}" type="datetimeFigureOut">
              <a:rPr lang="hr-HR" smtClean="0"/>
              <a:t>17.10.2018.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85A4-6324-49F4-9746-FBAD75203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569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4497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CD24C8-796D-4C76-AACF-C6BBBC072AC3}" type="datetimeFigureOut">
              <a:rPr lang="hr-HR" smtClean="0"/>
              <a:pPr/>
              <a:t>17.10.2018.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8F5EE2-30D3-43F4-856D-E47C6B92E60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828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CD24C8-796D-4C76-AACF-C6BBBC072AC3}" type="datetimeFigureOut">
              <a:rPr lang="hr-HR" smtClean="0"/>
              <a:pPr/>
              <a:t>17.10.2018.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8F5EE2-30D3-43F4-856D-E47C6B92E60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484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57142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17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CD24C8-796D-4C76-AACF-C6BBBC072AC3}" type="datetimeFigureOut">
              <a:rPr lang="hr-HR" smtClean="0"/>
              <a:pPr/>
              <a:t>17.10.2018.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8F5EE2-30D3-43F4-856D-E47C6B92E60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509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93749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32899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95" y="63550"/>
            <a:ext cx="22320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B4D713BA-CF78-4812-ABA0-94C8FC562E28}"/>
              </a:ext>
            </a:extLst>
          </p:cNvPr>
          <p:cNvSpPr txBox="1"/>
          <p:nvPr userDrawn="1"/>
        </p:nvSpPr>
        <p:spPr>
          <a:xfrm>
            <a:off x="4860032" y="6093296"/>
            <a:ext cx="4266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www.ruralnirazvoj.hr</a:t>
            </a:r>
          </a:p>
        </p:txBody>
      </p:sp>
    </p:spTree>
    <p:extLst>
      <p:ext uri="{BB962C8B-B14F-4D97-AF65-F5344CB8AC3E}">
        <p14:creationId xmlns:p14="http://schemas.microsoft.com/office/powerpoint/2010/main" val="365237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Neo Sans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accent1">
              <a:lumMod val="50000"/>
            </a:schemeClr>
          </a:solidFill>
          <a:latin typeface="+mj-lt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j-lt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j-lt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j-lt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j-lt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A4E85-4A72-4923-A61E-F15B41767126}" type="datetimeFigureOut">
              <a:rPr lang="hr-HR" smtClean="0"/>
              <a:t>17.10.2018.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085A4-6324-49F4-9746-FBAD75203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774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304255"/>
          </a:xfrm>
        </p:spPr>
        <p:txBody>
          <a:bodyPr>
            <a:normAutofit fontScale="90000"/>
          </a:bodyPr>
          <a:lstStyle/>
          <a:p>
            <a:r>
              <a:rPr lang="hr-HR" altLang="x-none" dirty="0" smtClean="0"/>
              <a:t/>
            </a:r>
            <a:br>
              <a:rPr lang="hr-HR" altLang="x-none" dirty="0" smtClean="0"/>
            </a:br>
            <a:r>
              <a:rPr lang="hr-HR" altLang="x-none" dirty="0" smtClean="0"/>
              <a:t/>
            </a:r>
            <a:br>
              <a:rPr lang="hr-HR" altLang="x-none" dirty="0" smtClean="0"/>
            </a:br>
            <a:r>
              <a:rPr lang="hr-HR" altLang="x-none" dirty="0" smtClean="0"/>
              <a:t/>
            </a:r>
            <a:br>
              <a:rPr lang="hr-HR" altLang="x-none" dirty="0" smtClean="0"/>
            </a:br>
            <a:r>
              <a:rPr lang="hr-HR" altLang="x-none" dirty="0" smtClean="0"/>
              <a:t/>
            </a:r>
            <a:br>
              <a:rPr lang="hr-HR" altLang="x-none" dirty="0" smtClean="0"/>
            </a:br>
            <a:r>
              <a:rPr lang="hr-HR" altLang="x-none" dirty="0" smtClean="0"/>
              <a:t/>
            </a:r>
            <a:br>
              <a:rPr lang="hr-HR" altLang="x-none" dirty="0" smtClean="0"/>
            </a:br>
            <a:r>
              <a:rPr lang="hr-HR" altLang="x-none" dirty="0" smtClean="0"/>
              <a:t/>
            </a:r>
            <a:br>
              <a:rPr lang="hr-HR" altLang="x-none" dirty="0" smtClean="0"/>
            </a:br>
            <a:r>
              <a:rPr lang="hr-HR" sz="3100" b="1" dirty="0" smtClean="0"/>
              <a:t> </a:t>
            </a:r>
            <a:br>
              <a:rPr lang="hr-HR" sz="3100" b="1" dirty="0" smtClean="0"/>
            </a:br>
            <a:r>
              <a:rPr lang="hr-HR" sz="3100" b="1" dirty="0" smtClean="0"/>
              <a:t>Zajednički </a:t>
            </a:r>
            <a:r>
              <a:rPr lang="hr-HR" sz="3100" b="1" dirty="0"/>
              <a:t>Forum jadransko-jonskih gradova, sveučilišta i gospodarskih komora </a:t>
            </a:r>
            <a:br>
              <a:rPr lang="hr-HR" sz="3100" b="1" dirty="0"/>
            </a:br>
            <a:r>
              <a:rPr lang="hr-HR" sz="3100" b="1" dirty="0"/>
              <a:t>Kvaliteta okoliša i </a:t>
            </a:r>
            <a:r>
              <a:rPr lang="hr-HR" sz="3100" b="1" dirty="0" smtClean="0"/>
              <a:t>poljoprivreda: </a:t>
            </a:r>
            <a:br>
              <a:rPr lang="hr-HR" sz="3100" b="1" dirty="0" smtClean="0"/>
            </a:br>
            <a:r>
              <a:rPr lang="hr-HR" sz="3100" b="1" dirty="0" smtClean="0"/>
              <a:t>'</a:t>
            </a:r>
            <a:r>
              <a:rPr lang="hr-HR" sz="3100" b="1" dirty="0"/>
              <a:t>'Zelena mikroregija“' </a:t>
            </a:r>
            <a:r>
              <a:rPr lang="hr-HR" sz="3100" b="1" dirty="0" smtClean="0">
                <a:latin typeface="+mj-lt"/>
              </a:rPr>
              <a:t/>
            </a:r>
            <a:br>
              <a:rPr lang="hr-HR" sz="3100" b="1" dirty="0" smtClean="0">
                <a:latin typeface="+mj-lt"/>
              </a:rPr>
            </a:br>
            <a:r>
              <a:rPr lang="hr-HR" sz="3100" b="1" dirty="0" smtClean="0">
                <a:latin typeface="+mj-lt"/>
              </a:rPr>
              <a:t> </a:t>
            </a:r>
            <a:r>
              <a:rPr lang="hr-HR" altLang="x-none" sz="4400" dirty="0" smtClean="0">
                <a:latin typeface="+mj-lt"/>
              </a:rPr>
              <a:t/>
            </a:r>
            <a:br>
              <a:rPr lang="hr-HR" altLang="x-none" sz="4400" dirty="0" smtClean="0">
                <a:latin typeface="+mj-lt"/>
              </a:rPr>
            </a:br>
            <a:r>
              <a:rPr lang="hr-HR" altLang="x-none" sz="4400" dirty="0" smtClean="0">
                <a:latin typeface="+mj-lt"/>
              </a:rPr>
              <a:t/>
            </a:r>
            <a:br>
              <a:rPr lang="hr-HR" altLang="x-none" sz="4400" dirty="0" smtClean="0">
                <a:latin typeface="+mj-lt"/>
              </a:rPr>
            </a:br>
            <a:r>
              <a:rPr lang="hr-HR" altLang="x-none" sz="3100" b="1" dirty="0"/>
              <a:t>Split, 17. listopada 2018. godine</a:t>
            </a:r>
            <a:br>
              <a:rPr lang="hr-HR" altLang="x-none" sz="3100" b="1" dirty="0"/>
            </a:br>
            <a:r>
              <a:rPr lang="hr-HR" altLang="x-none" dirty="0" smtClean="0"/>
              <a:t>					</a:t>
            </a:r>
            <a:br>
              <a:rPr lang="hr-HR" altLang="x-none" dirty="0" smtClean="0"/>
            </a:br>
            <a:r>
              <a:rPr lang="hr-HR" altLang="x-none" dirty="0" smtClean="0"/>
              <a:t>                                                                       			</a:t>
            </a:r>
            <a:br>
              <a:rPr lang="hr-HR" altLang="x-none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3528" y="3573016"/>
            <a:ext cx="4685308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r-HR" sz="2000" b="1" dirty="0"/>
          </a:p>
          <a:p>
            <a:pPr marL="0" indent="0" algn="ctr">
              <a:buNone/>
            </a:pPr>
            <a:endParaRPr lang="hr-HR" sz="2000" b="1" dirty="0"/>
          </a:p>
          <a:p>
            <a:pPr marL="0" indent="0" algn="ctr">
              <a:buNone/>
            </a:pPr>
            <a:endParaRPr lang="hr-HR" sz="2000" b="1" dirty="0"/>
          </a:p>
          <a:p>
            <a:pPr marL="0" indent="0" algn="ctr">
              <a:buNone/>
            </a:pPr>
            <a:endParaRPr lang="hr-HR" sz="2000" b="1" dirty="0" smtClean="0">
              <a:latin typeface="+mn-lt"/>
            </a:endParaRPr>
          </a:p>
          <a:p>
            <a:pPr marL="0" indent="0" algn="ctr">
              <a:buNone/>
            </a:pPr>
            <a:endParaRPr lang="hr-HR" sz="2000" b="1" dirty="0" smtClean="0">
              <a:latin typeface="+mn-lt"/>
            </a:endParaRPr>
          </a:p>
          <a:p>
            <a:pPr marL="0" indent="0" algn="ctr">
              <a:buFont typeface="Arial" pitchFamily="34" charset="0"/>
              <a:buNone/>
            </a:pPr>
            <a:endParaRPr lang="hr-HR" sz="1800" b="1" dirty="0"/>
          </a:p>
        </p:txBody>
      </p:sp>
      <p:sp>
        <p:nvSpPr>
          <p:cNvPr id="2" name="TekstniOkvir 1"/>
          <p:cNvSpPr txBox="1"/>
          <p:nvPr/>
        </p:nvSpPr>
        <p:spPr>
          <a:xfrm>
            <a:off x="1043608" y="5085184"/>
            <a:ext cx="431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Ministarstvo poljoprivrede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Adobe Heiti Std R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560840" cy="1224136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Neo Sans Medium"/>
              </a:rPr>
              <a:t>Poljoprivredno okolišne mjere Programa ruralnog razvoja 2014.-2020.</a:t>
            </a:r>
            <a:endParaRPr lang="hr-HR" dirty="0">
              <a:latin typeface="Neo Sans Medium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2000" b="1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sz="2400" b="1" dirty="0" smtClean="0">
                <a:solidFill>
                  <a:schemeClr val="tx1"/>
                </a:solidFill>
              </a:rPr>
              <a:t>MJERA 10  </a:t>
            </a:r>
            <a:r>
              <a:rPr lang="hr-HR" sz="2400" dirty="0" smtClean="0">
                <a:solidFill>
                  <a:schemeClr val="tx1"/>
                </a:solidFill>
              </a:rPr>
              <a:t>POLJOPRIVREDA, OKOLIŠ I KLIMATSKE PROMJENE</a:t>
            </a:r>
          </a:p>
          <a:p>
            <a:pPr marL="0" indent="0" algn="just">
              <a:buNone/>
            </a:pPr>
            <a:endParaRPr lang="hr-HR" sz="24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sz="2400" b="1" dirty="0" smtClean="0">
                <a:solidFill>
                  <a:schemeClr val="tx1"/>
                </a:solidFill>
              </a:rPr>
              <a:t>MJERA 11  </a:t>
            </a:r>
            <a:r>
              <a:rPr lang="hr-HR" sz="2400" dirty="0" smtClean="0">
                <a:solidFill>
                  <a:schemeClr val="tx1"/>
                </a:solidFill>
              </a:rPr>
              <a:t>EKOLOŠKI UZGOJ</a:t>
            </a:r>
          </a:p>
          <a:p>
            <a:pPr marL="0" indent="0" algn="just">
              <a:buNone/>
            </a:pPr>
            <a:endParaRPr lang="hr-HR" sz="24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sz="2400" b="1" dirty="0" smtClean="0">
                <a:solidFill>
                  <a:schemeClr val="tx1"/>
                </a:solidFill>
              </a:rPr>
              <a:t>MJERA 13 </a:t>
            </a:r>
            <a:r>
              <a:rPr lang="hr-HR" sz="2400" dirty="0" smtClean="0">
                <a:solidFill>
                  <a:schemeClr val="tx1"/>
                </a:solidFill>
              </a:rPr>
              <a:t>PLAĆANJE PODRUČJIMA S PRIRODNIM OGRANIČENJIMA ILI OSTALIM POSEBNIM OGRANIČENJIMA</a:t>
            </a:r>
          </a:p>
          <a:p>
            <a:pPr marL="0" lvl="0" indent="0" algn="just">
              <a:buNone/>
            </a:pPr>
            <a:endParaRPr lang="hr-HR" sz="2400" dirty="0" smtClean="0">
              <a:solidFill>
                <a:schemeClr val="tx1"/>
              </a:solidFill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prstClr val="black"/>
                </a:solidFill>
              </a:rPr>
              <a:t>MJERA </a:t>
            </a:r>
            <a:r>
              <a:rPr lang="hr-HR" sz="2400" b="1" dirty="0" smtClean="0">
                <a:solidFill>
                  <a:prstClr val="black"/>
                </a:solidFill>
              </a:rPr>
              <a:t>14  </a:t>
            </a:r>
            <a:r>
              <a:rPr lang="hr-HR" sz="2400" dirty="0" smtClean="0">
                <a:solidFill>
                  <a:prstClr val="black"/>
                </a:solidFill>
              </a:rPr>
              <a:t>DOBROBIT ŽIVOTINJA – od svibnja 2018. godine</a:t>
            </a:r>
            <a:endParaRPr lang="hr-HR" sz="24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hr-HR" sz="2400" dirty="0" smtClean="0"/>
          </a:p>
          <a:p>
            <a:pPr marL="0" lvl="0" indent="0" algn="just">
              <a:buNone/>
            </a:pPr>
            <a:endParaRPr lang="hr-HR" sz="2400" dirty="0"/>
          </a:p>
        </p:txBody>
      </p:sp>
      <p:pic>
        <p:nvPicPr>
          <p:cNvPr id="3074" name="Picture 2" descr="C:\Users\gordana.g-saric\Pictures\tree-1754051__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88" y="2352480"/>
            <a:ext cx="2599144" cy="13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6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134076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Neo Sans Medium"/>
              </a:rPr>
              <a:t>Poljoprivredno </a:t>
            </a:r>
            <a:r>
              <a:rPr lang="hr-HR" dirty="0">
                <a:latin typeface="Neo Sans Medium"/>
              </a:rPr>
              <a:t>okolišne mjere Programa ruralnog razvoja </a:t>
            </a:r>
            <a:r>
              <a:rPr lang="hr-HR" dirty="0" smtClean="0">
                <a:latin typeface="Neo Sans Medium"/>
              </a:rPr>
              <a:t>2014.-</a:t>
            </a:r>
            <a:r>
              <a:rPr lang="hr-HR" dirty="0">
                <a:latin typeface="Neo Sans Medium"/>
              </a:rPr>
              <a:t>2020.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256584"/>
          </a:xfrm>
        </p:spPr>
        <p:txBody>
          <a:bodyPr>
            <a:normAutofit lnSpcReduction="10000"/>
          </a:bodyPr>
          <a:lstStyle/>
          <a:p>
            <a:pPr algn="just" fontAlgn="base">
              <a:lnSpc>
                <a:spcPct val="110000"/>
              </a:lnSpc>
              <a:spcAft>
                <a:spcPct val="0"/>
              </a:spcAft>
              <a:buClr>
                <a:srgbClr val="004000"/>
              </a:buClr>
              <a:buFont typeface="Wingdings" panose="05000000000000000000" pitchFamily="2" charset="2"/>
              <a:buChar char="§"/>
              <a:defRPr/>
            </a:pPr>
            <a:r>
              <a:rPr lang="hr-HR" sz="2400" dirty="0" smtClean="0">
                <a:solidFill>
                  <a:schemeClr val="tx1"/>
                </a:solidFill>
              </a:rPr>
              <a:t>Sudjelovanje u ovim mjerama je dobrovoljno, a ulaskom u sustav potpore moraju se poštivati sve propisane obveze</a:t>
            </a:r>
          </a:p>
          <a:p>
            <a:pPr algn="just" fontAlgn="base">
              <a:lnSpc>
                <a:spcPct val="110000"/>
              </a:lnSpc>
              <a:spcAft>
                <a:spcPct val="0"/>
              </a:spcAft>
              <a:buClr>
                <a:srgbClr val="004000"/>
              </a:buClr>
              <a:buFont typeface="Wingdings" panose="05000000000000000000" pitchFamily="2" charset="2"/>
              <a:buChar char="§"/>
              <a:defRPr/>
            </a:pPr>
            <a:r>
              <a:rPr lang="hr-HR" sz="2400" dirty="0" smtClean="0">
                <a:solidFill>
                  <a:schemeClr val="tx1"/>
                </a:solidFill>
              </a:rPr>
              <a:t>Cilj je potaknuti poljoprivrednike da zaštite i poboljšaju stanje okoliša na svom poljoprivrednom gospodarstvu i izvan njega</a:t>
            </a:r>
            <a:endParaRPr lang="hr-HR" sz="2400" dirty="0">
              <a:solidFill>
                <a:schemeClr val="tx1"/>
              </a:solidFill>
            </a:endParaRPr>
          </a:p>
          <a:p>
            <a:pPr algn="just" fontAlgn="base">
              <a:lnSpc>
                <a:spcPct val="110000"/>
              </a:lnSpc>
              <a:spcAft>
                <a:spcPct val="0"/>
              </a:spcAft>
              <a:buClr>
                <a:srgbClr val="004000"/>
              </a:buClr>
              <a:buFont typeface="Wingdings" panose="05000000000000000000" pitchFamily="2" charset="2"/>
              <a:buChar char="§"/>
              <a:defRPr/>
            </a:pPr>
            <a:r>
              <a:rPr lang="hr-HR" sz="2400" dirty="0">
                <a:solidFill>
                  <a:schemeClr val="tx1"/>
                </a:solidFill>
              </a:rPr>
              <a:t>Potpora </a:t>
            </a:r>
            <a:r>
              <a:rPr lang="hr-HR" sz="2400" dirty="0" smtClean="0">
                <a:solidFill>
                  <a:schemeClr val="tx1"/>
                </a:solidFill>
              </a:rPr>
              <a:t>se dodjeljuje aktivnim poljoprivrednicima u vidu godišnjeg plaćanja kao naknada za izgubljeni </a:t>
            </a:r>
            <a:r>
              <a:rPr lang="hr-HR" sz="2400" dirty="0">
                <a:solidFill>
                  <a:schemeClr val="tx1"/>
                </a:solidFill>
              </a:rPr>
              <a:t>prihod i </a:t>
            </a:r>
            <a:r>
              <a:rPr lang="hr-HR" sz="2400" dirty="0" smtClean="0">
                <a:solidFill>
                  <a:schemeClr val="tx1"/>
                </a:solidFill>
              </a:rPr>
              <a:t>dodatne troškove u usporedbi s uobičajenom poljoprivrednom proizvodnjom</a:t>
            </a:r>
          </a:p>
          <a:p>
            <a:pPr algn="just" fontAlgn="base">
              <a:lnSpc>
                <a:spcPct val="110000"/>
              </a:lnSpc>
              <a:spcAft>
                <a:spcPct val="0"/>
              </a:spcAft>
              <a:buClr>
                <a:srgbClr val="004000"/>
              </a:buClr>
              <a:buFont typeface="Wingdings" panose="05000000000000000000" pitchFamily="2" charset="2"/>
              <a:buChar char="§"/>
              <a:defRPr/>
            </a:pPr>
            <a:r>
              <a:rPr lang="hr-HR" sz="2400" dirty="0" smtClean="0">
                <a:solidFill>
                  <a:schemeClr val="tx1"/>
                </a:solidFill>
              </a:rPr>
              <a:t>Zahtjev za potporu podnosi se Agenciji za plaćanja u poljoprivredi, ribarstvu i ruralnom razvoju svake godine</a:t>
            </a:r>
          </a:p>
          <a:p>
            <a:pPr algn="just" fontAlgn="base">
              <a:lnSpc>
                <a:spcPct val="110000"/>
              </a:lnSpc>
              <a:spcAft>
                <a:spcPct val="0"/>
              </a:spcAft>
              <a:buClr>
                <a:srgbClr val="004000"/>
              </a:buClr>
              <a:buFont typeface="Wingdings" panose="05000000000000000000" pitchFamily="2" charset="2"/>
              <a:buChar char="§"/>
              <a:defRPr/>
            </a:pPr>
            <a:r>
              <a:rPr lang="hr-HR" sz="2400" dirty="0" smtClean="0">
                <a:solidFill>
                  <a:schemeClr val="tx1"/>
                </a:solidFill>
              </a:rPr>
              <a:t>Obavezna je izobrazba i vođenje evidencije o provedenim aktivnostima</a:t>
            </a:r>
          </a:p>
          <a:p>
            <a:pPr algn="just" fontAlgn="base">
              <a:lnSpc>
                <a:spcPct val="110000"/>
              </a:lnSpc>
              <a:spcAft>
                <a:spcPct val="0"/>
              </a:spcAft>
              <a:buClr>
                <a:srgbClr val="004000"/>
              </a:buClr>
              <a:buFont typeface="Wingdings" panose="05000000000000000000" pitchFamily="2" charset="2"/>
              <a:buChar char="§"/>
              <a:defRPr/>
            </a:pPr>
            <a:r>
              <a:rPr lang="hr-HR" sz="2400" dirty="0" smtClean="0">
                <a:solidFill>
                  <a:schemeClr val="tx1"/>
                </a:solidFill>
              </a:rPr>
              <a:t>Mjera 10, mjera 11 i mjera 13 imaju petogodišnju obvezu, dok mjera 14 ima jednogodišnju obvezu</a:t>
            </a:r>
          </a:p>
          <a:p>
            <a:pPr marL="0" indent="0" algn="just" fontAlgn="base">
              <a:lnSpc>
                <a:spcPct val="110000"/>
              </a:lnSpc>
              <a:spcAft>
                <a:spcPct val="0"/>
              </a:spcAft>
              <a:buClr>
                <a:srgbClr val="004000"/>
              </a:buClr>
              <a:buNone/>
              <a:defRPr/>
            </a:pPr>
            <a:endParaRPr lang="hr-HR" sz="2000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10000"/>
              </a:lnSpc>
              <a:spcAft>
                <a:spcPct val="0"/>
              </a:spcAft>
              <a:buClr>
                <a:srgbClr val="004000"/>
              </a:buClr>
              <a:buFont typeface="Wingdings" panose="05000000000000000000" pitchFamily="2" charset="2"/>
              <a:buChar char="§"/>
              <a:defRPr/>
            </a:pPr>
            <a:endParaRPr lang="hr-HR" sz="2000" dirty="0" smtClean="0">
              <a:solidFill>
                <a:schemeClr val="tx1"/>
              </a:solidFill>
            </a:endParaRPr>
          </a:p>
          <a:p>
            <a:pPr marL="0" indent="0" algn="just" fontAlgn="base">
              <a:lnSpc>
                <a:spcPct val="110000"/>
              </a:lnSpc>
              <a:spcAft>
                <a:spcPct val="0"/>
              </a:spcAft>
              <a:buClr>
                <a:srgbClr val="004000"/>
              </a:buClr>
              <a:buNone/>
              <a:defRPr/>
            </a:pPr>
            <a:endParaRPr lang="hr-H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640"/>
            <a:ext cx="7328992" cy="1008112"/>
          </a:xfrm>
        </p:spPr>
        <p:txBody>
          <a:bodyPr>
            <a:normAutofit fontScale="90000"/>
          </a:bodyPr>
          <a:lstStyle/>
          <a:p>
            <a:r>
              <a:rPr lang="pl-PL" dirty="0"/>
              <a:t>Značaj mjera za očuvanje okoliša i prirode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51723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hr-HR" sz="4400" b="1" dirty="0" smtClean="0"/>
              <a:t>Poljoprivredno okolišne mjere utječu na: </a:t>
            </a:r>
          </a:p>
          <a:p>
            <a:pPr marL="177800" indent="-177800" algn="just"/>
            <a:r>
              <a:rPr lang="hr-HR" sz="4400" dirty="0" smtClean="0"/>
              <a:t>poboljšanje </a:t>
            </a:r>
            <a:r>
              <a:rPr lang="hr-HR" sz="4400" dirty="0"/>
              <a:t>svojstava i plodnosti tla te </a:t>
            </a:r>
            <a:r>
              <a:rPr lang="hr-HR" sz="4400" dirty="0" smtClean="0"/>
              <a:t>zaštitu </a:t>
            </a:r>
            <a:r>
              <a:rPr lang="hr-HR" sz="4400" dirty="0"/>
              <a:t>od erozije</a:t>
            </a:r>
          </a:p>
          <a:p>
            <a:pPr marL="177800" indent="-177800" algn="just"/>
            <a:r>
              <a:rPr lang="hr-HR" sz="4400" dirty="0" smtClean="0"/>
              <a:t>očuvanje </a:t>
            </a:r>
            <a:r>
              <a:rPr lang="hr-HR" sz="4400" dirty="0" err="1"/>
              <a:t>bioraznolikosti</a:t>
            </a:r>
            <a:r>
              <a:rPr lang="hr-HR" sz="4400" dirty="0"/>
              <a:t>, krajobraza te prirodnih staništa ugroženih vrsta ptica, leptira…</a:t>
            </a:r>
          </a:p>
          <a:p>
            <a:pPr marL="177800" indent="-177800" algn="just"/>
            <a:r>
              <a:rPr lang="hr-HR" sz="4400" dirty="0" smtClean="0"/>
              <a:t>očuvanje </a:t>
            </a:r>
            <a:r>
              <a:rPr lang="hr-HR" sz="4400" dirty="0"/>
              <a:t>genetskih izvora (ugroženih i zaštićenih pasmina domaćih životinja)</a:t>
            </a:r>
          </a:p>
          <a:p>
            <a:pPr marL="177800" indent="-177800" algn="just"/>
            <a:r>
              <a:rPr lang="hr-HR" sz="4400" dirty="0" smtClean="0"/>
              <a:t>smanjeno </a:t>
            </a:r>
            <a:r>
              <a:rPr lang="hr-HR" sz="4400" dirty="0"/>
              <a:t>onečišćenje tla i </a:t>
            </a:r>
            <a:r>
              <a:rPr lang="hr-HR" sz="4400" dirty="0" err="1"/>
              <a:t>vodotokova</a:t>
            </a:r>
            <a:r>
              <a:rPr lang="hr-HR" sz="4400" dirty="0"/>
              <a:t> (korištenje ekoloških gnojiva, mehaničko uništavanje korova, </a:t>
            </a:r>
            <a:r>
              <a:rPr lang="hr-HR" sz="4400" dirty="0" err="1"/>
              <a:t>feromonske</a:t>
            </a:r>
            <a:r>
              <a:rPr lang="hr-HR" sz="4400" dirty="0"/>
              <a:t> </a:t>
            </a:r>
            <a:r>
              <a:rPr lang="hr-HR" sz="4400" dirty="0" smtClean="0"/>
              <a:t>klopke, konfuzija štetnika…)</a:t>
            </a:r>
            <a:endParaRPr lang="hr-HR" sz="4400" dirty="0"/>
          </a:p>
          <a:p>
            <a:pPr marL="2873375" indent="0" algn="just"/>
            <a:r>
              <a:rPr lang="hr-HR" sz="4400" dirty="0" smtClean="0"/>
              <a:t>očuvanje </a:t>
            </a:r>
            <a:r>
              <a:rPr lang="hr-HR" sz="4400" dirty="0"/>
              <a:t>tradicionalne poljoprivredne proizvodnje (ekstenzivni voćnjaci i maslinici)</a:t>
            </a:r>
          </a:p>
          <a:p>
            <a:pPr marL="2873375" indent="0" algn="just"/>
            <a:r>
              <a:rPr lang="hr-HR" sz="4400" dirty="0" smtClean="0"/>
              <a:t>očuvanje </a:t>
            </a:r>
            <a:r>
              <a:rPr lang="hr-HR" sz="4400" dirty="0"/>
              <a:t>krajobraza (suhozidi, živice, drvoredi…)</a:t>
            </a:r>
          </a:p>
          <a:p>
            <a:pPr marL="2873375" indent="0" algn="just"/>
            <a:r>
              <a:rPr lang="hr-HR" sz="4400" dirty="0" smtClean="0"/>
              <a:t>smanjenje </a:t>
            </a:r>
            <a:r>
              <a:rPr lang="hr-HR" sz="4400" dirty="0"/>
              <a:t>emisije stakleničkih plinova</a:t>
            </a:r>
          </a:p>
          <a:p>
            <a:pPr marL="2873375" indent="0" algn="just"/>
            <a:r>
              <a:rPr lang="hr-HR" sz="4400" dirty="0" smtClean="0"/>
              <a:t>zdravlje </a:t>
            </a:r>
            <a:r>
              <a:rPr lang="hr-HR" sz="4400" dirty="0"/>
              <a:t>ljudi</a:t>
            </a:r>
          </a:p>
          <a:p>
            <a:endParaRPr lang="hr-HR" dirty="0"/>
          </a:p>
        </p:txBody>
      </p:sp>
      <p:pic>
        <p:nvPicPr>
          <p:cNvPr id="4098" name="Picture 2" descr="C:\Users\gordana.g-saric\Pictures\olive-tree-1973386__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" y="4862712"/>
            <a:ext cx="2709972" cy="180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077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028384" cy="12687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Predviđena i utrošena sredstva za poljoprivredno okolišne mjere kroz Program ruralnog razvoja 2014.-2020.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alokacija </a:t>
            </a:r>
            <a:r>
              <a:rPr lang="hr-HR" dirty="0"/>
              <a:t>za sve tri IAKS mjere za cijelo programsko razdoblje iznosi 4.475.549.276,25 kn, a zaključno sa 2017. godinom utrošeno je 1.745.183.540,76 kn.</a:t>
            </a:r>
          </a:p>
        </p:txBody>
      </p:sp>
    </p:spTree>
    <p:extLst>
      <p:ext uri="{BB962C8B-B14F-4D97-AF65-F5344CB8AC3E}">
        <p14:creationId xmlns:p14="http://schemas.microsoft.com/office/powerpoint/2010/main" val="3083422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57150"/>
            <a:ext cx="7328992" cy="1196752"/>
          </a:xfrm>
        </p:spPr>
        <p:txBody>
          <a:bodyPr>
            <a:normAutofit/>
          </a:bodyPr>
          <a:lstStyle/>
          <a:p>
            <a:r>
              <a:rPr lang="pl-PL" sz="3200" dirty="0"/>
              <a:t>Provedba </a:t>
            </a:r>
            <a:r>
              <a:rPr lang="pl-PL" sz="3200" dirty="0" smtClean="0"/>
              <a:t>poljoprivredno </a:t>
            </a:r>
            <a:r>
              <a:rPr lang="pl-PL" sz="3200" dirty="0"/>
              <a:t>okolišnih mjera </a:t>
            </a:r>
            <a:r>
              <a:rPr lang="pl-PL" sz="3200" dirty="0" smtClean="0"/>
              <a:t>i rashodi 2015</a:t>
            </a:r>
            <a:r>
              <a:rPr lang="pl-PL" sz="3200" dirty="0"/>
              <a:t>.-2017.</a:t>
            </a:r>
            <a:endParaRPr lang="hr-HR" sz="3200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07703"/>
              </p:ext>
            </p:extLst>
          </p:nvPr>
        </p:nvGraphicFramePr>
        <p:xfrm>
          <a:off x="395536" y="1556792"/>
          <a:ext cx="8208912" cy="4166146"/>
        </p:xfrm>
        <a:graphic>
          <a:graphicData uri="http://schemas.openxmlformats.org/drawingml/2006/table">
            <a:tbl>
              <a:tblPr/>
              <a:tblGrid>
                <a:gridCol w="2857066"/>
                <a:gridCol w="1823454"/>
                <a:gridCol w="1656184"/>
                <a:gridCol w="1872208"/>
              </a:tblGrid>
              <a:tr h="78477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Mjera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243">
                <a:tc>
                  <a:txBody>
                    <a:bodyPr/>
                    <a:lstStyle/>
                    <a:p>
                      <a:pPr algn="l" fontAlgn="ctr"/>
                      <a:r>
                        <a:rPr lang="hr-HR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Mjera 10 »Poljoprivreda, okoliš i klimatske promjene«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2.635.731,19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3.541.521,28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5.206.817,60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79">
                <a:tc>
                  <a:txBody>
                    <a:bodyPr/>
                    <a:lstStyle/>
                    <a:p>
                      <a:pPr algn="l" fontAlgn="ctr"/>
                      <a:r>
                        <a:rPr lang="hr-H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Mjera 11 »Ekološki uzgoj«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25.270.009,48</a:t>
                      </a:r>
                      <a:endParaRPr lang="hr-H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25.263.870,75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26.003.784,02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259">
                <a:tc>
                  <a:txBody>
                    <a:bodyPr/>
                    <a:lstStyle/>
                    <a:p>
                      <a:pPr algn="l" fontAlgn="ctr"/>
                      <a:r>
                        <a:rPr lang="hr-HR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Mjera 13 »Plaćanja područjima s prirodnim ili ostalim posebnim ograničenjima»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46.298.841,89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48.243.550,87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49.486.088,71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408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0"/>
            <a:ext cx="6933456" cy="1196752"/>
          </a:xfrm>
        </p:spPr>
        <p:txBody>
          <a:bodyPr>
            <a:normAutofit fontScale="90000"/>
          </a:bodyPr>
          <a:lstStyle/>
          <a:p>
            <a:r>
              <a:rPr lang="hr-HR" sz="3200" dirty="0" smtClean="0"/>
              <a:t>Usporedba isplaćenih sredstava za poljoprivredno okolišne mjere 2015.-2017.</a:t>
            </a:r>
            <a:endParaRPr lang="hr-HR" sz="3200" dirty="0"/>
          </a:p>
        </p:txBody>
      </p:sp>
      <p:graphicFrame>
        <p:nvGraphicFramePr>
          <p:cNvPr id="7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436019"/>
              </p:ext>
            </p:extLst>
          </p:nvPr>
        </p:nvGraphicFramePr>
        <p:xfrm>
          <a:off x="323528" y="14127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8959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221488" cy="1008112"/>
          </a:xfrm>
        </p:spPr>
        <p:txBody>
          <a:bodyPr/>
          <a:lstStyle/>
          <a:p>
            <a:r>
              <a:rPr lang="hr-HR" dirty="0" err="1" smtClean="0"/>
              <a:t>Bioekonomija</a:t>
            </a:r>
            <a:r>
              <a:rPr lang="hr-HR" dirty="0" smtClean="0"/>
              <a:t> – otpad kao resurs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764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Shvaćanje </a:t>
            </a:r>
            <a:r>
              <a:rPr lang="hr-HR" dirty="0" err="1" smtClean="0"/>
              <a:t>multifunkcinalnosti</a:t>
            </a:r>
            <a:r>
              <a:rPr lang="hr-HR" smtClean="0"/>
              <a:t> poljoprivrede: </a:t>
            </a:r>
            <a:r>
              <a:rPr lang="hr-HR" dirty="0" smtClean="0"/>
              <a:t>početna pozicija za razvoj </a:t>
            </a:r>
            <a:r>
              <a:rPr lang="hr-HR" dirty="0" err="1" smtClean="0"/>
              <a:t>bioekonomije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Izazovi u sljedećim godinama: </a:t>
            </a:r>
          </a:p>
          <a:p>
            <a:pPr>
              <a:buFontTx/>
              <a:buChar char="-"/>
            </a:pPr>
            <a:r>
              <a:rPr lang="hr-HR" dirty="0"/>
              <a:t>p</a:t>
            </a:r>
            <a:r>
              <a:rPr lang="hr-HR" dirty="0" smtClean="0"/>
              <a:t>ovećanje stanovništva</a:t>
            </a:r>
          </a:p>
          <a:p>
            <a:pPr>
              <a:buFontTx/>
              <a:buChar char="-"/>
            </a:pPr>
            <a:r>
              <a:rPr lang="hr-HR" dirty="0" smtClean="0"/>
              <a:t>povećana potražnja i nadmetanje za prirodne resurse kao što su tlo, voda i zrak</a:t>
            </a:r>
          </a:p>
          <a:p>
            <a:pPr>
              <a:buFontTx/>
              <a:buChar char="-"/>
            </a:pPr>
            <a:r>
              <a:rPr lang="hr-HR" dirty="0"/>
              <a:t>k</a:t>
            </a:r>
            <a:r>
              <a:rPr lang="hr-HR" dirty="0" smtClean="0"/>
              <a:t>limatske promjene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732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7328992" cy="1196752"/>
          </a:xfrm>
        </p:spPr>
        <p:txBody>
          <a:bodyPr>
            <a:normAutofit/>
          </a:bodyPr>
          <a:lstStyle/>
          <a:p>
            <a:r>
              <a:rPr lang="hr-HR" sz="3200" dirty="0" smtClean="0"/>
              <a:t>Inovacije unutar mjera Programa ruralnog razvoja 2014.-2020.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hr-HR" dirty="0" smtClean="0">
              <a:latin typeface="Calibri" panose="020F0502020204030204" pitchFamily="34" charset="0"/>
            </a:endParaRPr>
          </a:p>
          <a:p>
            <a:pPr algn="just"/>
            <a:r>
              <a:rPr lang="hr-HR" dirty="0" smtClean="0">
                <a:latin typeface="Calibri" panose="020F0502020204030204" pitchFamily="34" charset="0"/>
              </a:rPr>
              <a:t>2018. otvoren</a:t>
            </a:r>
            <a:r>
              <a:rPr lang="vi-VN" dirty="0" smtClean="0">
                <a:latin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</a:rPr>
              <a:t>natječaj </a:t>
            </a:r>
            <a:r>
              <a:rPr lang="hr-HR" dirty="0" smtClean="0">
                <a:latin typeface="Calibri" panose="020F0502020204030204" pitchFamily="34" charset="0"/>
              </a:rPr>
              <a:t>za</a:t>
            </a:r>
            <a:r>
              <a:rPr lang="vi-VN" dirty="0" smtClean="0">
                <a:latin typeface="Calibri" panose="020F0502020204030204" pitchFamily="34" charset="0"/>
              </a:rPr>
              <a:t> Mjer</a:t>
            </a:r>
            <a:r>
              <a:rPr lang="hr-HR" dirty="0" smtClean="0">
                <a:latin typeface="Calibri" panose="020F0502020204030204" pitchFamily="34" charset="0"/>
              </a:rPr>
              <a:t>u</a:t>
            </a:r>
            <a:r>
              <a:rPr lang="vi-VN" dirty="0" smtClean="0">
                <a:latin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</a:rPr>
              <a:t>16 „Suradnja”, </a:t>
            </a:r>
            <a:r>
              <a:rPr lang="vi-VN" dirty="0" smtClean="0">
                <a:latin typeface="Calibri" panose="020F0502020204030204" pitchFamily="34" charset="0"/>
              </a:rPr>
              <a:t>podmjer</a:t>
            </a:r>
            <a:r>
              <a:rPr lang="hr-HR" dirty="0" smtClean="0">
                <a:latin typeface="Calibri" panose="020F0502020204030204" pitchFamily="34" charset="0"/>
              </a:rPr>
              <a:t>u</a:t>
            </a:r>
            <a:r>
              <a:rPr lang="vi-VN" dirty="0" smtClean="0">
                <a:latin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</a:rPr>
              <a:t>16.1. „Potpora za osnivanje i rad operativnih skupina Europskog partnerstva za inovacije (EIP) za poljoprivrednu produktivnost i </a:t>
            </a:r>
            <a:r>
              <a:rPr lang="vi-VN" dirty="0" smtClean="0">
                <a:latin typeface="Calibri" panose="020F0502020204030204" pitchFamily="34" charset="0"/>
              </a:rPr>
              <a:t>održivost</a:t>
            </a:r>
            <a:r>
              <a:rPr lang="hr-HR" dirty="0" smtClean="0">
                <a:latin typeface="Calibri" panose="020F0502020204030204" pitchFamily="34" charset="0"/>
              </a:rPr>
              <a:t>”</a:t>
            </a:r>
            <a:r>
              <a:rPr lang="vi-VN" dirty="0" smtClean="0">
                <a:latin typeface="Calibri" panose="020F0502020204030204" pitchFamily="34" charset="0"/>
              </a:rPr>
              <a:t> za </a:t>
            </a:r>
            <a:r>
              <a:rPr lang="vi-VN" dirty="0">
                <a:latin typeface="Calibri" panose="020F0502020204030204" pitchFamily="34" charset="0"/>
              </a:rPr>
              <a:t>osnivanje Operativnih skupina </a:t>
            </a:r>
            <a:r>
              <a:rPr lang="vi-VN" dirty="0" smtClean="0">
                <a:latin typeface="Calibri" panose="020F0502020204030204" pitchFamily="34" charset="0"/>
              </a:rPr>
              <a:t>s</a:t>
            </a:r>
            <a:r>
              <a:rPr lang="hr-HR" dirty="0" smtClean="0">
                <a:latin typeface="Calibri" panose="020F0502020204030204" pitchFamily="34" charset="0"/>
              </a:rPr>
              <a:t>a</a:t>
            </a:r>
            <a:r>
              <a:rPr lang="vi-VN" dirty="0" smtClean="0">
                <a:latin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</a:rPr>
              <a:t>dvije teme:</a:t>
            </a:r>
          </a:p>
          <a:p>
            <a:pPr marL="0" indent="0" algn="just">
              <a:buNone/>
            </a:pPr>
            <a:r>
              <a:rPr lang="hr-HR" dirty="0" smtClean="0">
                <a:latin typeface="Calibri" panose="020F0502020204030204" pitchFamily="34" charset="0"/>
              </a:rPr>
              <a:t>     - P</a:t>
            </a:r>
            <a:r>
              <a:rPr lang="vi-VN" dirty="0" smtClean="0">
                <a:latin typeface="Calibri" panose="020F0502020204030204" pitchFamily="34" charset="0"/>
              </a:rPr>
              <a:t>rimijenjena </a:t>
            </a:r>
            <a:r>
              <a:rPr lang="vi-VN" dirty="0">
                <a:latin typeface="Calibri" panose="020F0502020204030204" pitchFamily="34" charset="0"/>
              </a:rPr>
              <a:t>i razvojna istraživanja mjera za ublažavanje i prilagodbu klimatskim promjenama radi unaprjeđenja poljoprivredne proizvodnje, uzgoja, kvalitete i plodnosti tla ili jačanja otpornosti poljoprivrednih sustava na promjene uz napredno korištenje novih tehnologija ili alternativnih sustava </a:t>
            </a:r>
            <a:r>
              <a:rPr lang="vi-VN" dirty="0" smtClean="0">
                <a:latin typeface="Calibri" panose="020F0502020204030204" pitchFamily="34" charset="0"/>
              </a:rPr>
              <a:t>proizvodnje</a:t>
            </a:r>
            <a:endParaRPr lang="vi-VN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hr-HR" dirty="0" smtClean="0">
                <a:latin typeface="Calibri" panose="020F0502020204030204" pitchFamily="34" charset="0"/>
              </a:rPr>
              <a:t>     - P</a:t>
            </a:r>
            <a:r>
              <a:rPr lang="vi-VN" dirty="0" smtClean="0">
                <a:latin typeface="Calibri" panose="020F0502020204030204" pitchFamily="34" charset="0"/>
              </a:rPr>
              <a:t>ovećanje </a:t>
            </a:r>
            <a:r>
              <a:rPr lang="vi-VN" dirty="0">
                <a:latin typeface="Calibri" panose="020F0502020204030204" pitchFamily="34" charset="0"/>
              </a:rPr>
              <a:t>proizvodnje biomase u poljoprivredi i njezino korištenje kao i korištenje ostalog biomaterijala nastalog na poljoprivrednom </a:t>
            </a:r>
            <a:r>
              <a:rPr lang="vi-VN" dirty="0" smtClean="0">
                <a:latin typeface="Calibri" panose="020F0502020204030204" pitchFamily="34" charset="0"/>
              </a:rPr>
              <a:t>gospodarstvu</a:t>
            </a:r>
            <a:endParaRPr lang="hr-HR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hr-HR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vi-VN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09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16632"/>
            <a:ext cx="7328992" cy="1080120"/>
          </a:xfrm>
        </p:spPr>
        <p:txBody>
          <a:bodyPr>
            <a:normAutofit fontScale="90000"/>
          </a:bodyPr>
          <a:lstStyle/>
          <a:p>
            <a:r>
              <a:rPr lang="hr-HR" dirty="0"/>
              <a:t>Inovacije unutar mjera Programa ruralnog </a:t>
            </a:r>
            <a:r>
              <a:rPr lang="hr-HR" dirty="0" smtClean="0"/>
              <a:t>razvoja 2014.-2020.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400" dirty="0">
                <a:latin typeface="Calibri" panose="020F0502020204030204" pitchFamily="34" charset="0"/>
              </a:rPr>
              <a:t>21 projektna ideja je pozitivno ocjenjena </a:t>
            </a:r>
            <a:r>
              <a:rPr lang="hr-HR" sz="2400" dirty="0" smtClean="0">
                <a:latin typeface="Calibri" panose="020F0502020204030204" pitchFamily="34" charset="0"/>
              </a:rPr>
              <a:t>te</a:t>
            </a:r>
            <a:r>
              <a:rPr lang="vi-VN" sz="2400" dirty="0" smtClean="0">
                <a:latin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</a:rPr>
              <a:t>će se dalje razvijati kroz poslovni </a:t>
            </a:r>
            <a:r>
              <a:rPr lang="vi-VN" sz="2400" dirty="0" smtClean="0">
                <a:latin typeface="Calibri" panose="020F0502020204030204" pitchFamily="34" charset="0"/>
              </a:rPr>
              <a:t>plan</a:t>
            </a:r>
            <a:r>
              <a:rPr lang="hr-HR" sz="2400" dirty="0" smtClean="0">
                <a:latin typeface="Calibri" panose="020F0502020204030204" pitchFamily="34" charset="0"/>
              </a:rPr>
              <a:t>,</a:t>
            </a:r>
            <a:r>
              <a:rPr lang="vi-VN" sz="2400" dirty="0" smtClean="0">
                <a:latin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</a:rPr>
              <a:t>a neke od njih su sljedeće: </a:t>
            </a:r>
            <a:endParaRPr lang="hr-HR" sz="2400" dirty="0" smtClean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r-HR" sz="2400" dirty="0" smtClean="0">
                <a:latin typeface="Calibri" panose="020F0502020204030204" pitchFamily="34" charset="0"/>
              </a:rPr>
              <a:t> - </a:t>
            </a:r>
            <a:r>
              <a:rPr lang="vi-VN" sz="2400" dirty="0" smtClean="0">
                <a:latin typeface="Calibri" panose="020F0502020204030204" pitchFamily="34" charset="0"/>
              </a:rPr>
              <a:t>prilagodba </a:t>
            </a:r>
            <a:r>
              <a:rPr lang="vi-VN" sz="2400" dirty="0">
                <a:latin typeface="Calibri" panose="020F0502020204030204" pitchFamily="34" charset="0"/>
              </a:rPr>
              <a:t>vinogradarsko vinarske proizvodnje klimatskim </a:t>
            </a:r>
            <a:r>
              <a:rPr lang="vi-VN" sz="2400" dirty="0" smtClean="0">
                <a:latin typeface="Calibri" panose="020F0502020204030204" pitchFamily="34" charset="0"/>
              </a:rPr>
              <a:t>promjenama</a:t>
            </a:r>
            <a:endParaRPr lang="vi-VN" sz="2400" dirty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r-HR" sz="2400" dirty="0" smtClean="0">
                <a:latin typeface="Calibri" panose="020F0502020204030204" pitchFamily="34" charset="0"/>
              </a:rPr>
              <a:t> - </a:t>
            </a:r>
            <a:r>
              <a:rPr lang="vi-VN" sz="2400" dirty="0" smtClean="0">
                <a:latin typeface="Calibri" panose="020F0502020204030204" pitchFamily="34" charset="0"/>
              </a:rPr>
              <a:t>mogućnost </a:t>
            </a:r>
            <a:r>
              <a:rPr lang="vi-VN" sz="2400" dirty="0">
                <a:latin typeface="Calibri" panose="020F0502020204030204" pitchFamily="34" charset="0"/>
              </a:rPr>
              <a:t>korištenja digestata iz bioplinskog postrojenja kao gnojiva i </a:t>
            </a:r>
            <a:endParaRPr lang="hr-HR" sz="2400" dirty="0" smtClean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r-HR" sz="2400" dirty="0">
                <a:latin typeface="Calibri" panose="020F0502020204030204" pitchFamily="34" charset="0"/>
              </a:rPr>
              <a:t>   </a:t>
            </a:r>
            <a:r>
              <a:rPr lang="hr-HR" sz="2400" dirty="0" smtClean="0">
                <a:latin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</a:rPr>
              <a:t>poboljšivača</a:t>
            </a:r>
            <a:r>
              <a:rPr lang="hr-HR" sz="2400" dirty="0">
                <a:latin typeface="Calibri" panose="020F0502020204030204" pitchFamily="34" charset="0"/>
              </a:rPr>
              <a:t> </a:t>
            </a:r>
            <a:r>
              <a:rPr lang="hr-HR" sz="2400" dirty="0" smtClean="0">
                <a:latin typeface="Calibri" panose="020F0502020204030204" pitchFamily="34" charset="0"/>
              </a:rPr>
              <a:t>tla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r-HR" sz="2400" dirty="0">
                <a:latin typeface="Calibri" panose="020F0502020204030204" pitchFamily="34" charset="0"/>
              </a:rPr>
              <a:t> </a:t>
            </a:r>
            <a:r>
              <a:rPr lang="hr-HR" sz="2400" dirty="0" smtClean="0">
                <a:latin typeface="Calibri" panose="020F0502020204030204" pitchFamily="34" charset="0"/>
              </a:rPr>
              <a:t>- </a:t>
            </a:r>
            <a:r>
              <a:rPr lang="vi-VN" sz="2400" dirty="0" smtClean="0">
                <a:latin typeface="Calibri" panose="020F0502020204030204" pitchFamily="34" charset="0"/>
              </a:rPr>
              <a:t>tehnološka </a:t>
            </a:r>
            <a:r>
              <a:rPr lang="vi-VN" sz="2400" dirty="0">
                <a:latin typeface="Calibri" panose="020F0502020204030204" pitchFamily="34" charset="0"/>
              </a:rPr>
              <a:t>rješenja za preciznu </a:t>
            </a:r>
            <a:r>
              <a:rPr lang="vi-VN" sz="2400" dirty="0" smtClean="0">
                <a:latin typeface="Calibri" panose="020F0502020204030204" pitchFamily="34" charset="0"/>
              </a:rPr>
              <a:t>poljoprivredu</a:t>
            </a:r>
            <a:endParaRPr lang="vi-VN" sz="2400" dirty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r-HR" sz="2400" dirty="0" smtClean="0">
                <a:latin typeface="Calibri" panose="020F0502020204030204" pitchFamily="34" charset="0"/>
              </a:rPr>
              <a:t> - </a:t>
            </a:r>
            <a:r>
              <a:rPr lang="vi-VN" sz="2400" dirty="0" smtClean="0">
                <a:latin typeface="Calibri" panose="020F0502020204030204" pitchFamily="34" charset="0"/>
              </a:rPr>
              <a:t>primjena </a:t>
            </a:r>
            <a:r>
              <a:rPr lang="vi-VN" sz="2400" dirty="0">
                <a:latin typeface="Calibri" panose="020F0502020204030204" pitchFamily="34" charset="0"/>
              </a:rPr>
              <a:t>inovativnih mikrogranuliranih folijarnih gnojiva s ciljem postizanja veće plodnosti i unaprjeđenja poljoprivredne proizvodnje, </a:t>
            </a:r>
            <a:endParaRPr lang="hr-HR" sz="2400" dirty="0" smtClean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r-HR" sz="2400" dirty="0" smtClean="0">
                <a:latin typeface="Calibri" panose="020F0502020204030204" pitchFamily="34" charset="0"/>
              </a:rPr>
              <a:t>- </a:t>
            </a:r>
            <a:r>
              <a:rPr lang="vi-VN" sz="2400" dirty="0" smtClean="0">
                <a:latin typeface="Calibri" panose="020F0502020204030204" pitchFamily="34" charset="0"/>
              </a:rPr>
              <a:t>upotreba </a:t>
            </a:r>
            <a:r>
              <a:rPr lang="vi-VN" sz="2400" dirty="0">
                <a:latin typeface="Calibri" panose="020F0502020204030204" pitchFamily="34" charset="0"/>
              </a:rPr>
              <a:t>zelene gnojidbe i biodinamičkih pripravka radi povećanja ukupne količine humusa u </a:t>
            </a:r>
            <a:r>
              <a:rPr lang="vi-VN" sz="2400" dirty="0" smtClean="0">
                <a:latin typeface="Calibri" panose="020F0502020204030204" pitchFamily="34" charset="0"/>
              </a:rPr>
              <a:t>tlu</a:t>
            </a:r>
            <a:endParaRPr lang="hr-H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82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AKIS, BIOEKONOMIJA</a:t>
            </a:r>
            <a:endParaRPr lang="hr-HR" dirty="0"/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vi-VN" sz="2400" dirty="0" smtClean="0">
                <a:latin typeface="Calibri" panose="020F0502020204030204" pitchFamily="34" charset="0"/>
              </a:rPr>
              <a:t>Ministarstvo </a:t>
            </a:r>
            <a:r>
              <a:rPr lang="vi-VN" sz="2400" dirty="0">
                <a:latin typeface="Calibri" panose="020F0502020204030204" pitchFamily="34" charset="0"/>
              </a:rPr>
              <a:t>poljoprivrede za novo programsko razdoblje 2021.-2027. predviđa i uspostavu </a:t>
            </a:r>
            <a:r>
              <a:rPr lang="vi-VN" sz="2400" b="1" dirty="0">
                <a:latin typeface="Calibri" panose="020F0502020204030204" pitchFamily="34" charset="0"/>
              </a:rPr>
              <a:t>AKIS</a:t>
            </a:r>
            <a:r>
              <a:rPr lang="vi-VN" sz="2400" dirty="0">
                <a:latin typeface="Calibri" panose="020F0502020204030204" pitchFamily="34" charset="0"/>
              </a:rPr>
              <a:t>-a (Poljoprivredna znanja i inovacijski sustavi), koji osigurava poljoprivrednicima relevantna znanja o inovacijama u poljoprivredi kao doprinos  razvoju </a:t>
            </a:r>
            <a:r>
              <a:rPr lang="vi-VN" sz="2400" dirty="0" smtClean="0">
                <a:latin typeface="Calibri" panose="020F0502020204030204" pitchFamily="34" charset="0"/>
              </a:rPr>
              <a:t>bioekonomije</a:t>
            </a:r>
            <a:endParaRPr lang="hr-HR" sz="2400" dirty="0" smtClean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r-HR" sz="2400" dirty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r-HR" sz="2400" dirty="0" smtClean="0">
                <a:latin typeface="Calibri" panose="020F0502020204030204" pitchFamily="34" charset="0"/>
              </a:rPr>
              <a:t>Sastavnice AKIS-a imamo i sada: savjetovanje poljoprivrednika, informacijske sustave, suradnja istraživača i proizvođača….</a:t>
            </a:r>
          </a:p>
          <a:p>
            <a:pPr marL="0" indent="0" algn="just">
              <a:spcBef>
                <a:spcPts val="0"/>
              </a:spcBef>
              <a:buNone/>
            </a:pPr>
            <a:endParaRPr lang="hr-HR" sz="2400" dirty="0" smtClean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r-HR" sz="2400" dirty="0" smtClean="0">
                <a:latin typeface="Calibri" panose="020F0502020204030204" pitchFamily="34" charset="0"/>
              </a:rPr>
              <a:t>Naglasci:</a:t>
            </a:r>
            <a:endParaRPr lang="hr-HR" sz="2400" dirty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vi-VN" sz="2400" dirty="0">
                <a:latin typeface="Calibri" panose="020F0502020204030204" pitchFamily="34" charset="0"/>
              </a:rPr>
              <a:t>Pametna </a:t>
            </a:r>
            <a:r>
              <a:rPr lang="hr-HR" sz="2400" dirty="0" smtClean="0">
                <a:latin typeface="Calibri" panose="020F0502020204030204" pitchFamily="34" charset="0"/>
              </a:rPr>
              <a:t>p</a:t>
            </a:r>
            <a:r>
              <a:rPr lang="vi-VN" sz="2400" dirty="0" smtClean="0">
                <a:latin typeface="Calibri" panose="020F0502020204030204" pitchFamily="34" charset="0"/>
              </a:rPr>
              <a:t>oljoprivreda</a:t>
            </a:r>
            <a:r>
              <a:rPr lang="hr-HR" sz="2400" dirty="0" smtClean="0">
                <a:latin typeface="Calibri" panose="020F0502020204030204" pitchFamily="34" charset="0"/>
              </a:rPr>
              <a:t> - </a:t>
            </a:r>
            <a:r>
              <a:rPr lang="vi-VN" sz="2400" dirty="0" smtClean="0">
                <a:latin typeface="Calibri" panose="020F0502020204030204" pitchFamily="34" charset="0"/>
              </a:rPr>
              <a:t>prim</a:t>
            </a:r>
            <a:r>
              <a:rPr lang="hr-HR" sz="2400" dirty="0" smtClean="0">
                <a:latin typeface="Calibri" panose="020F0502020204030204" pitchFamily="34" charset="0"/>
              </a:rPr>
              <a:t>j</a:t>
            </a:r>
            <a:r>
              <a:rPr lang="vi-VN" sz="2400" dirty="0" smtClean="0">
                <a:latin typeface="Calibri" panose="020F0502020204030204" pitchFamily="34" charset="0"/>
              </a:rPr>
              <a:t>en</a:t>
            </a:r>
            <a:r>
              <a:rPr lang="hr-HR" sz="2400" dirty="0" smtClean="0">
                <a:latin typeface="Calibri" panose="020F0502020204030204" pitchFamily="34" charset="0"/>
              </a:rPr>
              <a:t>a</a:t>
            </a:r>
            <a:r>
              <a:rPr lang="vi-VN" sz="2400" dirty="0" smtClean="0">
                <a:latin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</a:rPr>
              <a:t>modernih </a:t>
            </a:r>
            <a:r>
              <a:rPr lang="hr-HR" sz="2400" dirty="0">
                <a:latin typeface="Calibri" panose="020F0502020204030204" pitchFamily="34" charset="0"/>
              </a:rPr>
              <a:t>i</a:t>
            </a:r>
            <a:r>
              <a:rPr lang="vi-VN" sz="2400" dirty="0" smtClean="0">
                <a:latin typeface="Calibri" panose="020F0502020204030204" pitchFamily="34" charset="0"/>
              </a:rPr>
              <a:t>nformaci</a:t>
            </a:r>
            <a:r>
              <a:rPr lang="hr-HR" sz="2400" dirty="0" err="1" smtClean="0">
                <a:latin typeface="Calibri" panose="020F0502020204030204" pitchFamily="34" charset="0"/>
              </a:rPr>
              <a:t>jsk</a:t>
            </a:r>
            <a:r>
              <a:rPr lang="vi-VN" sz="2400" dirty="0" smtClean="0">
                <a:latin typeface="Calibri" panose="020F0502020204030204" pitchFamily="34" charset="0"/>
              </a:rPr>
              <a:t>o-komunikaci</a:t>
            </a:r>
            <a:r>
              <a:rPr lang="hr-HR" sz="2400" dirty="0" err="1" smtClean="0">
                <a:latin typeface="Calibri" panose="020F0502020204030204" pitchFamily="34" charset="0"/>
              </a:rPr>
              <a:t>jskih</a:t>
            </a:r>
            <a:r>
              <a:rPr lang="vi-VN" sz="2400" dirty="0" smtClean="0">
                <a:latin typeface="Calibri" panose="020F0502020204030204" pitchFamily="34" charset="0"/>
              </a:rPr>
              <a:t> </a:t>
            </a:r>
            <a:r>
              <a:rPr lang="hr-HR" sz="2400" dirty="0" smtClean="0">
                <a:latin typeface="Calibri" panose="020F0502020204030204" pitchFamily="34" charset="0"/>
              </a:rPr>
              <a:t>t</a:t>
            </a:r>
            <a:r>
              <a:rPr lang="vi-VN" sz="2400" dirty="0" smtClean="0">
                <a:latin typeface="Calibri" panose="020F0502020204030204" pitchFamily="34" charset="0"/>
              </a:rPr>
              <a:t>ehnologija u poljoprivredi</a:t>
            </a:r>
            <a:endParaRPr lang="hr-HR" sz="2400" dirty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r-HR" sz="2400" dirty="0" smtClean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r-HR" sz="2400" dirty="0" err="1" smtClean="0">
                <a:latin typeface="Calibri" panose="020F0502020204030204" pitchFamily="34" charset="0"/>
              </a:rPr>
              <a:t>Bioekonomija</a:t>
            </a:r>
            <a:r>
              <a:rPr lang="hr-HR" sz="2400" dirty="0" smtClean="0">
                <a:latin typeface="Calibri" panose="020F0502020204030204" pitchFamily="34" charset="0"/>
              </a:rPr>
              <a:t> - racionalno korištenje resursa u koje se uključuje i otpad i </a:t>
            </a:r>
            <a:r>
              <a:rPr lang="hr-HR" sz="2400" dirty="0" err="1" smtClean="0">
                <a:latin typeface="Calibri" panose="020F0502020204030204" pitchFamily="34" charset="0"/>
              </a:rPr>
              <a:t>nus</a:t>
            </a:r>
            <a:r>
              <a:rPr lang="hr-HR" sz="2400" dirty="0" smtClean="0">
                <a:latin typeface="Calibri" panose="020F0502020204030204" pitchFamily="34" charset="0"/>
              </a:rPr>
              <a:t> proizvodi, povezivanje i umrežavanje</a:t>
            </a:r>
          </a:p>
        </p:txBody>
      </p:sp>
    </p:spTree>
    <p:extLst>
      <p:ext uri="{BB962C8B-B14F-4D97-AF65-F5344CB8AC3E}">
        <p14:creationId xmlns:p14="http://schemas.microsoft.com/office/powerpoint/2010/main" val="40910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861448" cy="1008112"/>
          </a:xfrm>
        </p:spPr>
        <p:txBody>
          <a:bodyPr>
            <a:normAutofit fontScale="90000"/>
          </a:bodyPr>
          <a:lstStyle/>
          <a:p>
            <a:r>
              <a:rPr lang="pl-PL" dirty="0"/>
              <a:t>Utjecaj poljoprivrede na okoliš i klimu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805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r-HR" dirty="0" smtClean="0"/>
              <a:t>Uloga poljoprivrede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Osiguranje zdravstveno ispravne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hrane</a:t>
            </a:r>
            <a:r>
              <a:rPr lang="hr-HR" dirty="0" smtClean="0"/>
              <a:t> standardne kvalitete </a:t>
            </a:r>
            <a:r>
              <a:rPr lang="pl-PL" dirty="0"/>
              <a:t>(na području EU za više od 500 milijuna građana</a:t>
            </a:r>
            <a:r>
              <a:rPr lang="pl-PL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Proizvodnja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vlakana</a:t>
            </a:r>
            <a:r>
              <a:rPr lang="pl-PL" dirty="0" smtClean="0"/>
              <a:t> i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B</a:t>
            </a:r>
            <a:r>
              <a:rPr lang="hr-HR" dirty="0" smtClean="0"/>
              <a:t>riga </a:t>
            </a:r>
            <a:r>
              <a:rPr lang="hr-HR" dirty="0"/>
              <a:t>za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prirodne resurse </a:t>
            </a:r>
            <a:r>
              <a:rPr lang="hr-HR" dirty="0"/>
              <a:t>kao što su tlo i voda, te očuvanje </a:t>
            </a:r>
            <a:r>
              <a:rPr lang="hr-HR" dirty="0" err="1" smtClean="0"/>
              <a:t>bioraznolikosti</a:t>
            </a:r>
            <a:endParaRPr lang="hr-HR" dirty="0" smtClean="0"/>
          </a:p>
          <a:p>
            <a:pPr marL="0" indent="0" algn="ctr">
              <a:buNone/>
            </a:pPr>
            <a:r>
              <a:rPr lang="hr-HR" sz="4800" dirty="0" smtClean="0"/>
              <a:t>=</a:t>
            </a:r>
          </a:p>
          <a:p>
            <a:pPr marL="0" indent="0" algn="ctr">
              <a:buNone/>
            </a:pPr>
            <a:r>
              <a:rPr lang="hr-HR" dirty="0"/>
              <a:t>d</a:t>
            </a:r>
            <a:r>
              <a:rPr lang="hr-HR" dirty="0" smtClean="0"/>
              <a:t>ohodak poljoprivrednika</a:t>
            </a:r>
          </a:p>
          <a:p>
            <a:pPr marL="0" indent="0" algn="ctr">
              <a:buNone/>
            </a:pPr>
            <a:r>
              <a:rPr lang="hr-HR" dirty="0" smtClean="0"/>
              <a:t>usluga očuvanja eko-sustava za cijelo društvo</a:t>
            </a:r>
          </a:p>
          <a:p>
            <a:pPr marL="0" indent="0" algn="ctr">
              <a:buNone/>
            </a:pPr>
            <a:endParaRPr lang="hr-HR" sz="4800" dirty="0" smtClean="0"/>
          </a:p>
          <a:p>
            <a:pPr>
              <a:buFontTx/>
              <a:buChar char="-"/>
            </a:pPr>
            <a:endParaRPr lang="hr-HR" dirty="0"/>
          </a:p>
        </p:txBody>
      </p:sp>
      <p:pic>
        <p:nvPicPr>
          <p:cNvPr id="1026" name="Picture 2" descr="C:\Users\gordana.g-saric\Pictures\fig-tree-1658686__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46525"/>
            <a:ext cx="1554163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89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60B74C9-2218-40E2-AFA6-F4EAA711A0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+mj-lt"/>
              </a:rPr>
              <a:t>HVALA NA POZORNOSTI!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5F116BCF-94F0-4209-8A03-1112405A3D07}"/>
              </a:ext>
            </a:extLst>
          </p:cNvPr>
          <p:cNvSpPr/>
          <p:nvPr/>
        </p:nvSpPr>
        <p:spPr>
          <a:xfrm>
            <a:off x="2286000" y="2420888"/>
            <a:ext cx="4806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4000" b="1" i="1" kern="0" dirty="0">
                <a:solidFill>
                  <a:srgbClr val="9BBB59">
                    <a:lumMod val="50000"/>
                  </a:srgbClr>
                </a:solidFill>
                <a:latin typeface="Times New Roman"/>
              </a:rPr>
              <a:t> </a:t>
            </a:r>
          </a:p>
          <a:p>
            <a:pPr algn="ctr">
              <a:defRPr/>
            </a:pPr>
            <a:r>
              <a:rPr lang="hr-HR" sz="4000" b="1" i="1" kern="0" dirty="0">
                <a:solidFill>
                  <a:srgbClr val="9BBB59">
                    <a:lumMod val="50000"/>
                  </a:srgbClr>
                </a:solidFill>
                <a:latin typeface="Times New Roman"/>
              </a:rPr>
              <a:t>  </a:t>
            </a:r>
          </a:p>
          <a:p>
            <a:pPr algn="ctr">
              <a:defRPr/>
            </a:pPr>
            <a:endParaRPr lang="hr-HR" sz="4000" b="1" i="1" kern="0" dirty="0">
              <a:solidFill>
                <a:srgbClr val="9BBB59">
                  <a:lumMod val="50000"/>
                </a:srgbClr>
              </a:solidFill>
              <a:latin typeface="Times New Roman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923928" y="5425547"/>
            <a:ext cx="5094312" cy="558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800"/>
              </a:lnSpc>
              <a:spcBef>
                <a:spcPct val="20000"/>
              </a:spcBef>
              <a:defRPr/>
            </a:pPr>
            <a:r>
              <a:rPr lang="hr-HR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SUFINANCIRANO SREDSTVIMA EUROPSKE UNIJE </a:t>
            </a:r>
          </a:p>
          <a:p>
            <a:pPr lvl="0" algn="ctr">
              <a:lnSpc>
                <a:spcPts val="800"/>
              </a:lnSpc>
              <a:spcBef>
                <a:spcPct val="20000"/>
              </a:spcBef>
              <a:defRPr/>
            </a:pPr>
            <a:r>
              <a:rPr lang="pl-PL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EUROPSKI POLJOPRIVREDNI FOND ZA RURALNI RAZVOJ – EUROPA ULAŽE U RURALNA PODRUČJA</a:t>
            </a:r>
            <a:endParaRPr lang="hr-HR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ts val="800"/>
              </a:lnSpc>
              <a:spcBef>
                <a:spcPct val="20000"/>
              </a:spcBef>
              <a:defRPr/>
            </a:pPr>
            <a:r>
              <a:rPr lang="hr-HR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RURALNOG RAZVOJA REPUBLIKE HRVATSKE ZA RAZDOBLJE 2014. – 2020 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915" y="4509120"/>
            <a:ext cx="10656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5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16632"/>
            <a:ext cx="7524328" cy="1008112"/>
          </a:xfrm>
        </p:spPr>
        <p:txBody>
          <a:bodyPr>
            <a:normAutofit fontScale="90000"/>
          </a:bodyPr>
          <a:lstStyle/>
          <a:p>
            <a:r>
              <a:rPr lang="pl-PL" dirty="0"/>
              <a:t>Utjecaj poljoprivrede na okoliš i klimu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hr-HR" sz="3800" dirty="0"/>
              <a:t>Pola površina EU čini poljoprivredno </a:t>
            </a:r>
            <a:r>
              <a:rPr lang="hr-HR" sz="3800" dirty="0" smtClean="0"/>
              <a:t>zemljište pri čemu poljoprivrednici </a:t>
            </a:r>
            <a:r>
              <a:rPr lang="hr-HR" sz="3800" dirty="0"/>
              <a:t>upravljaju glavnim </a:t>
            </a:r>
            <a:r>
              <a:rPr lang="hr-HR" sz="3800" dirty="0" smtClean="0"/>
              <a:t>resursima (tlo, voda, zrak)</a:t>
            </a:r>
          </a:p>
          <a:p>
            <a:pPr algn="just"/>
            <a:r>
              <a:rPr lang="hr-HR" sz="3800" dirty="0" smtClean="0"/>
              <a:t>Napuštanje </a:t>
            </a:r>
            <a:r>
              <a:rPr lang="hr-HR" sz="3800" dirty="0"/>
              <a:t>poljoprivrednih površina i aktivnosti </a:t>
            </a:r>
            <a:r>
              <a:rPr lang="hr-HR" sz="3800" dirty="0" smtClean="0"/>
              <a:t>donosi nestanak staništa i promjene </a:t>
            </a:r>
            <a:r>
              <a:rPr lang="hr-HR" sz="3800" dirty="0"/>
              <a:t>krajobraza</a:t>
            </a:r>
          </a:p>
          <a:p>
            <a:pPr algn="just"/>
            <a:r>
              <a:rPr lang="hr-HR" sz="3800" dirty="0" smtClean="0"/>
              <a:t>Intenzivna poljoprivreda utječe na:</a:t>
            </a:r>
            <a:endParaRPr lang="hr-HR" sz="3800" dirty="0"/>
          </a:p>
          <a:p>
            <a:pPr marL="0" indent="0" algn="just">
              <a:buNone/>
            </a:pPr>
            <a:r>
              <a:rPr lang="hr-HR" sz="3800" dirty="0"/>
              <a:t> </a:t>
            </a:r>
            <a:r>
              <a:rPr lang="hr-HR" sz="3800" dirty="0" smtClean="0"/>
              <a:t>      - onečišćenje tla, vode, zraka </a:t>
            </a:r>
            <a:endParaRPr lang="hr-HR" sz="3800" dirty="0"/>
          </a:p>
          <a:p>
            <a:pPr marL="0" indent="0" algn="just">
              <a:buNone/>
            </a:pPr>
            <a:r>
              <a:rPr lang="hr-HR" sz="3800" dirty="0" smtClean="0"/>
              <a:t>      - osiromašenje </a:t>
            </a:r>
            <a:r>
              <a:rPr lang="hr-HR" sz="3800" dirty="0"/>
              <a:t>tla (humus, hranjiva)</a:t>
            </a:r>
          </a:p>
          <a:p>
            <a:pPr marL="0" indent="0" algn="just">
              <a:buNone/>
            </a:pPr>
            <a:r>
              <a:rPr lang="hr-HR" sz="3800" dirty="0" smtClean="0"/>
              <a:t>      - gubitak </a:t>
            </a:r>
            <a:r>
              <a:rPr lang="hr-HR" sz="3800" dirty="0" err="1"/>
              <a:t>bioraznolikosti</a:t>
            </a:r>
            <a:r>
              <a:rPr lang="hr-HR" sz="3800" dirty="0"/>
              <a:t>, nestanak staništa i krajobraza</a:t>
            </a:r>
          </a:p>
          <a:p>
            <a:pPr marL="0" indent="0" algn="just">
              <a:buNone/>
            </a:pPr>
            <a:r>
              <a:rPr lang="hr-HR" sz="3800" dirty="0" smtClean="0"/>
              <a:t>      - sabijanje </a:t>
            </a:r>
            <a:r>
              <a:rPr lang="hr-HR" sz="3800" dirty="0"/>
              <a:t>tla</a:t>
            </a:r>
          </a:p>
          <a:p>
            <a:pPr marL="0" indent="0" algn="just">
              <a:buNone/>
            </a:pPr>
            <a:r>
              <a:rPr lang="hr-HR" sz="3800" dirty="0" smtClean="0"/>
              <a:t>      - ispuštanje </a:t>
            </a:r>
            <a:r>
              <a:rPr lang="hr-HR" sz="3800" dirty="0"/>
              <a:t>stakleničkih </a:t>
            </a:r>
            <a:r>
              <a:rPr lang="hr-HR" sz="3800" dirty="0" smtClean="0"/>
              <a:t>plinova</a:t>
            </a:r>
          </a:p>
          <a:p>
            <a:pPr algn="just"/>
            <a:r>
              <a:rPr lang="hr-HR" sz="3800" dirty="0" smtClean="0"/>
              <a:t>Ekstenzivna </a:t>
            </a:r>
            <a:r>
              <a:rPr lang="hr-HR" sz="3800" dirty="0"/>
              <a:t>poljoprivreda znači raznolikost </a:t>
            </a:r>
            <a:r>
              <a:rPr lang="hr-HR" sz="3800" dirty="0" smtClean="0"/>
              <a:t>krajobraza i </a:t>
            </a:r>
            <a:r>
              <a:rPr lang="hr-HR" sz="3800" dirty="0"/>
              <a:t>bogatstvo vrsta</a:t>
            </a:r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52975"/>
            <a:ext cx="1611955" cy="122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53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16632"/>
            <a:ext cx="7328992" cy="1008112"/>
          </a:xfrm>
        </p:spPr>
        <p:txBody>
          <a:bodyPr>
            <a:normAutofit fontScale="90000"/>
          </a:bodyPr>
          <a:lstStyle/>
          <a:p>
            <a:pPr lvl="0"/>
            <a:r>
              <a:rPr lang="hr-HR" sz="2800" b="1" dirty="0"/>
              <a:t>Zajednička poljoprivredna politika EU</a:t>
            </a:r>
            <a:br>
              <a:rPr lang="hr-HR" sz="2800" b="1" dirty="0"/>
            </a:br>
            <a:r>
              <a:rPr lang="hr-HR" sz="2800" b="1" dirty="0"/>
              <a:t> 2014. – 2020.</a:t>
            </a:r>
            <a:r>
              <a:rPr lang="hr-HR" sz="2800" dirty="0"/>
              <a:t/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457200" lvl="1" indent="0">
              <a:buNone/>
            </a:pPr>
            <a:r>
              <a:rPr lang="hr-HR" dirty="0"/>
              <a:t>Izravna plaćanja i okoliš:</a:t>
            </a:r>
          </a:p>
          <a:p>
            <a:pPr lvl="1"/>
            <a:r>
              <a:rPr lang="hr-HR" dirty="0"/>
              <a:t>VIŠESTRUKA SUKLADNOST</a:t>
            </a:r>
          </a:p>
          <a:p>
            <a:pPr lvl="1"/>
            <a:r>
              <a:rPr lang="hr-HR" dirty="0"/>
              <a:t>ZELENE </a:t>
            </a:r>
            <a:r>
              <a:rPr lang="hr-HR" dirty="0" smtClean="0"/>
              <a:t>PRAKSE</a:t>
            </a:r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r>
              <a:rPr lang="hr-HR" dirty="0"/>
              <a:t>Ruralni razvoj i okoliš:</a:t>
            </a:r>
          </a:p>
          <a:p>
            <a:pPr marL="808038" lvl="1" indent="-350838"/>
            <a:r>
              <a:rPr lang="hr-HR" dirty="0"/>
              <a:t>PROGRAM RURALNOG RAZVOJA – sve mjere </a:t>
            </a:r>
            <a:r>
              <a:rPr lang="hr-HR" dirty="0" smtClean="0"/>
              <a:t>     			   izravno </a:t>
            </a:r>
            <a:r>
              <a:rPr lang="hr-HR" dirty="0"/>
              <a:t>i neizravno doprinose </a:t>
            </a:r>
            <a:endParaRPr lang="hr-HR" dirty="0" smtClean="0"/>
          </a:p>
          <a:p>
            <a:pPr marL="2505075" lvl="1" indent="-2047875"/>
            <a:r>
              <a:rPr lang="hr-HR" dirty="0" smtClean="0"/>
              <a:t> očuvanju </a:t>
            </a:r>
            <a:r>
              <a:rPr lang="hr-HR" dirty="0"/>
              <a:t>okoliša, prirode i klime</a:t>
            </a:r>
          </a:p>
          <a:p>
            <a:endParaRPr lang="hr-HR" dirty="0"/>
          </a:p>
        </p:txBody>
      </p:sp>
      <p:pic>
        <p:nvPicPr>
          <p:cNvPr id="7" name="Slika 6" descr="Straw Bales, Stubble, Agriculture, Summer, Stra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77991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Old Stone Wall, Path, Stone, Nature, Old, Croat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" y="4509120"/>
            <a:ext cx="3040396" cy="22205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502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I. stup ZPP-a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r-HR" dirty="0" smtClean="0"/>
              <a:t>Čak 30</a:t>
            </a:r>
            <a:r>
              <a:rPr lang="hr-HR" dirty="0"/>
              <a:t>% </a:t>
            </a:r>
            <a:r>
              <a:rPr lang="hr-HR" dirty="0" smtClean="0"/>
              <a:t>izravnih plaćanja povezano je s održivim </a:t>
            </a:r>
            <a:r>
              <a:rPr lang="hr-HR" dirty="0"/>
              <a:t>poljoprivrednim praksama </a:t>
            </a:r>
            <a:r>
              <a:rPr lang="hr-HR" dirty="0" smtClean="0"/>
              <a:t>koje imaju učinak </a:t>
            </a:r>
            <a:r>
              <a:rPr lang="hr-HR" dirty="0"/>
              <a:t>na očuvanje </a:t>
            </a:r>
            <a:r>
              <a:rPr lang="hr-HR" dirty="0" err="1"/>
              <a:t>bioraznolikosti</a:t>
            </a:r>
            <a:r>
              <a:rPr lang="hr-HR" dirty="0"/>
              <a:t>, kvalitete tla i okoliša, kao što su: </a:t>
            </a:r>
            <a:endParaRPr lang="hr-HR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dirty="0" smtClean="0"/>
              <a:t>diversifikacija </a:t>
            </a:r>
            <a:r>
              <a:rPr lang="hr-HR" dirty="0"/>
              <a:t>kultura, </a:t>
            </a:r>
            <a:endParaRPr lang="hr-HR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dirty="0" smtClean="0"/>
              <a:t>održavanje </a:t>
            </a:r>
            <a:r>
              <a:rPr lang="hr-HR" dirty="0"/>
              <a:t>ekološki značajnih područja (granični pojasevi, obilježja krajolika i sl.) na najmanje 5% obradivih površina poljoprivrednog gospodarstva </a:t>
            </a:r>
            <a:r>
              <a:rPr lang="hr-HR" dirty="0" smtClean="0"/>
              <a:t>te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dirty="0" smtClean="0"/>
              <a:t> </a:t>
            </a:r>
            <a:r>
              <a:rPr lang="hr-HR" dirty="0"/>
              <a:t>očuvanje površina pod trajnim travnjacima. </a:t>
            </a:r>
          </a:p>
        </p:txBody>
      </p:sp>
    </p:spTree>
    <p:extLst>
      <p:ext uri="{BB962C8B-B14F-4D97-AF65-F5344CB8AC3E}">
        <p14:creationId xmlns:p14="http://schemas.microsoft.com/office/powerpoint/2010/main" val="172075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ordana.g-saric\Pictures\olive-trees-517437__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396297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0"/>
            <a:ext cx="7632848" cy="1268760"/>
          </a:xfrm>
        </p:spPr>
        <p:txBody>
          <a:bodyPr>
            <a:normAutofit/>
          </a:bodyPr>
          <a:lstStyle/>
          <a:p>
            <a:r>
              <a:rPr lang="pl-PL" dirty="0" smtClean="0"/>
              <a:t>II. </a:t>
            </a:r>
            <a:r>
              <a:rPr lang="pl-PL" dirty="0"/>
              <a:t>s</a:t>
            </a:r>
            <a:r>
              <a:rPr lang="pl-PL" dirty="0" smtClean="0"/>
              <a:t>tup ZPP-a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hr-HR" sz="3800" dirty="0" smtClean="0"/>
              <a:t>Sve mjere </a:t>
            </a:r>
            <a:r>
              <a:rPr lang="hr-HR" sz="3800" dirty="0"/>
              <a:t>P</a:t>
            </a:r>
            <a:r>
              <a:rPr lang="hr-HR" sz="3800" dirty="0" smtClean="0"/>
              <a:t>rograma ruralnog razvoja 2014.-2020. izravno ili neizravno doprinose očuvanju okoliša i klime:</a:t>
            </a:r>
          </a:p>
          <a:p>
            <a:pPr marL="0" indent="0" algn="just">
              <a:buNone/>
            </a:pPr>
            <a:r>
              <a:rPr lang="hr-HR" sz="3800" dirty="0" smtClean="0"/>
              <a:t>IZRAVAN DOPRINOS</a:t>
            </a:r>
            <a:endParaRPr lang="hr-HR" sz="3800" dirty="0"/>
          </a:p>
          <a:p>
            <a:pPr algn="just"/>
            <a:r>
              <a:rPr lang="hr-HR" sz="3800" dirty="0"/>
              <a:t>Poljoprivredno okoliše mjere su jedan od najvažnijih mehanizama unutar Zajedničke poljoprivredne politike </a:t>
            </a:r>
            <a:r>
              <a:rPr lang="hr-HR" sz="3800" dirty="0" smtClean="0"/>
              <a:t>EU za </a:t>
            </a:r>
            <a:r>
              <a:rPr lang="hr-HR" sz="3800" dirty="0"/>
              <a:t>očuvanje okoliša i smanjenje negativnog utjecaja poljoprivrede </a:t>
            </a:r>
            <a:endParaRPr lang="hr-HR" sz="3800" dirty="0" smtClean="0"/>
          </a:p>
          <a:p>
            <a:pPr algn="just"/>
            <a:r>
              <a:rPr lang="hr-HR" sz="3800" dirty="0" smtClean="0"/>
              <a:t>Države članice EU dužne su 30% ukupnih sredstava iz Europskog poljoprivrednog fonda za ruralni razvoj utrošiti za prilagodbu i ublažavanje klimatskih promjena i zaštitu okoliša </a:t>
            </a:r>
          </a:p>
          <a:p>
            <a:pPr marL="0" indent="0">
              <a:buNone/>
            </a:pPr>
            <a:r>
              <a:rPr lang="hr-HR" sz="3800" dirty="0" smtClean="0"/>
              <a:t>NEIZRAVAN DOPRINOS</a:t>
            </a:r>
          </a:p>
          <a:p>
            <a:r>
              <a:rPr lang="hr-HR" sz="3800" dirty="0" smtClean="0"/>
              <a:t>Kriteriji odabira  daju bodove aktivnostima koje imaju        				  povoljan utjecaj na okoliš</a:t>
            </a:r>
            <a:endParaRPr lang="hr-HR" sz="3800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530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Pravna osnova I. stup – višestruka sukladnost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vi-VN" dirty="0" smtClean="0"/>
              <a:t>Nitratn</a:t>
            </a:r>
            <a:r>
              <a:rPr lang="hr-HR" dirty="0" smtClean="0"/>
              <a:t>a</a:t>
            </a:r>
            <a:r>
              <a:rPr lang="vi-VN" dirty="0" smtClean="0"/>
              <a:t> direktiv</a:t>
            </a:r>
            <a:r>
              <a:rPr lang="hr-HR" dirty="0" smtClean="0"/>
              <a:t>a</a:t>
            </a:r>
            <a:endParaRPr lang="vi-VN" dirty="0"/>
          </a:p>
          <a:p>
            <a:r>
              <a:rPr lang="vi-VN" dirty="0" smtClean="0"/>
              <a:t>Direktiv</a:t>
            </a:r>
            <a:r>
              <a:rPr lang="hr-HR" dirty="0" smtClean="0"/>
              <a:t>a</a:t>
            </a:r>
            <a:r>
              <a:rPr lang="vi-VN" dirty="0" smtClean="0"/>
              <a:t> </a:t>
            </a:r>
            <a:r>
              <a:rPr lang="vi-VN" dirty="0"/>
              <a:t>o očuvanju divljih ptica</a:t>
            </a:r>
          </a:p>
          <a:p>
            <a:r>
              <a:rPr lang="vi-VN" dirty="0" smtClean="0"/>
              <a:t>Direktiv</a:t>
            </a:r>
            <a:r>
              <a:rPr lang="hr-HR" dirty="0" smtClean="0"/>
              <a:t>a</a:t>
            </a:r>
            <a:r>
              <a:rPr lang="vi-VN" dirty="0" smtClean="0"/>
              <a:t> </a:t>
            </a:r>
            <a:r>
              <a:rPr lang="vi-VN" dirty="0"/>
              <a:t>o zaštiti prirodnih staništa divlje flore i faune</a:t>
            </a:r>
          </a:p>
          <a:p>
            <a:r>
              <a:rPr lang="vi-VN" dirty="0" smtClean="0"/>
              <a:t>Uredb</a:t>
            </a:r>
            <a:r>
              <a:rPr lang="hr-HR" dirty="0" smtClean="0"/>
              <a:t>a</a:t>
            </a:r>
            <a:r>
              <a:rPr lang="vi-VN" dirty="0" smtClean="0"/>
              <a:t> </a:t>
            </a:r>
            <a:r>
              <a:rPr lang="vi-VN" dirty="0"/>
              <a:t>o sigurnosti hrane</a:t>
            </a:r>
          </a:p>
          <a:p>
            <a:r>
              <a:rPr lang="vi-VN" dirty="0" smtClean="0"/>
              <a:t>Direktive </a:t>
            </a:r>
            <a:r>
              <a:rPr lang="vi-VN" dirty="0"/>
              <a:t>o zabrani primjene određenih tvari hormonskog ili tireostatskog učinka i beta-agonista</a:t>
            </a:r>
          </a:p>
          <a:p>
            <a:r>
              <a:rPr lang="vi-VN" dirty="0" smtClean="0"/>
              <a:t>Direktive </a:t>
            </a:r>
            <a:r>
              <a:rPr lang="vi-VN" dirty="0"/>
              <a:t>o identifikaciji i registraciji svinja</a:t>
            </a:r>
          </a:p>
          <a:p>
            <a:r>
              <a:rPr lang="vi-VN" dirty="0" smtClean="0"/>
              <a:t>Uredbe </a:t>
            </a:r>
            <a:r>
              <a:rPr lang="vi-VN" dirty="0"/>
              <a:t>o identifikaciji i registraciji goveda</a:t>
            </a:r>
          </a:p>
          <a:p>
            <a:r>
              <a:rPr lang="vi-VN" dirty="0" smtClean="0"/>
              <a:t>Uredbe </a:t>
            </a:r>
            <a:r>
              <a:rPr lang="vi-VN" dirty="0"/>
              <a:t>o identifikaciji i registraciji ovaca i koza</a:t>
            </a:r>
          </a:p>
          <a:p>
            <a:r>
              <a:rPr lang="vi-VN" dirty="0" smtClean="0"/>
              <a:t>Uredbe </a:t>
            </a:r>
            <a:r>
              <a:rPr lang="vi-VN" dirty="0"/>
              <a:t>o sprečavanju, nadzoru i iskorjenjivanju transmisivnih spongiformnih encefalopatija</a:t>
            </a:r>
          </a:p>
          <a:p>
            <a:r>
              <a:rPr lang="vi-VN" dirty="0" smtClean="0"/>
              <a:t>Uredba </a:t>
            </a:r>
            <a:r>
              <a:rPr lang="vi-VN" dirty="0"/>
              <a:t>o stavljanju na tržište sredstava za zaštitu bilja</a:t>
            </a:r>
          </a:p>
          <a:p>
            <a:r>
              <a:rPr lang="vi-VN" dirty="0" smtClean="0"/>
              <a:t>Direktive </a:t>
            </a:r>
            <a:r>
              <a:rPr lang="vi-VN" dirty="0"/>
              <a:t>o minimalnim uvjetima za zaštitu teladi</a:t>
            </a:r>
          </a:p>
          <a:p>
            <a:r>
              <a:rPr lang="vi-VN" dirty="0" smtClean="0"/>
              <a:t>Direktive </a:t>
            </a:r>
            <a:r>
              <a:rPr lang="vi-VN" dirty="0"/>
              <a:t>o minimalnim uvjetima za zaštitu svinja</a:t>
            </a:r>
          </a:p>
          <a:p>
            <a:r>
              <a:rPr lang="vi-VN" dirty="0" smtClean="0"/>
              <a:t>Direktive </a:t>
            </a:r>
            <a:r>
              <a:rPr lang="vi-VN" dirty="0"/>
              <a:t>o zaštiti životinja koje se uzgajaju u svrhu proizvodnje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271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Pravna osnova I. stup – </a:t>
            </a:r>
            <a:r>
              <a:rPr lang="hr-HR" dirty="0" smtClean="0"/>
              <a:t>dobra poljoprivredna i okolišna praksa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482809"/>
              </p:ext>
            </p:extLst>
          </p:nvPr>
        </p:nvGraphicFramePr>
        <p:xfrm>
          <a:off x="683568" y="1412776"/>
          <a:ext cx="8352928" cy="5306360"/>
        </p:xfrm>
        <a:graphic>
          <a:graphicData uri="http://schemas.openxmlformats.org/drawingml/2006/table">
            <a:tbl>
              <a:tblPr firstRow="1" bandRow="1"/>
              <a:tblGrid>
                <a:gridCol w="3278719"/>
                <a:gridCol w="5074209"/>
              </a:tblGrid>
              <a:tr h="261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1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UVJET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>
                    <a:lnL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1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OPIS UVJETA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>
                    <a:lnL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31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800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zaštita voda</a:t>
                      </a:r>
                      <a:endParaRPr lang="hr-H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>
                    <a:lnL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zaštitne zone oko </a:t>
                      </a:r>
                      <a:r>
                        <a:rPr lang="hr-HR" sz="1800" kern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vodotokova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>
                    <a:lnL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31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korištenje vode za navodnjavanje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>
                    <a:lnL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31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zaštita podzemnih voda od ispuštanja štetnih tvari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>
                    <a:lnL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800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održavanje tla i zaliha ugljika</a:t>
                      </a:r>
                      <a:endParaRPr lang="hr-H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>
                    <a:lnL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minimalna pokrivenost tla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>
                    <a:lnL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45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minimalno upravljanje poljoprivrednim zemljištem u cilju zaštite od erozije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>
                    <a:lnL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74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 upravljanje žetvenim ostacima, sprečavanje zarastanja poljoprivrednih površina neželjenom vegetacijom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>
                    <a:lnL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800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krajobraz, minimalna razina održavanja</a:t>
                      </a:r>
                      <a:endParaRPr lang="hr-H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>
                    <a:lnL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 očuvanje obilježja krajobraza (živice, lokve, jarci, drvoredi, pojedinačno drveće, šumarak, suhozidi) te  minimalna razina održavanja poljoprivrednih površina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>
                    <a:lnL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04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789440" cy="1008112"/>
          </a:xfrm>
        </p:spPr>
        <p:txBody>
          <a:bodyPr>
            <a:normAutofit fontScale="90000"/>
          </a:bodyPr>
          <a:lstStyle/>
          <a:p>
            <a:r>
              <a:rPr lang="hr-HR" sz="3200" dirty="0" smtClean="0">
                <a:latin typeface="Neo Sans Medium"/>
              </a:rPr>
              <a:t>Pravna osnova II. stup – mjere ruralnog razvoja</a:t>
            </a:r>
            <a:endParaRPr lang="hr-HR" sz="3200" dirty="0">
              <a:latin typeface="Neo Sans Medium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44616"/>
          </a:xfrm>
        </p:spPr>
        <p:txBody>
          <a:bodyPr>
            <a:noAutofit/>
          </a:bodyPr>
          <a:lstStyle/>
          <a:p>
            <a:pPr lvl="0" algn="just" fontAlgn="base">
              <a:spcBef>
                <a:spcPts val="0"/>
              </a:spcBef>
              <a:spcAft>
                <a:spcPct val="0"/>
              </a:spcAft>
              <a:buClr>
                <a:srgbClr val="004000"/>
              </a:buClr>
              <a:buFont typeface="Wingdings" panose="05000000000000000000" pitchFamily="2" charset="2"/>
              <a:buChar char="§"/>
              <a:defRPr/>
            </a:pPr>
            <a:r>
              <a:rPr lang="hr-HR" sz="2000" dirty="0">
                <a:solidFill>
                  <a:schemeClr val="tx1"/>
                </a:solidFill>
              </a:rPr>
              <a:t>Uredba (EU) br.</a:t>
            </a:r>
            <a:r>
              <a:rPr lang="hr-HR" sz="2000" b="1" dirty="0">
                <a:solidFill>
                  <a:schemeClr val="tx1"/>
                </a:solidFill>
              </a:rPr>
              <a:t> </a:t>
            </a:r>
            <a:r>
              <a:rPr lang="hr-HR" sz="2000" dirty="0">
                <a:solidFill>
                  <a:schemeClr val="tx1"/>
                </a:solidFill>
              </a:rPr>
              <a:t>1305/2013</a:t>
            </a:r>
            <a:r>
              <a:rPr lang="hr-HR" sz="2000" b="1" dirty="0">
                <a:solidFill>
                  <a:schemeClr val="tx1"/>
                </a:solidFill>
              </a:rPr>
              <a:t> </a:t>
            </a:r>
            <a:r>
              <a:rPr lang="hr-HR" sz="2000" dirty="0">
                <a:solidFill>
                  <a:schemeClr val="tx1"/>
                </a:solidFill>
              </a:rPr>
              <a:t>Europskog Parlamenta i Vijeća od 17. prosinca 2013. o potpori ruralnom razvoju iz Europskog poljoprivrednog fonda za ruralni razvoj (EPFRR) i stavljanju izvan snage Uredbe Vijeća (EZ) br. 1698/2005</a:t>
            </a:r>
          </a:p>
          <a:p>
            <a:pPr lvl="0" algn="just" fontAlgn="base">
              <a:spcBef>
                <a:spcPts val="0"/>
              </a:spcBef>
              <a:spcAft>
                <a:spcPct val="0"/>
              </a:spcAft>
              <a:buClr>
                <a:srgbClr val="004000"/>
              </a:buClr>
              <a:buFont typeface="Wingdings" panose="05000000000000000000" pitchFamily="2" charset="2"/>
              <a:buChar char="§"/>
              <a:defRPr/>
            </a:pPr>
            <a:r>
              <a:rPr lang="hr-HR" sz="2000" dirty="0" smtClean="0">
                <a:solidFill>
                  <a:schemeClr val="tx1"/>
                </a:solidFill>
              </a:rPr>
              <a:t>Uredba </a:t>
            </a:r>
            <a:r>
              <a:rPr lang="hr-HR" sz="2000" dirty="0">
                <a:solidFill>
                  <a:schemeClr val="tx1"/>
                </a:solidFill>
              </a:rPr>
              <a:t>(EU) br. 1306/2013 Europskog parlamenta i Vijeća od 17. prosinca 2013. o financiranju, upravljanju i nadzoru zajedničke poljoprivredne politike i o stavljanju izvan snage uredaba Vijeća (EEZ) br. 352/78, (EZ) br. 165/94, (EZ) br. 2799/98, (EZ) br. 814/2000, (EZ) br. 1290/2005 i (EZ) 485/2008</a:t>
            </a:r>
          </a:p>
          <a:p>
            <a:pPr lvl="0" algn="just" fontAlgn="base">
              <a:spcBef>
                <a:spcPts val="0"/>
              </a:spcBef>
              <a:spcAft>
                <a:spcPct val="0"/>
              </a:spcAft>
              <a:buClr>
                <a:srgbClr val="004000"/>
              </a:buClr>
              <a:buFont typeface="Wingdings" panose="05000000000000000000" pitchFamily="2" charset="2"/>
              <a:buChar char="§"/>
              <a:defRPr/>
            </a:pPr>
            <a:r>
              <a:rPr lang="hr-HR" sz="2000" dirty="0" smtClean="0">
                <a:solidFill>
                  <a:schemeClr val="tx1"/>
                </a:solidFill>
              </a:rPr>
              <a:t>Uredba </a:t>
            </a:r>
            <a:r>
              <a:rPr lang="hr-HR" sz="2000" dirty="0">
                <a:solidFill>
                  <a:schemeClr val="tx1"/>
                </a:solidFill>
              </a:rPr>
              <a:t>(EU) br. 1307/2013</a:t>
            </a:r>
            <a:r>
              <a:rPr lang="hr-HR" sz="2000" b="1" dirty="0">
                <a:solidFill>
                  <a:schemeClr val="tx1"/>
                </a:solidFill>
              </a:rPr>
              <a:t> </a:t>
            </a:r>
            <a:r>
              <a:rPr lang="hr-HR" sz="2000" dirty="0">
                <a:solidFill>
                  <a:schemeClr val="tx1"/>
                </a:solidFill>
              </a:rPr>
              <a:t>Europskog parlamenta i Vijeća od 17. prosinca 2013. o utvrđivanju pravila za izravna plaćanja poljoprivrednicima u programima potpore u okviru zajedničke poljoprivredne politike i o stavljanju izvan snage Uredbe Vijeća (EZ) br. 637/2008 i Uredbe Vijeća (EZ) br. 73/2009 </a:t>
            </a:r>
            <a:endParaRPr lang="hr-HR" sz="2000" dirty="0" smtClean="0">
              <a:solidFill>
                <a:schemeClr val="tx1"/>
              </a:solidFill>
            </a:endParaRPr>
          </a:p>
          <a:p>
            <a:pPr lvl="0" algn="just" fontAlgn="base">
              <a:spcBef>
                <a:spcPts val="0"/>
              </a:spcBef>
              <a:spcAft>
                <a:spcPct val="0"/>
              </a:spcAft>
              <a:buClr>
                <a:srgbClr val="004000"/>
              </a:buClr>
              <a:buFont typeface="Wingdings" panose="05000000000000000000" pitchFamily="2" charset="2"/>
              <a:buChar char="§"/>
              <a:defRPr/>
            </a:pPr>
            <a:r>
              <a:rPr lang="hr-HR" sz="2000" dirty="0" smtClean="0">
                <a:solidFill>
                  <a:schemeClr val="tx1"/>
                </a:solidFill>
              </a:rPr>
              <a:t>Uredba (EU) br. 2017/2393 </a:t>
            </a:r>
            <a:r>
              <a:rPr lang="hr-HR" sz="2000" dirty="0">
                <a:solidFill>
                  <a:schemeClr val="tx1"/>
                </a:solidFill>
              </a:rPr>
              <a:t>Europskog parlamenta i Vijeća od </a:t>
            </a:r>
            <a:r>
              <a:rPr lang="hr-HR" sz="2000" dirty="0" smtClean="0">
                <a:solidFill>
                  <a:schemeClr val="tx1"/>
                </a:solidFill>
              </a:rPr>
              <a:t>13. prosinca 2017. (OMNIBUS)</a:t>
            </a:r>
            <a:endParaRPr lang="hr-HR" sz="2000" b="1" dirty="0">
              <a:solidFill>
                <a:schemeClr val="tx1"/>
              </a:solidFill>
            </a:endParaRPr>
          </a:p>
          <a:p>
            <a:pPr lvl="0" algn="just" fontAlgn="base">
              <a:spcBef>
                <a:spcPts val="0"/>
              </a:spcBef>
              <a:spcAft>
                <a:spcPct val="0"/>
              </a:spcAft>
              <a:buClr>
                <a:srgbClr val="004000"/>
              </a:buClr>
              <a:buFont typeface="Wingdings" panose="05000000000000000000" pitchFamily="2" charset="2"/>
              <a:buChar char="§"/>
              <a:defRPr/>
            </a:pPr>
            <a:r>
              <a:rPr lang="hr-HR" sz="2000" dirty="0" smtClean="0">
                <a:solidFill>
                  <a:schemeClr val="tx1"/>
                </a:solidFill>
              </a:rPr>
              <a:t>Delegirane </a:t>
            </a:r>
            <a:r>
              <a:rPr lang="hr-HR" sz="2000" dirty="0">
                <a:solidFill>
                  <a:schemeClr val="tx1"/>
                </a:solidFill>
              </a:rPr>
              <a:t>i provedbene uredbe</a:t>
            </a:r>
          </a:p>
          <a:p>
            <a:pPr lvl="0" algn="just" fontAlgn="base">
              <a:spcBef>
                <a:spcPts val="0"/>
              </a:spcBef>
              <a:spcAft>
                <a:spcPct val="0"/>
              </a:spcAft>
              <a:buClr>
                <a:srgbClr val="004000"/>
              </a:buClr>
              <a:buFont typeface="Wingdings" panose="05000000000000000000" pitchFamily="2" charset="2"/>
              <a:buChar char="§"/>
              <a:defRPr/>
            </a:pPr>
            <a:r>
              <a:rPr lang="hr-HR" sz="2000" dirty="0" smtClean="0">
                <a:solidFill>
                  <a:schemeClr val="tx1"/>
                </a:solidFill>
              </a:rPr>
              <a:t>Zakon </a:t>
            </a:r>
            <a:r>
              <a:rPr lang="hr-HR" sz="2000" dirty="0">
                <a:solidFill>
                  <a:schemeClr val="tx1"/>
                </a:solidFill>
              </a:rPr>
              <a:t>o poljoprivredi („Narodne novine</a:t>
            </a:r>
            <a:r>
              <a:rPr lang="hr-HR" sz="2000" dirty="0" smtClean="0">
                <a:solidFill>
                  <a:schemeClr val="tx1"/>
                </a:solidFill>
              </a:rPr>
              <a:t>“, broj </a:t>
            </a:r>
            <a:r>
              <a:rPr lang="hr-HR" sz="2000" dirty="0">
                <a:solidFill>
                  <a:schemeClr val="tx1"/>
                </a:solidFill>
              </a:rPr>
              <a:t>30/2015)</a:t>
            </a:r>
          </a:p>
          <a:p>
            <a:pPr lvl="0" algn="just" fontAlgn="base">
              <a:spcBef>
                <a:spcPts val="0"/>
              </a:spcBef>
              <a:spcAft>
                <a:spcPct val="0"/>
              </a:spcAft>
              <a:buClr>
                <a:srgbClr val="004000"/>
              </a:buClr>
              <a:buFont typeface="Wingdings" panose="05000000000000000000" pitchFamily="2" charset="2"/>
              <a:buChar char="§"/>
              <a:defRPr/>
            </a:pPr>
            <a:r>
              <a:rPr lang="hr-HR" sz="2000" dirty="0" smtClean="0">
                <a:solidFill>
                  <a:schemeClr val="tx1"/>
                </a:solidFill>
              </a:rPr>
              <a:t>Pravilnik </a:t>
            </a:r>
            <a:r>
              <a:rPr lang="hr-HR" sz="2000" dirty="0">
                <a:solidFill>
                  <a:schemeClr val="tx1"/>
                </a:solidFill>
              </a:rPr>
              <a:t>o provedbi izravne potpore poljoprivredi i IAKS mjera ruralnog </a:t>
            </a:r>
            <a:r>
              <a:rPr lang="hr-HR" sz="2000" dirty="0" smtClean="0">
                <a:solidFill>
                  <a:schemeClr val="tx1"/>
                </a:solidFill>
              </a:rPr>
              <a:t>razvoja</a:t>
            </a:r>
          </a:p>
          <a:p>
            <a:pPr marL="0" lvl="0" indent="0" algn="just" fontAlgn="base">
              <a:spcBef>
                <a:spcPts val="0"/>
              </a:spcBef>
              <a:spcAft>
                <a:spcPct val="0"/>
              </a:spcAft>
              <a:buClr>
                <a:srgbClr val="004000"/>
              </a:buClr>
              <a:buNone/>
              <a:defRPr/>
            </a:pPr>
            <a:r>
              <a:rPr lang="hr-HR" sz="2000" dirty="0">
                <a:solidFill>
                  <a:schemeClr val="tx1"/>
                </a:solidFill>
              </a:rPr>
              <a:t> </a:t>
            </a:r>
            <a:r>
              <a:rPr lang="hr-HR" sz="2000" dirty="0" smtClean="0">
                <a:solidFill>
                  <a:schemeClr val="tx1"/>
                </a:solidFill>
              </a:rPr>
              <a:t>      („Narodne novine”, broj 19/2018, 42/2018 i 45/2018)</a:t>
            </a:r>
          </a:p>
          <a:p>
            <a:pPr lvl="0" algn="just" fontAlgn="base">
              <a:spcBef>
                <a:spcPts val="0"/>
              </a:spcBef>
              <a:spcAft>
                <a:spcPct val="0"/>
              </a:spcAft>
              <a:buClr>
                <a:srgbClr val="004000"/>
              </a:buClr>
              <a:buFont typeface="Wingdings" panose="05000000000000000000" pitchFamily="2" charset="2"/>
              <a:buChar char="§"/>
              <a:defRPr/>
            </a:pPr>
            <a:r>
              <a:rPr lang="hr-HR" sz="2000" dirty="0" smtClean="0">
                <a:solidFill>
                  <a:schemeClr val="tx1"/>
                </a:solidFill>
              </a:rPr>
              <a:t>Brojni pravilnici za provedbu mjera ruralnog razvoja</a:t>
            </a:r>
            <a:endParaRPr lang="hr-H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ER Biograd 27.06.2015.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04E1E532B3A14DA0FF91F4DEF707C9" ma:contentTypeVersion="0" ma:contentTypeDescription="Stvaranje novog dokumenta." ma:contentTypeScope="" ma:versionID="8455b68115d2757b0e224b7320799ca1">
  <xsd:schema xmlns:xsd="http://www.w3.org/2001/XMLSchema" xmlns:p="http://schemas.microsoft.com/office/2006/metadata/properties" targetNamespace="http://schemas.microsoft.com/office/2006/metadata/properties" ma:root="true" ma:fieldsID="1d97e499e0d4691b69ccc2404772503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 ma:readOnly="tru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7C35D6-8559-412F-A44F-8703020B2FC1}">
  <ds:schemaRefs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73F1B64-6CA8-4313-805C-C8CDB0145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2552C6B-B6B6-44E6-8195-B6452D73C7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MPS - Prezentacija ruralni razvoj</Template>
  <TotalTime>9447</TotalTime>
  <Words>1938</Words>
  <Application>Microsoft Office PowerPoint</Application>
  <PresentationFormat>Prikaz na zaslonu (4:3)</PresentationFormat>
  <Paragraphs>176</Paragraphs>
  <Slides>20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20</vt:i4>
      </vt:variant>
    </vt:vector>
  </HeadingPairs>
  <TitlesOfParts>
    <vt:vector size="28" baseType="lpstr">
      <vt:lpstr>Adobe Heiti Std R</vt:lpstr>
      <vt:lpstr>Arial</vt:lpstr>
      <vt:lpstr>Calibri</vt:lpstr>
      <vt:lpstr>Neo Sans Medium</vt:lpstr>
      <vt:lpstr>Times New Roman</vt:lpstr>
      <vt:lpstr>Wingdings</vt:lpstr>
      <vt:lpstr>LEADER Biograd 27.06.2015.</vt:lpstr>
      <vt:lpstr>Prilagođeni dizajn</vt:lpstr>
      <vt:lpstr>        Zajednički Forum jadransko-jonskih gradova, sveučilišta i gospodarskih komora  Kvaliteta okoliša i poljoprivreda:  ''Zelena mikroregija“'     Split, 17. listopada 2018. godine                                                                                   </vt:lpstr>
      <vt:lpstr>Utjecaj poljoprivrede na okoliš i klimu</vt:lpstr>
      <vt:lpstr>Utjecaj poljoprivrede na okoliš i klimu</vt:lpstr>
      <vt:lpstr>Zajednička poljoprivredna politika EU  2014. – 2020. </vt:lpstr>
      <vt:lpstr>I. stup ZPP-a</vt:lpstr>
      <vt:lpstr>II. stup ZPP-a</vt:lpstr>
      <vt:lpstr>Pravna osnova I. stup – višestruka sukladnost</vt:lpstr>
      <vt:lpstr>Pravna osnova I. stup – dobra poljoprivredna i okolišna praksa</vt:lpstr>
      <vt:lpstr>Pravna osnova II. stup – mjere ruralnog razvoja</vt:lpstr>
      <vt:lpstr>Poljoprivredno okolišne mjere Programa ruralnog razvoja 2014.-2020.</vt:lpstr>
      <vt:lpstr>Poljoprivredno okolišne mjere Programa ruralnog razvoja 2014.-2020.</vt:lpstr>
      <vt:lpstr>Značaj mjera za očuvanje okoliša i prirode</vt:lpstr>
      <vt:lpstr>Predviđena i utrošena sredstva za poljoprivredno okolišne mjere kroz Program ruralnog razvoja 2014.-2020.</vt:lpstr>
      <vt:lpstr>Provedba poljoprivredno okolišnih mjera i rashodi 2015.-2017.</vt:lpstr>
      <vt:lpstr>Usporedba isplaćenih sredstava za poljoprivredno okolišne mjere 2015.-2017.</vt:lpstr>
      <vt:lpstr>Bioekonomija – otpad kao resurs</vt:lpstr>
      <vt:lpstr>Inovacije unutar mjera Programa ruralnog razvoja 2014.-2020.</vt:lpstr>
      <vt:lpstr>Inovacije unutar mjera Programa ruralnog razvoja 2014.-2020.</vt:lpstr>
      <vt:lpstr>AKIS, BIOEKONOMIJA</vt:lpstr>
      <vt:lpstr>HVALA NA POZORNOSTI!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Ruralni turizam</dc:title>
  <dc:creator>Marin Kukoč</dc:creator>
  <cp:lastModifiedBy>Željka Velaga</cp:lastModifiedBy>
  <cp:revision>1061</cp:revision>
  <cp:lastPrinted>2018-10-17T07:10:24Z</cp:lastPrinted>
  <dcterms:created xsi:type="dcterms:W3CDTF">2015-06-24T06:14:06Z</dcterms:created>
  <dcterms:modified xsi:type="dcterms:W3CDTF">2018-10-17T10:30:28Z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0x0101001804E1E532B3A14DA0FF91F4DEF707C9</vt:lpwstr>
  </property>
</Properties>
</file>