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69" r:id="rId4"/>
    <p:sldId id="257" r:id="rId5"/>
    <p:sldId id="258" r:id="rId6"/>
    <p:sldId id="259" r:id="rId7"/>
    <p:sldId id="260" r:id="rId8"/>
    <p:sldId id="262" r:id="rId9"/>
    <p:sldId id="272" r:id="rId10"/>
    <p:sldId id="264" r:id="rId11"/>
    <p:sldId id="270" r:id="rId12"/>
    <p:sldId id="263" r:id="rId13"/>
    <p:sldId id="265" r:id="rId14"/>
    <p:sldId id="273" r:id="rId15"/>
    <p:sldId id="266" r:id="rId1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594"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romozione4.ANCAMCOM\Desktop\FORUM%20AIC\STATS\BUSINESS\number%20bus%20ent\TOT_BUS_ENTITI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promozione4.ANCAMCOM\Desktop\FORUM%20AIC\STATS\BUSINESS\number%20bus%20ent\TOT_BUS_ENTITIE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romozione4.ANCAMCOM\Desktop\FORUM%20AIC\STATS\BUSINESS\companies%20empl_unempl_worldbank.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promozione4.ANCAMCOM\Desktop\FORUM%20AIC\STATS\TRADE\TOTAL%20TRADE.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promozione4.ANCAMCOM\Desktop\FORUM%20AIC\STATS\TOURISM\ARRIVALS%20BY%20COUNTRY_13_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romozione4.ANCAMCOM\Desktop\FORUM%20AIC\STATS\TOURISM\ARRIVALS%20BY%20COUNTRY_13_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lrMapOvr bg1="lt1" tx1="dk1" bg2="lt2" tx2="dk2" accent1="accent1" accent2="accent2" accent3="accent3" accent4="accent4" accent5="accent5" accent6="accent6" hlink="hlink" folHlink="folHlink"/>
  <c:chart>
    <c:title>
      <c:tx>
        <c:rich>
          <a:bodyPr/>
          <a:lstStyle/>
          <a:p>
            <a:pPr>
              <a:defRPr lang="en-GB" sz="2000" b="1" kern="1200" noProof="0">
                <a:solidFill>
                  <a:srgbClr val="002060"/>
                </a:solidFill>
                <a:latin typeface="+mn-lt"/>
                <a:ea typeface="+mj-ea"/>
                <a:cs typeface="+mj-cs"/>
              </a:defRPr>
            </a:pPr>
            <a:r>
              <a:rPr lang="en-GB" sz="2000" b="1" kern="1200" noProof="0" dirty="0" smtClean="0">
                <a:solidFill>
                  <a:srgbClr val="002060"/>
                </a:solidFill>
                <a:latin typeface="+mn-lt"/>
                <a:ea typeface="+mj-ea"/>
                <a:cs typeface="+mj-cs"/>
              </a:rPr>
              <a:t>Inhabitants per Business Entity </a:t>
            </a:r>
            <a:r>
              <a:rPr lang="en-GB" sz="2000" b="1" kern="1200" noProof="0" dirty="0">
                <a:solidFill>
                  <a:srgbClr val="002060"/>
                </a:solidFill>
                <a:latin typeface="+mn-lt"/>
                <a:ea typeface="+mj-ea"/>
                <a:cs typeface="+mj-cs"/>
              </a:rPr>
              <a:t>- 2016</a:t>
            </a:r>
          </a:p>
        </c:rich>
      </c:tx>
      <c:layout>
        <c:manualLayout>
          <c:xMode val="edge"/>
          <c:yMode val="edge"/>
          <c:x val="0.19334650565851325"/>
          <c:y val="1.9696315738310537E-2"/>
        </c:manualLayout>
      </c:layout>
      <c:spPr>
        <a:ln>
          <a:solidFill>
            <a:schemeClr val="accent1"/>
          </a:solidFill>
        </a:ln>
      </c:spPr>
    </c:title>
    <c:view3D>
      <c:rAngAx val="1"/>
    </c:view3D>
    <c:plotArea>
      <c:layout/>
      <c:bar3DChart>
        <c:barDir val="col"/>
        <c:grouping val="clustered"/>
        <c:ser>
          <c:idx val="0"/>
          <c:order val="0"/>
          <c:spPr>
            <a:solidFill>
              <a:srgbClr val="0070C0"/>
            </a:solidFill>
          </c:spPr>
          <c:cat>
            <c:strRef>
              <c:f>Foglio1!$A$2:$A$9</c:f>
              <c:strCache>
                <c:ptCount val="8"/>
                <c:pt idx="0">
                  <c:v>ALB</c:v>
                </c:pt>
                <c:pt idx="1">
                  <c:v>BIH</c:v>
                </c:pt>
                <c:pt idx="2">
                  <c:v>HRV</c:v>
                </c:pt>
                <c:pt idx="3">
                  <c:v>GRE</c:v>
                </c:pt>
                <c:pt idx="4">
                  <c:v>ITA </c:v>
                </c:pt>
                <c:pt idx="5">
                  <c:v>MNE*</c:v>
                </c:pt>
                <c:pt idx="6">
                  <c:v>SLO</c:v>
                </c:pt>
                <c:pt idx="7">
                  <c:v>SRB</c:v>
                </c:pt>
              </c:strCache>
            </c:strRef>
          </c:cat>
          <c:val>
            <c:numRef>
              <c:f>Foglio1!$D$2:$D$9</c:f>
              <c:numCache>
                <c:formatCode>#,##0</c:formatCode>
                <c:ptCount val="8"/>
                <c:pt idx="0">
                  <c:v>22.842196349905556</c:v>
                </c:pt>
                <c:pt idx="1">
                  <c:v>105.65885785744015</c:v>
                </c:pt>
                <c:pt idx="2">
                  <c:v>25.902929942553676</c:v>
                </c:pt>
                <c:pt idx="3">
                  <c:v>13.753401364828354</c:v>
                </c:pt>
                <c:pt idx="4">
                  <c:v>12.066128942123205</c:v>
                </c:pt>
                <c:pt idx="5">
                  <c:v>28.335490586531449</c:v>
                </c:pt>
                <c:pt idx="6">
                  <c:v>10.716802610114193</c:v>
                </c:pt>
                <c:pt idx="7">
                  <c:v>97.463034029705497</c:v>
                </c:pt>
              </c:numCache>
            </c:numRef>
          </c:val>
        </c:ser>
        <c:shape val="box"/>
        <c:axId val="107149952"/>
        <c:axId val="107291008"/>
        <c:axId val="0"/>
      </c:bar3DChart>
      <c:catAx>
        <c:axId val="107149952"/>
        <c:scaling>
          <c:orientation val="minMax"/>
        </c:scaling>
        <c:axPos val="b"/>
        <c:tickLblPos val="nextTo"/>
        <c:txPr>
          <a:bodyPr/>
          <a:lstStyle/>
          <a:p>
            <a:pPr>
              <a:defRPr sz="1400" b="1" i="0" baseline="0">
                <a:solidFill>
                  <a:schemeClr val="tx2">
                    <a:lumMod val="75000"/>
                  </a:schemeClr>
                </a:solidFill>
                <a:latin typeface="Calibri" pitchFamily="34" charset="0"/>
              </a:defRPr>
            </a:pPr>
            <a:endParaRPr lang="it-IT"/>
          </a:p>
        </c:txPr>
        <c:crossAx val="107291008"/>
        <c:crosses val="autoZero"/>
        <c:auto val="1"/>
        <c:lblAlgn val="ctr"/>
        <c:lblOffset val="100"/>
      </c:catAx>
      <c:valAx>
        <c:axId val="107291008"/>
        <c:scaling>
          <c:orientation val="minMax"/>
        </c:scaling>
        <c:axPos val="l"/>
        <c:majorGridlines/>
        <c:numFmt formatCode="#,##0" sourceLinked="1"/>
        <c:tickLblPos val="nextTo"/>
        <c:txPr>
          <a:bodyPr/>
          <a:lstStyle/>
          <a:p>
            <a:pPr>
              <a:defRPr sz="1400" baseline="0">
                <a:latin typeface="Calibri" pitchFamily="34" charset="0"/>
              </a:defRPr>
            </a:pPr>
            <a:endParaRPr lang="it-IT"/>
          </a:p>
        </c:txPr>
        <c:crossAx val="107149952"/>
        <c:crosses val="autoZero"/>
        <c:crossBetween val="between"/>
      </c:valAx>
    </c:plotArea>
    <c:plotVisOnly val="1"/>
  </c:chart>
  <c:spPr>
    <a:ln>
      <a:solidFill>
        <a:schemeClr val="tx1"/>
      </a:solid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lrMapOvr bg1="lt1" tx1="dk1" bg2="lt2" tx2="dk2" accent1="accent1" accent2="accent2" accent3="accent3" accent4="accent4" accent5="accent5" accent6="accent6" hlink="hlink" folHlink="folHlink"/>
  <c:chart>
    <c:title>
      <c:tx>
        <c:rich>
          <a:bodyPr/>
          <a:lstStyle/>
          <a:p>
            <a:pPr>
              <a:defRPr lang="it-IT" sz="1800" b="1" i="0" u="none" strike="noStrike" kern="1200" baseline="0" noProof="0" dirty="0">
                <a:solidFill>
                  <a:srgbClr val="002060"/>
                </a:solidFill>
                <a:latin typeface="+mn-lt"/>
                <a:ea typeface="+mj-ea"/>
                <a:cs typeface="+mj-cs"/>
              </a:defRPr>
            </a:pPr>
            <a:r>
              <a:rPr lang="it-IT" sz="1800" b="1" i="0" u="none" strike="noStrike" kern="1200" baseline="0" noProof="0" dirty="0" smtClean="0">
                <a:solidFill>
                  <a:srgbClr val="002060"/>
                </a:solidFill>
                <a:latin typeface="+mn-lt"/>
                <a:ea typeface="+mj-ea"/>
                <a:cs typeface="+mj-cs"/>
              </a:rPr>
              <a:t>CLASSIFICATION </a:t>
            </a:r>
            <a:r>
              <a:rPr lang="it-IT" sz="1800" b="1" i="0" u="none" strike="noStrike" kern="1200" baseline="0" noProof="0" dirty="0" err="1" smtClean="0">
                <a:solidFill>
                  <a:srgbClr val="002060"/>
                </a:solidFill>
                <a:latin typeface="+mn-lt"/>
                <a:ea typeface="+mj-ea"/>
                <a:cs typeface="+mj-cs"/>
              </a:rPr>
              <a:t>by</a:t>
            </a:r>
            <a:r>
              <a:rPr lang="it-IT" sz="1800" b="1" i="0" u="none" strike="noStrike" kern="1200" baseline="0" noProof="0" dirty="0" smtClean="0">
                <a:solidFill>
                  <a:srgbClr val="002060"/>
                </a:solidFill>
                <a:latin typeface="+mn-lt"/>
                <a:ea typeface="+mj-ea"/>
                <a:cs typeface="+mj-cs"/>
              </a:rPr>
              <a:t> SECTOR (2016) - NACE (Rev.2)</a:t>
            </a:r>
            <a:endParaRPr lang="it-IT" sz="1800" b="1" i="0" u="none" strike="noStrike" kern="1200" baseline="0" noProof="0" dirty="0">
              <a:solidFill>
                <a:srgbClr val="002060"/>
              </a:solidFill>
              <a:latin typeface="+mn-lt"/>
              <a:ea typeface="+mj-ea"/>
              <a:cs typeface="+mj-cs"/>
            </a:endParaRPr>
          </a:p>
        </c:rich>
      </c:tx>
      <c:layout>
        <c:manualLayout>
          <c:xMode val="edge"/>
          <c:yMode val="edge"/>
          <c:x val="0.12382163228872411"/>
          <c:y val="1.3998247904341012E-2"/>
        </c:manualLayout>
      </c:layout>
      <c:spPr>
        <a:noFill/>
        <a:ln>
          <a:solidFill>
            <a:prstClr val="black"/>
          </a:solidFill>
        </a:ln>
      </c:spPr>
    </c:title>
    <c:plotArea>
      <c:layout>
        <c:manualLayout>
          <c:layoutTarget val="inner"/>
          <c:xMode val="edge"/>
          <c:yMode val="edge"/>
          <c:x val="7.2928040165364805E-2"/>
          <c:y val="0.1270013636718352"/>
          <c:w val="0.51191490639902193"/>
          <c:h val="0.77392388744791463"/>
        </c:manualLayout>
      </c:layout>
      <c:pieChart>
        <c:varyColors val="1"/>
        <c:ser>
          <c:idx val="0"/>
          <c:order val="0"/>
          <c:tx>
            <c:v>SECTOR OF ACTIVITY</c:v>
          </c:tx>
          <c:spPr>
            <a:ln>
              <a:solidFill>
                <a:prstClr val="black"/>
              </a:solidFill>
            </a:ln>
          </c:spPr>
          <c:explosion val="25"/>
          <c:dPt>
            <c:idx val="0"/>
            <c:explosion val="9"/>
          </c:dPt>
          <c:dPt>
            <c:idx val="1"/>
            <c:explosion val="12"/>
          </c:dPt>
          <c:dPt>
            <c:idx val="2"/>
            <c:explosion val="9"/>
          </c:dPt>
          <c:dPt>
            <c:idx val="3"/>
            <c:explosion val="8"/>
          </c:dPt>
          <c:dPt>
            <c:idx val="4"/>
            <c:explosion val="12"/>
          </c:dPt>
          <c:dPt>
            <c:idx val="5"/>
            <c:explosion val="10"/>
          </c:dPt>
          <c:dLbls>
            <c:dLbl>
              <c:idx val="0"/>
              <c:layout/>
              <c:tx>
                <c:rich>
                  <a:bodyPr/>
                  <a:lstStyle/>
                  <a:p>
                    <a:r>
                      <a:rPr lang="en-US" smtClean="0"/>
                      <a:t>11,78 %</a:t>
                    </a:r>
                    <a:endParaRPr lang="en-US" dirty="0"/>
                  </a:p>
                </c:rich>
              </c:tx>
              <c:dLblPos val="outEnd"/>
              <c:showVal val="1"/>
            </c:dLbl>
            <c:dLbl>
              <c:idx val="1"/>
              <c:layout/>
              <c:tx>
                <c:rich>
                  <a:bodyPr/>
                  <a:lstStyle/>
                  <a:p>
                    <a:r>
                      <a:rPr lang="en-US" smtClean="0"/>
                      <a:t>9,33%</a:t>
                    </a:r>
                    <a:endParaRPr lang="en-US"/>
                  </a:p>
                </c:rich>
              </c:tx>
              <c:dLblPos val="outEnd"/>
              <c:showVal val="1"/>
            </c:dLbl>
            <c:dLbl>
              <c:idx val="2"/>
              <c:layout/>
              <c:tx>
                <c:rich>
                  <a:bodyPr/>
                  <a:lstStyle/>
                  <a:p>
                    <a:pPr>
                      <a:defRPr sz="1400" b="1" baseline="0">
                        <a:solidFill>
                          <a:srgbClr val="002060"/>
                        </a:solidFill>
                        <a:latin typeface="Calibri" pitchFamily="34" charset="0"/>
                      </a:defRPr>
                    </a:pPr>
                    <a:r>
                      <a:rPr lang="en-US" smtClean="0"/>
                      <a:t>28,93 %</a:t>
                    </a:r>
                    <a:endParaRPr lang="en-US" dirty="0"/>
                  </a:p>
                </c:rich>
              </c:tx>
              <c:spPr>
                <a:ln w="19050">
                  <a:solidFill>
                    <a:srgbClr val="9BBB59">
                      <a:lumMod val="75000"/>
                    </a:srgbClr>
                  </a:solidFill>
                </a:ln>
              </c:spPr>
              <c:dLblPos val="outEnd"/>
              <c:showVal val="1"/>
            </c:dLbl>
            <c:dLbl>
              <c:idx val="3"/>
              <c:layout/>
              <c:tx>
                <c:rich>
                  <a:bodyPr/>
                  <a:lstStyle/>
                  <a:p>
                    <a:r>
                      <a:rPr lang="en-US" smtClean="0"/>
                      <a:t>9,43 %</a:t>
                    </a:r>
                    <a:endParaRPr lang="en-US"/>
                  </a:p>
                </c:rich>
              </c:tx>
              <c:dLblPos val="outEnd"/>
              <c:showVal val="1"/>
            </c:dLbl>
            <c:dLbl>
              <c:idx val="4"/>
              <c:layout/>
              <c:tx>
                <c:rich>
                  <a:bodyPr/>
                  <a:lstStyle/>
                  <a:p>
                    <a:r>
                      <a:rPr lang="en-US" smtClean="0"/>
                      <a:t>10,29 %</a:t>
                    </a:r>
                    <a:endParaRPr lang="en-US"/>
                  </a:p>
                </c:rich>
              </c:tx>
              <c:dLblPos val="outEnd"/>
              <c:showVal val="1"/>
            </c:dLbl>
            <c:dLbl>
              <c:idx val="5"/>
              <c:layout/>
              <c:tx>
                <c:rich>
                  <a:bodyPr/>
                  <a:lstStyle/>
                  <a:p>
                    <a:r>
                      <a:rPr lang="en-US" smtClean="0"/>
                      <a:t>30,25 %</a:t>
                    </a:r>
                    <a:endParaRPr lang="en-US" dirty="0"/>
                  </a:p>
                </c:rich>
              </c:tx>
              <c:dLblPos val="outEnd"/>
              <c:showVal val="1"/>
            </c:dLbl>
            <c:spPr>
              <a:ln>
                <a:solidFill>
                  <a:prstClr val="black"/>
                </a:solidFill>
              </a:ln>
            </c:spPr>
            <c:txPr>
              <a:bodyPr/>
              <a:lstStyle/>
              <a:p>
                <a:pPr>
                  <a:defRPr sz="1400" b="1" baseline="0">
                    <a:solidFill>
                      <a:srgbClr val="002060"/>
                    </a:solidFill>
                    <a:latin typeface="Calibri" pitchFamily="34" charset="0"/>
                  </a:defRPr>
                </a:pPr>
                <a:endParaRPr lang="it-IT"/>
              </a:p>
            </c:txPr>
            <c:dLblPos val="outEnd"/>
            <c:showVal val="1"/>
            <c:showLeaderLines val="1"/>
          </c:dLbls>
          <c:cat>
            <c:strRef>
              <c:f>[TOT_BUS_ENTITIES.xlsx]Foglio2!$A$3,[TOT_BUS_ENTITIES.xlsx]Foglio2!$A$6,[TOT_BUS_ENTITIES.xlsx]Foglio2!$A$7,[TOT_BUS_ENTITIES.xlsx]Foglio2!$A$9,[TOT_BUS_ENTITIES.xlsx]Foglio2!$A$13,[TOT_BUS_ENTITIES.xlsx]Foglio2!$A$20</c:f>
              <c:strCache>
                <c:ptCount val="6"/>
                <c:pt idx="0">
                  <c:v>C         Manufacturing</c:v>
                </c:pt>
                <c:pt idx="1">
                  <c:v>F         Construction</c:v>
                </c:pt>
                <c:pt idx="2">
                  <c:v>G         Wholesale and retail trade; repair of motor vehicles and motorcycles</c:v>
                </c:pt>
                <c:pt idx="3">
                  <c:v>I         Accommodation and food service activities</c:v>
                </c:pt>
                <c:pt idx="4">
                  <c:v>M         Professional, scientific and technical activities</c:v>
                </c:pt>
                <c:pt idx="5">
                  <c:v>OTHERS</c:v>
                </c:pt>
              </c:strCache>
            </c:strRef>
          </c:cat>
          <c:val>
            <c:numRef>
              <c:f>[TOT_BUS_ENTITIES.xlsx]Foglio2!$R$3,[TOT_BUS_ENTITIES.xlsx]Foglio2!$R$6,[TOT_BUS_ENTITIES.xlsx]Foglio2!$R$7,[TOT_BUS_ENTITIES.xlsx]Foglio2!$R$9,[TOT_BUS_ENTITIES.xlsx]Foglio2!$R$13,[TOT_BUS_ENTITIES.xlsx]Foglio2!$R$22</c:f>
              <c:numCache>
                <c:formatCode>0.00</c:formatCode>
                <c:ptCount val="6"/>
                <c:pt idx="0">
                  <c:v>11.776128468111093</c:v>
                </c:pt>
                <c:pt idx="1">
                  <c:v>9.3269925937044746</c:v>
                </c:pt>
                <c:pt idx="2">
                  <c:v>28.930466161489225</c:v>
                </c:pt>
                <c:pt idx="3">
                  <c:v>9.434339474061769</c:v>
                </c:pt>
                <c:pt idx="4">
                  <c:v>10.2852425077395</c:v>
                </c:pt>
                <c:pt idx="5" formatCode="#,##0.00">
                  <c:v>30.246830794893896</c:v>
                </c:pt>
              </c:numCache>
            </c:numRef>
          </c:val>
        </c:ser>
        <c:dLbls>
          <c:showVal val="1"/>
        </c:dLbls>
        <c:firstSliceAng val="0"/>
      </c:pieChart>
    </c:plotArea>
    <c:legend>
      <c:legendPos val="r"/>
      <c:layout/>
      <c:spPr>
        <a:ln>
          <a:solidFill>
            <a:schemeClr val="tx1"/>
          </a:solidFill>
        </a:ln>
      </c:spPr>
      <c:txPr>
        <a:bodyPr/>
        <a:lstStyle/>
        <a:p>
          <a:pPr rtl="0">
            <a:defRPr sz="1200" b="1" i="0" cap="small" baseline="0">
              <a:solidFill>
                <a:srgbClr val="002060"/>
              </a:solidFill>
              <a:latin typeface="Calibri" pitchFamily="34" charset="0"/>
            </a:defRPr>
          </a:pPr>
          <a:endParaRPr lang="it-IT"/>
        </a:p>
      </c:txPr>
    </c:legend>
    <c:plotVisOnly val="1"/>
  </c:chart>
  <c:spPr>
    <a:noFill/>
    <a:ln w="12700">
      <a:solidFill>
        <a:prstClr val="black"/>
      </a:solid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baseline="0" dirty="0" err="1">
                <a:solidFill>
                  <a:schemeClr val="accent1">
                    <a:lumMod val="50000"/>
                  </a:schemeClr>
                </a:solidFill>
              </a:rPr>
              <a:t>Self-employed</a:t>
            </a:r>
            <a:r>
              <a:rPr lang="it-IT" baseline="0" dirty="0">
                <a:solidFill>
                  <a:schemeClr val="accent1">
                    <a:lumMod val="50000"/>
                  </a:schemeClr>
                </a:solidFill>
              </a:rPr>
              <a:t> </a:t>
            </a:r>
            <a:r>
              <a:rPr lang="it-IT" baseline="0" dirty="0" err="1">
                <a:solidFill>
                  <a:schemeClr val="accent1">
                    <a:lumMod val="50000"/>
                  </a:schemeClr>
                </a:solidFill>
              </a:rPr>
              <a:t>female</a:t>
            </a:r>
            <a:r>
              <a:rPr lang="it-IT" baseline="0" dirty="0">
                <a:solidFill>
                  <a:schemeClr val="accent1">
                    <a:lumMod val="50000"/>
                  </a:schemeClr>
                </a:solidFill>
              </a:rPr>
              <a:t> / </a:t>
            </a:r>
            <a:r>
              <a:rPr lang="it-IT" baseline="0" dirty="0" err="1">
                <a:solidFill>
                  <a:schemeClr val="accent1">
                    <a:lumMod val="50000"/>
                  </a:schemeClr>
                </a:solidFill>
              </a:rPr>
              <a:t>F</a:t>
            </a:r>
            <a:r>
              <a:rPr lang="it-IT" baseline="0" dirty="0" err="1" smtClean="0">
                <a:solidFill>
                  <a:schemeClr val="accent1">
                    <a:lumMod val="50000"/>
                  </a:schemeClr>
                </a:solidFill>
              </a:rPr>
              <a:t>emale</a:t>
            </a:r>
            <a:r>
              <a:rPr lang="it-IT" baseline="0" dirty="0" smtClean="0">
                <a:solidFill>
                  <a:schemeClr val="accent1">
                    <a:lumMod val="50000"/>
                  </a:schemeClr>
                </a:solidFill>
              </a:rPr>
              <a:t> </a:t>
            </a:r>
            <a:r>
              <a:rPr lang="it-IT" baseline="0" dirty="0" err="1" smtClean="0">
                <a:solidFill>
                  <a:schemeClr val="accent1">
                    <a:lumMod val="50000"/>
                  </a:schemeClr>
                </a:solidFill>
              </a:rPr>
              <a:t>employment</a:t>
            </a:r>
            <a:r>
              <a:rPr lang="it-IT" baseline="0" dirty="0" smtClean="0">
                <a:solidFill>
                  <a:schemeClr val="accent1">
                    <a:lumMod val="50000"/>
                  </a:schemeClr>
                </a:solidFill>
              </a:rPr>
              <a:t> –</a:t>
            </a:r>
          </a:p>
          <a:p>
            <a:pPr>
              <a:defRPr/>
            </a:pPr>
            <a:r>
              <a:rPr lang="it-IT" baseline="0" dirty="0" smtClean="0">
                <a:solidFill>
                  <a:schemeClr val="accent1">
                    <a:lumMod val="50000"/>
                  </a:schemeClr>
                </a:solidFill>
              </a:rPr>
              <a:t> </a:t>
            </a:r>
            <a:r>
              <a:rPr lang="it-IT" baseline="0" dirty="0" err="1" smtClean="0">
                <a:solidFill>
                  <a:schemeClr val="accent1">
                    <a:lumMod val="50000"/>
                  </a:schemeClr>
                </a:solidFill>
              </a:rPr>
              <a:t>Growth</a:t>
            </a:r>
            <a:r>
              <a:rPr lang="it-IT" baseline="0" dirty="0" smtClean="0">
                <a:solidFill>
                  <a:schemeClr val="accent1">
                    <a:lumMod val="50000"/>
                  </a:schemeClr>
                </a:solidFill>
              </a:rPr>
              <a:t> rate %</a:t>
            </a:r>
            <a:endParaRPr lang="it-IT" baseline="0" dirty="0">
              <a:solidFill>
                <a:schemeClr val="accent1">
                  <a:lumMod val="50000"/>
                </a:schemeClr>
              </a:solidFill>
            </a:endParaRPr>
          </a:p>
        </c:rich>
      </c:tx>
      <c:layout/>
    </c:title>
    <c:view3D>
      <c:rAngAx val="1"/>
    </c:view3D>
    <c:plotArea>
      <c:layout/>
      <c:bar3DChart>
        <c:barDir val="bar"/>
        <c:grouping val="clustered"/>
        <c:ser>
          <c:idx val="0"/>
          <c:order val="0"/>
          <c:tx>
            <c:v>2017</c:v>
          </c:tx>
          <c:dLbls>
            <c:dLbl>
              <c:idx val="0"/>
              <c:layout>
                <c:manualLayout>
                  <c:x val="-0.10588234068059973"/>
                  <c:y val="-6.5384615384615402E-2"/>
                </c:manualLayout>
              </c:layout>
              <c:tx>
                <c:rich>
                  <a:bodyPr/>
                  <a:lstStyle/>
                  <a:p>
                    <a:r>
                      <a:rPr lang="en-US" sz="1400" b="1" i="0" baseline="0">
                        <a:solidFill>
                          <a:schemeClr val="tx2">
                            <a:lumMod val="75000"/>
                          </a:schemeClr>
                        </a:solidFill>
                        <a:latin typeface="Calibri" pitchFamily="34" charset="0"/>
                      </a:rPr>
                      <a:t>-17%</a:t>
                    </a:r>
                  </a:p>
                </c:rich>
              </c:tx>
              <c:showVal val="1"/>
            </c:dLbl>
            <c:dLbl>
              <c:idx val="1"/>
              <c:layout>
                <c:manualLayout>
                  <c:x val="4.1911759852737422E-2"/>
                  <c:y val="-0.05"/>
                </c:manualLayout>
              </c:layout>
              <c:tx>
                <c:rich>
                  <a:bodyPr/>
                  <a:lstStyle/>
                  <a:p>
                    <a:r>
                      <a:rPr lang="en-US" sz="1400" b="1" i="0" baseline="0">
                        <a:solidFill>
                          <a:schemeClr val="tx2">
                            <a:lumMod val="75000"/>
                          </a:schemeClr>
                        </a:solidFill>
                        <a:latin typeface="Calibri" pitchFamily="34" charset="0"/>
                      </a:rPr>
                      <a:t>-14%</a:t>
                    </a:r>
                  </a:p>
                </c:rich>
              </c:tx>
              <c:showVal val="1"/>
            </c:dLbl>
            <c:dLbl>
              <c:idx val="2"/>
              <c:layout>
                <c:manualLayout>
                  <c:x val="8.1617637607962187E-2"/>
                  <c:y val="-1.9231072077528843E-2"/>
                </c:manualLayout>
              </c:layout>
              <c:tx>
                <c:rich>
                  <a:bodyPr/>
                  <a:lstStyle/>
                  <a:p>
                    <a:pPr>
                      <a:defRPr sz="1400" b="1" i="0" baseline="0">
                        <a:solidFill>
                          <a:schemeClr val="tx2">
                            <a:lumMod val="75000"/>
                          </a:schemeClr>
                        </a:solidFill>
                        <a:latin typeface="Calibri" pitchFamily="34" charset="0"/>
                      </a:defRPr>
                    </a:pPr>
                    <a:r>
                      <a:rPr lang="en-US" sz="1400" b="1" i="0" baseline="0" dirty="0">
                        <a:solidFill>
                          <a:schemeClr val="tx2">
                            <a:lumMod val="75000"/>
                          </a:schemeClr>
                        </a:solidFill>
                        <a:latin typeface="Calibri" pitchFamily="34" charset="0"/>
                      </a:rPr>
                      <a:t>-42%</a:t>
                    </a:r>
                  </a:p>
                </c:rich>
              </c:tx>
              <c:spPr>
                <a:ln w="19050">
                  <a:solidFill>
                    <a:srgbClr val="C00000"/>
                  </a:solidFill>
                </a:ln>
              </c:spPr>
              <c:showVal val="1"/>
            </c:dLbl>
            <c:dLbl>
              <c:idx val="3"/>
              <c:layout>
                <c:manualLayout>
                  <c:x val="3.0882349365174998E-2"/>
                  <c:y val="-3.4615384615384617E-2"/>
                </c:manualLayout>
              </c:layout>
              <c:tx>
                <c:rich>
                  <a:bodyPr/>
                  <a:lstStyle/>
                  <a:p>
                    <a:r>
                      <a:rPr lang="en-US" sz="1400" b="1" i="0" baseline="0">
                        <a:solidFill>
                          <a:schemeClr val="tx2">
                            <a:lumMod val="75000"/>
                          </a:schemeClr>
                        </a:solidFill>
                        <a:latin typeface="Calibri" pitchFamily="34" charset="0"/>
                      </a:rPr>
                      <a:t>-7%</a:t>
                    </a:r>
                  </a:p>
                </c:rich>
              </c:tx>
              <c:showVal val="1"/>
            </c:dLbl>
            <c:dLbl>
              <c:idx val="4"/>
              <c:layout>
                <c:manualLayout>
                  <c:x val="2.2058647283621235E-2"/>
                  <c:y val="-1.5384615384615408E-2"/>
                </c:manualLayout>
              </c:layout>
              <c:tx>
                <c:rich>
                  <a:bodyPr/>
                  <a:lstStyle/>
                  <a:p>
                    <a:r>
                      <a:rPr lang="en-US" sz="1400" b="1" i="0" baseline="0">
                        <a:solidFill>
                          <a:schemeClr val="tx2">
                            <a:lumMod val="75000"/>
                          </a:schemeClr>
                        </a:solidFill>
                        <a:latin typeface="Calibri" pitchFamily="34" charset="0"/>
                      </a:rPr>
                      <a:t>-2%</a:t>
                    </a:r>
                  </a:p>
                </c:rich>
              </c:tx>
              <c:showVal val="1"/>
            </c:dLbl>
            <c:dLbl>
              <c:idx val="5"/>
              <c:layout>
                <c:manualLayout>
                  <c:x val="1.985293887761248E-2"/>
                  <c:y val="-1.5384615384615408E-2"/>
                </c:manualLayout>
              </c:layout>
              <c:tx>
                <c:rich>
                  <a:bodyPr/>
                  <a:lstStyle/>
                  <a:p>
                    <a:pPr>
                      <a:defRPr sz="1400" b="1" i="0" baseline="0">
                        <a:solidFill>
                          <a:schemeClr val="tx2">
                            <a:lumMod val="75000"/>
                          </a:schemeClr>
                        </a:solidFill>
                        <a:latin typeface="Calibri" pitchFamily="34" charset="0"/>
                      </a:defRPr>
                    </a:pPr>
                    <a:r>
                      <a:rPr lang="en-US" sz="1400" b="1" i="0" baseline="0">
                        <a:solidFill>
                          <a:schemeClr val="tx2">
                            <a:lumMod val="75000"/>
                          </a:schemeClr>
                        </a:solidFill>
                        <a:latin typeface="Calibri" pitchFamily="34" charset="0"/>
                      </a:rPr>
                      <a:t>26%</a:t>
                    </a:r>
                  </a:p>
                </c:rich>
              </c:tx>
              <c:spPr>
                <a:ln w="19050">
                  <a:solidFill>
                    <a:srgbClr val="00B050"/>
                  </a:solidFill>
                </a:ln>
              </c:spPr>
              <c:showVal val="1"/>
            </c:dLbl>
            <c:dLbl>
              <c:idx val="6"/>
              <c:layout>
                <c:manualLayout>
                  <c:x val="3.9705877755225008E-2"/>
                  <c:y val="-1.1538461538461581E-2"/>
                </c:manualLayout>
              </c:layout>
              <c:tx>
                <c:rich>
                  <a:bodyPr/>
                  <a:lstStyle/>
                  <a:p>
                    <a:r>
                      <a:rPr lang="en-US" sz="1400" b="1" i="0" baseline="0">
                        <a:solidFill>
                          <a:schemeClr val="tx2">
                            <a:lumMod val="75000"/>
                          </a:schemeClr>
                        </a:solidFill>
                        <a:latin typeface="Calibri" pitchFamily="34" charset="0"/>
                      </a:rPr>
                      <a:t>2%</a:t>
                    </a:r>
                  </a:p>
                </c:rich>
              </c:tx>
              <c:showVal val="1"/>
            </c:dLbl>
            <c:dLbl>
              <c:idx val="7"/>
              <c:layout>
                <c:manualLayout>
                  <c:x val="4.1911759852737422E-2"/>
                  <c:y val="-3.0769230769230792E-2"/>
                </c:manualLayout>
              </c:layout>
              <c:tx>
                <c:rich>
                  <a:bodyPr/>
                  <a:lstStyle/>
                  <a:p>
                    <a:r>
                      <a:rPr lang="en-US" sz="1400" b="1" i="0" baseline="0">
                        <a:solidFill>
                          <a:schemeClr val="tx2">
                            <a:lumMod val="75000"/>
                          </a:schemeClr>
                        </a:solidFill>
                        <a:latin typeface="Calibri" pitchFamily="34" charset="0"/>
                      </a:rPr>
                      <a:t>-14%</a:t>
                    </a:r>
                  </a:p>
                </c:rich>
              </c:tx>
              <c:showVal val="1"/>
            </c:dLbl>
            <c:txPr>
              <a:bodyPr/>
              <a:lstStyle/>
              <a:p>
                <a:pPr>
                  <a:defRPr sz="1400" b="1" i="0" baseline="0">
                    <a:solidFill>
                      <a:schemeClr val="tx2">
                        <a:lumMod val="75000"/>
                      </a:schemeClr>
                    </a:solidFill>
                    <a:latin typeface="Calibri" pitchFamily="34" charset="0"/>
                  </a:defRPr>
                </a:pPr>
                <a:endParaRPr lang="it-IT"/>
              </a:p>
            </c:txPr>
            <c:showVal val="1"/>
          </c:dLbls>
          <c:cat>
            <c:strRef>
              <c:f>'[companies empl_unempl_worldbank.xlsx]Data'!$A$10,'[companies empl_unempl_worldbank.xlsx]Data'!$A$22,'[companies empl_unempl_worldbank.xlsx]Data'!$A$23,'[companies empl_unempl_worldbank.xlsx]Data'!$A$35,'[companies empl_unempl_worldbank.xlsx]Data'!$A$58,'[companies empl_unempl_worldbank.xlsx]Data'!$A$70,'[companies empl_unempl_worldbank.xlsx]Data'!$A$71,'[companies empl_unempl_worldbank.xlsx]Data'!$A$94</c:f>
              <c:strCache>
                <c:ptCount val="8"/>
                <c:pt idx="0">
                  <c:v>ALB</c:v>
                </c:pt>
                <c:pt idx="1">
                  <c:v>BIH</c:v>
                </c:pt>
                <c:pt idx="2">
                  <c:v>HRV</c:v>
                </c:pt>
                <c:pt idx="3">
                  <c:v>GRE</c:v>
                </c:pt>
                <c:pt idx="4">
                  <c:v>ITA</c:v>
                </c:pt>
                <c:pt idx="5">
                  <c:v>MNE</c:v>
                </c:pt>
                <c:pt idx="6">
                  <c:v>SRB</c:v>
                </c:pt>
                <c:pt idx="7">
                  <c:v>SLO</c:v>
                </c:pt>
              </c:strCache>
            </c:strRef>
          </c:cat>
          <c:val>
            <c:numRef>
              <c:f>Data!$H$10:$H$94</c:f>
              <c:numCache>
                <c:formatCode>General</c:formatCode>
                <c:ptCount val="8"/>
                <c:pt idx="0">
                  <c:v>58.252998352050845</c:v>
                </c:pt>
                <c:pt idx="1">
                  <c:v>25.635999679565376</c:v>
                </c:pt>
                <c:pt idx="2">
                  <c:v>10.4490003585815</c:v>
                </c:pt>
                <c:pt idx="3">
                  <c:v>29.271999359130888</c:v>
                </c:pt>
                <c:pt idx="4">
                  <c:v>18.059000015258817</c:v>
                </c:pt>
                <c:pt idx="5">
                  <c:v>15.930000305175801</c:v>
                </c:pt>
                <c:pt idx="6">
                  <c:v>26.693000793457017</c:v>
                </c:pt>
                <c:pt idx="7">
                  <c:v>10.977000236511209</c:v>
                </c:pt>
              </c:numCache>
            </c:numRef>
          </c:val>
        </c:ser>
        <c:ser>
          <c:idx val="1"/>
          <c:order val="1"/>
          <c:tx>
            <c:v>2012</c:v>
          </c:tx>
          <c:cat>
            <c:strRef>
              <c:f>'[companies empl_unempl_worldbank.xlsx]Data'!$A$10,'[companies empl_unempl_worldbank.xlsx]Data'!$A$22,'[companies empl_unempl_worldbank.xlsx]Data'!$A$23,'[companies empl_unempl_worldbank.xlsx]Data'!$A$35,'[companies empl_unempl_worldbank.xlsx]Data'!$A$58,'[companies empl_unempl_worldbank.xlsx]Data'!$A$70,'[companies empl_unempl_worldbank.xlsx]Data'!$A$71,'[companies empl_unempl_worldbank.xlsx]Data'!$A$94</c:f>
              <c:strCache>
                <c:ptCount val="8"/>
                <c:pt idx="0">
                  <c:v>ALB</c:v>
                </c:pt>
                <c:pt idx="1">
                  <c:v>BIH</c:v>
                </c:pt>
                <c:pt idx="2">
                  <c:v>HRV</c:v>
                </c:pt>
                <c:pt idx="3">
                  <c:v>GRE</c:v>
                </c:pt>
                <c:pt idx="4">
                  <c:v>ITA</c:v>
                </c:pt>
                <c:pt idx="5">
                  <c:v>MNE</c:v>
                </c:pt>
                <c:pt idx="6">
                  <c:v>SRB</c:v>
                </c:pt>
                <c:pt idx="7">
                  <c:v>SLO</c:v>
                </c:pt>
              </c:strCache>
            </c:strRef>
          </c:cat>
          <c:val>
            <c:numRef>
              <c:f>Data!$C$10:$C$94</c:f>
              <c:numCache>
                <c:formatCode>General</c:formatCode>
                <c:ptCount val="8"/>
                <c:pt idx="0">
                  <c:v>69.958000183105483</c:v>
                </c:pt>
                <c:pt idx="1">
                  <c:v>29.833000183105501</c:v>
                </c:pt>
                <c:pt idx="2">
                  <c:v>18.108999252319286</c:v>
                </c:pt>
                <c:pt idx="3">
                  <c:v>31.420999526977489</c:v>
                </c:pt>
                <c:pt idx="4">
                  <c:v>18.350999832153278</c:v>
                </c:pt>
                <c:pt idx="5">
                  <c:v>12.623000144958498</c:v>
                </c:pt>
                <c:pt idx="6">
                  <c:v>26.093999862670888</c:v>
                </c:pt>
                <c:pt idx="7">
                  <c:v>12.817999839782715</c:v>
                </c:pt>
              </c:numCache>
            </c:numRef>
          </c:val>
        </c:ser>
        <c:shape val="box"/>
        <c:axId val="108853120"/>
        <c:axId val="108854656"/>
        <c:axId val="0"/>
      </c:bar3DChart>
      <c:catAx>
        <c:axId val="108853120"/>
        <c:scaling>
          <c:orientation val="minMax"/>
        </c:scaling>
        <c:axPos val="l"/>
        <c:tickLblPos val="nextTo"/>
        <c:txPr>
          <a:bodyPr/>
          <a:lstStyle/>
          <a:p>
            <a:pPr>
              <a:defRPr sz="1400" b="1" i="0" baseline="0"/>
            </a:pPr>
            <a:endParaRPr lang="it-IT"/>
          </a:p>
        </c:txPr>
        <c:crossAx val="108854656"/>
        <c:crosses val="autoZero"/>
        <c:auto val="1"/>
        <c:lblAlgn val="ctr"/>
        <c:lblOffset val="100"/>
      </c:catAx>
      <c:valAx>
        <c:axId val="108854656"/>
        <c:scaling>
          <c:orientation val="minMax"/>
        </c:scaling>
        <c:axPos val="b"/>
        <c:majorGridlines/>
        <c:numFmt formatCode="General" sourceLinked="1"/>
        <c:tickLblPos val="nextTo"/>
        <c:txPr>
          <a:bodyPr/>
          <a:lstStyle/>
          <a:p>
            <a:pPr>
              <a:defRPr sz="1200" b="1"/>
            </a:pPr>
            <a:endParaRPr lang="it-IT"/>
          </a:p>
        </c:txPr>
        <c:crossAx val="108853120"/>
        <c:crosses val="autoZero"/>
        <c:crossBetween val="between"/>
      </c:valAx>
    </c:plotArea>
    <c:legend>
      <c:legendPos val="r"/>
      <c:layout/>
      <c:txPr>
        <a:bodyPr/>
        <a:lstStyle/>
        <a:p>
          <a:pPr>
            <a:defRPr sz="1400" b="1" i="0" baseline="0"/>
          </a:pPr>
          <a:endParaRPr lang="it-IT"/>
        </a:p>
      </c:txPr>
    </c:legend>
    <c:plotVisOnly val="1"/>
  </c:chart>
  <c:spPr>
    <a:ln>
      <a:solidFill>
        <a:schemeClr val="tx1"/>
      </a:solidFill>
    </a:ln>
  </c:sp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clrMapOvr bg1="lt1" tx1="dk1" bg2="lt2" tx2="dk2" accent1="accent1" accent2="accent2" accent3="accent3" accent4="accent4" accent5="accent5" accent6="accent6" hlink="hlink" folHlink="folHlink"/>
  <c:chart>
    <c:title>
      <c:tx>
        <c:rich>
          <a:bodyPr/>
          <a:lstStyle/>
          <a:p>
            <a:pPr>
              <a:defRPr lang="it-IT" b="1" kern="1200" dirty="0" smtClean="0">
                <a:solidFill>
                  <a:srgbClr val="002060"/>
                </a:solidFill>
                <a:latin typeface="+mn-lt"/>
                <a:ea typeface="+mj-ea"/>
                <a:cs typeface="+mj-cs"/>
              </a:defRPr>
            </a:pPr>
            <a:r>
              <a:t>Standard International </a:t>
            </a:r>
            <a:r>
              <a:rPr/>
              <a:t>Trade </a:t>
            </a:r>
            <a:r>
              <a:rPr smtClean="0"/>
              <a:t>Classification (2017)</a:t>
            </a:r>
            <a:endParaRPr/>
          </a:p>
        </c:rich>
      </c:tx>
      <c:layout>
        <c:manualLayout>
          <c:xMode val="edge"/>
          <c:yMode val="edge"/>
          <c:x val="0.22314523664973121"/>
          <c:y val="2.0671837990085422E-2"/>
        </c:manualLayout>
      </c:layout>
    </c:title>
    <c:plotArea>
      <c:layout/>
      <c:pieChart>
        <c:varyColors val="1"/>
        <c:ser>
          <c:idx val="1"/>
          <c:order val="0"/>
          <c:tx>
            <c:v>Standard International Trade Classification</c:v>
          </c:tx>
          <c:spPr>
            <a:ln>
              <a:solidFill>
                <a:prstClr val="black"/>
              </a:solidFill>
            </a:ln>
          </c:spPr>
          <c:dLbls>
            <c:dLbl>
              <c:idx val="0"/>
              <c:layout/>
              <c:tx>
                <c:rich>
                  <a:bodyPr/>
                  <a:lstStyle/>
                  <a:p>
                    <a:r>
                      <a:rPr lang="en-US" smtClean="0"/>
                      <a:t>10,44%</a:t>
                    </a:r>
                    <a:endParaRPr lang="en-US"/>
                  </a:p>
                </c:rich>
              </c:tx>
              <c:dLblPos val="outEnd"/>
              <c:showVal val="1"/>
            </c:dLbl>
            <c:dLbl>
              <c:idx val="1"/>
              <c:layout>
                <c:manualLayout>
                  <c:x val="-2.6262442448505896E-2"/>
                  <c:y val="-4.3760377476327002E-2"/>
                </c:manualLayout>
              </c:layout>
              <c:tx>
                <c:rich>
                  <a:bodyPr/>
                  <a:lstStyle/>
                  <a:p>
                    <a:r>
                      <a:rPr lang="en-US" smtClean="0"/>
                      <a:t>10,96%</a:t>
                    </a:r>
                    <a:endParaRPr lang="en-US"/>
                  </a:p>
                </c:rich>
              </c:tx>
              <c:dLblPos val="outEnd"/>
              <c:showVal val="1"/>
            </c:dLbl>
            <c:dLbl>
              <c:idx val="2"/>
              <c:layout>
                <c:manualLayout>
                  <c:x val="-4.0695839832777712E-2"/>
                  <c:y val="8.2050707768113074E-2"/>
                </c:manualLayout>
              </c:layout>
              <c:tx>
                <c:rich>
                  <a:bodyPr/>
                  <a:lstStyle/>
                  <a:p>
                    <a:pPr>
                      <a:defRPr sz="1400" b="1" i="0" baseline="0">
                        <a:solidFill>
                          <a:srgbClr val="002060"/>
                        </a:solidFill>
                      </a:defRPr>
                    </a:pPr>
                    <a:r>
                      <a:rPr lang="en-US" smtClean="0"/>
                      <a:t>20,53%</a:t>
                    </a:r>
                    <a:endParaRPr lang="en-US"/>
                  </a:p>
                </c:rich>
              </c:tx>
              <c:numFmt formatCode="0.00" sourceLinked="0"/>
              <c:spPr>
                <a:ln w="19050">
                  <a:solidFill>
                    <a:srgbClr val="9BBB59">
                      <a:lumMod val="50000"/>
                    </a:srgbClr>
                  </a:solidFill>
                </a:ln>
              </c:spPr>
              <c:dLblPos val="outEnd"/>
              <c:showVal val="1"/>
            </c:dLbl>
            <c:dLbl>
              <c:idx val="3"/>
              <c:layout/>
              <c:tx>
                <c:rich>
                  <a:bodyPr/>
                  <a:lstStyle/>
                  <a:p>
                    <a:pPr>
                      <a:defRPr sz="1400" b="1" i="0" baseline="0">
                        <a:solidFill>
                          <a:srgbClr val="002060"/>
                        </a:solidFill>
                      </a:defRPr>
                    </a:pPr>
                    <a:r>
                      <a:rPr lang="en-US" smtClean="0"/>
                      <a:t>22,77%</a:t>
                    </a:r>
                    <a:endParaRPr lang="en-US"/>
                  </a:p>
                </c:rich>
              </c:tx>
              <c:numFmt formatCode="0.00" sourceLinked="0"/>
              <c:spPr>
                <a:ln w="19050">
                  <a:solidFill>
                    <a:srgbClr val="7030A0"/>
                  </a:solidFill>
                </a:ln>
              </c:spPr>
              <c:dLblPos val="outEnd"/>
              <c:showVal val="1"/>
            </c:dLbl>
            <c:dLbl>
              <c:idx val="4"/>
              <c:layout>
                <c:manualLayout>
                  <c:x val="0"/>
                  <c:y val="9.2990802137194878E-2"/>
                </c:manualLayout>
              </c:layout>
              <c:tx>
                <c:rich>
                  <a:bodyPr/>
                  <a:lstStyle/>
                  <a:p>
                    <a:r>
                      <a:rPr lang="en-US" dirty="0" smtClean="0"/>
                      <a:t>12,74%</a:t>
                    </a:r>
                    <a:endParaRPr lang="en-US" dirty="0"/>
                  </a:p>
                </c:rich>
              </c:tx>
              <c:dLblPos val="outEnd"/>
              <c:showVal val="1"/>
            </c:dLbl>
            <c:dLbl>
              <c:idx val="5"/>
              <c:layout/>
              <c:tx>
                <c:rich>
                  <a:bodyPr/>
                  <a:lstStyle/>
                  <a:p>
                    <a:r>
                      <a:rPr lang="en-US" smtClean="0"/>
                      <a:t>22,57%</a:t>
                    </a:r>
                    <a:endParaRPr lang="en-US"/>
                  </a:p>
                </c:rich>
              </c:tx>
              <c:dLblPos val="outEnd"/>
              <c:showVal val="1"/>
            </c:dLbl>
            <c:numFmt formatCode="0.00" sourceLinked="0"/>
            <c:spPr>
              <a:ln>
                <a:solidFill>
                  <a:prstClr val="black"/>
                </a:solidFill>
              </a:ln>
            </c:spPr>
            <c:txPr>
              <a:bodyPr/>
              <a:lstStyle/>
              <a:p>
                <a:pPr>
                  <a:defRPr sz="1400" b="1" i="0" baseline="0">
                    <a:solidFill>
                      <a:srgbClr val="002060"/>
                    </a:solidFill>
                  </a:defRPr>
                </a:pPr>
                <a:endParaRPr lang="it-IT"/>
              </a:p>
            </c:txPr>
            <c:dLblPos val="outEnd"/>
            <c:showVal val="1"/>
            <c:showLeaderLines val="1"/>
          </c:dLbls>
          <c:cat>
            <c:strRef>
              <c:f>'[TOTAL TRADE.xlsx]PROD_EXP_CTCI'!$B$38,'[TOTAL TRADE.xlsx]PROD_EXP_CTCI'!$B$40,'[TOTAL TRADE.xlsx]PROD_EXP_CTCI'!$B$41,'[TOTAL TRADE.xlsx]PROD_EXP_CTCI'!$B$42,'[TOTAL TRADE.xlsx]PROD_EXP_CTCI'!$B$43,'[TOTAL TRADE.xlsx]PROD_EXP_CTCI'!$B$45</c:f>
              <c:strCache>
                <c:ptCount val="6"/>
                <c:pt idx="0">
                  <c:v>3 - Mineral fuels and lubricants</c:v>
                </c:pt>
                <c:pt idx="1">
                  <c:v>5 - Chemical products</c:v>
                </c:pt>
                <c:pt idx="2">
                  <c:v>6 - Manufactured goods classified chiefly by material</c:v>
                </c:pt>
                <c:pt idx="3">
                  <c:v>7 - Machinery and transport equipment</c:v>
                </c:pt>
                <c:pt idx="4">
                  <c:v>8 - Miscellaneous manufactured articles</c:v>
                </c:pt>
                <c:pt idx="5">
                  <c:v>Others</c:v>
                </c:pt>
              </c:strCache>
            </c:strRef>
          </c:cat>
          <c:val>
            <c:numRef>
              <c:f>'[TOTAL TRADE.xlsx]PROD_EXP_CTCI'!$K$38,'[TOTAL TRADE.xlsx]PROD_EXP_CTCI'!$K$40,'[TOTAL TRADE.xlsx]PROD_EXP_CTCI'!$K$41,'[TOTAL TRADE.xlsx]PROD_EXP_CTCI'!$K$42,'[TOTAL TRADE.xlsx]PROD_EXP_CTCI'!$K$43,'[TOTAL TRADE.xlsx]PROD_EXP_CTCI'!$K$45</c:f>
              <c:numCache>
                <c:formatCode>0.00</c:formatCode>
                <c:ptCount val="6"/>
                <c:pt idx="0">
                  <c:v>10.438738749113568</c:v>
                </c:pt>
                <c:pt idx="1">
                  <c:v>10.955109649904326</c:v>
                </c:pt>
                <c:pt idx="2">
                  <c:v>20.532455156296358</c:v>
                </c:pt>
                <c:pt idx="3">
                  <c:v>22.7652728381006</c:v>
                </c:pt>
                <c:pt idx="4">
                  <c:v>12.743213526742318</c:v>
                </c:pt>
                <c:pt idx="5">
                  <c:v>22.565210079842789</c:v>
                </c:pt>
              </c:numCache>
            </c:numRef>
          </c:val>
        </c:ser>
        <c:firstSliceAng val="0"/>
      </c:pieChart>
    </c:plotArea>
    <c:legend>
      <c:legendPos val="r"/>
      <c:layout>
        <c:manualLayout>
          <c:xMode val="edge"/>
          <c:yMode val="edge"/>
          <c:x val="0.65768474233192065"/>
          <c:y val="0.18544493665297801"/>
          <c:w val="0.32946393982615058"/>
          <c:h val="0.78493798818555949"/>
        </c:manualLayout>
      </c:layout>
      <c:spPr>
        <a:ln>
          <a:solidFill>
            <a:prstClr val="black"/>
          </a:solidFill>
        </a:ln>
      </c:spPr>
      <c:txPr>
        <a:bodyPr/>
        <a:lstStyle/>
        <a:p>
          <a:pPr rtl="0">
            <a:defRPr sz="1400" b="1" cap="small" baseline="0">
              <a:solidFill>
                <a:schemeClr val="accent1">
                  <a:lumMod val="75000"/>
                </a:schemeClr>
              </a:solidFill>
            </a:defRPr>
          </a:pPr>
          <a:endParaRPr lang="it-IT"/>
        </a:p>
      </c:txPr>
    </c:legend>
    <c:plotVisOnly val="1"/>
  </c:chart>
  <c:spPr>
    <a:ln>
      <a:solidFill>
        <a:prstClr val="black"/>
      </a:solid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it-IT" baseline="0"/>
              <a:t> TOTAL NUMBER OF ARRIVALS TO MACROREGION  (2010-2017)</a:t>
            </a:r>
            <a:endParaRPr lang="it-IT"/>
          </a:p>
        </c:rich>
      </c:tx>
      <c:layout>
        <c:manualLayout>
          <c:xMode val="edge"/>
          <c:yMode val="edge"/>
          <c:x val="0.10134715321424512"/>
          <c:y val="1.3711220770668041E-2"/>
        </c:manualLayout>
      </c:layout>
      <c:spPr>
        <a:ln>
          <a:solidFill>
            <a:schemeClr val="tx1"/>
          </a:solidFill>
        </a:ln>
      </c:spPr>
    </c:title>
    <c:view3D>
      <c:perspective val="30"/>
    </c:view3D>
    <c:plotArea>
      <c:layout>
        <c:manualLayout>
          <c:layoutTarget val="inner"/>
          <c:xMode val="edge"/>
          <c:yMode val="edge"/>
          <c:x val="0.12573585280448091"/>
          <c:y val="0.12627237560966018"/>
          <c:w val="0.7162219151174708"/>
          <c:h val="0.76395609060111325"/>
        </c:manualLayout>
      </c:layout>
      <c:bar3DChart>
        <c:barDir val="col"/>
        <c:grouping val="clustered"/>
        <c:ser>
          <c:idx val="0"/>
          <c:order val="0"/>
          <c:tx>
            <c:v>Tot. Number of Arrivals</c:v>
          </c:tx>
          <c:dLbls>
            <c:dLbl>
              <c:idx val="0"/>
              <c:delete val="1"/>
            </c:dLbl>
            <c:dLbl>
              <c:idx val="1"/>
              <c:layout/>
              <c:tx>
                <c:rich>
                  <a:bodyPr/>
                  <a:lstStyle/>
                  <a:p>
                    <a:r>
                      <a:rPr lang="en-US" sz="1400" b="1" baseline="0">
                        <a:solidFill>
                          <a:schemeClr val="tx1"/>
                        </a:solidFill>
                        <a:latin typeface="Calibri" pitchFamily="34" charset="0"/>
                      </a:rPr>
                      <a:t>9%</a:t>
                    </a:r>
                  </a:p>
                </c:rich>
              </c:tx>
              <c:showVal val="1"/>
            </c:dLbl>
            <c:dLbl>
              <c:idx val="2"/>
              <c:layout/>
              <c:tx>
                <c:rich>
                  <a:bodyPr/>
                  <a:lstStyle/>
                  <a:p>
                    <a:pPr>
                      <a:defRPr sz="1400" b="1" baseline="0">
                        <a:solidFill>
                          <a:schemeClr val="tx1"/>
                        </a:solidFill>
                        <a:latin typeface="Calibri" pitchFamily="34" charset="0"/>
                      </a:defRPr>
                    </a:pPr>
                    <a:r>
                      <a:rPr lang="en-US" sz="1400" b="1" baseline="0">
                        <a:solidFill>
                          <a:schemeClr val="tx1"/>
                        </a:solidFill>
                        <a:latin typeface="Calibri" pitchFamily="34" charset="0"/>
                      </a:rPr>
                      <a:t>7%</a:t>
                    </a:r>
                  </a:p>
                </c:rich>
              </c:tx>
              <c:spPr>
                <a:ln w="19050">
                  <a:solidFill>
                    <a:srgbClr val="C00000"/>
                  </a:solidFill>
                </a:ln>
              </c:spPr>
              <c:showVal val="1"/>
            </c:dLbl>
            <c:dLbl>
              <c:idx val="3"/>
              <c:layout/>
              <c:tx>
                <c:rich>
                  <a:bodyPr/>
                  <a:lstStyle/>
                  <a:p>
                    <a:pPr>
                      <a:defRPr sz="1400" b="1" baseline="0">
                        <a:solidFill>
                          <a:schemeClr val="tx1"/>
                        </a:solidFill>
                        <a:latin typeface="Calibri" pitchFamily="34" charset="0"/>
                      </a:defRPr>
                    </a:pPr>
                    <a:r>
                      <a:rPr lang="en-US" sz="1400" b="1" baseline="0">
                        <a:solidFill>
                          <a:schemeClr val="tx1"/>
                        </a:solidFill>
                        <a:latin typeface="Calibri" pitchFamily="34" charset="0"/>
                      </a:rPr>
                      <a:t>7%</a:t>
                    </a:r>
                  </a:p>
                </c:rich>
              </c:tx>
              <c:spPr>
                <a:ln w="19050">
                  <a:solidFill>
                    <a:srgbClr val="C00000"/>
                  </a:solidFill>
                </a:ln>
              </c:spPr>
              <c:showVal val="1"/>
            </c:dLbl>
            <c:dLbl>
              <c:idx val="4"/>
              <c:layout/>
              <c:tx>
                <c:rich>
                  <a:bodyPr/>
                  <a:lstStyle/>
                  <a:p>
                    <a:r>
                      <a:rPr lang="en-US" sz="1400" b="1" baseline="0">
                        <a:solidFill>
                          <a:schemeClr val="tx1"/>
                        </a:solidFill>
                        <a:latin typeface="Calibri" pitchFamily="34" charset="0"/>
                      </a:rPr>
                      <a:t>9%</a:t>
                    </a:r>
                  </a:p>
                </c:rich>
              </c:tx>
              <c:showVal val="1"/>
            </c:dLbl>
            <c:dLbl>
              <c:idx val="5"/>
              <c:layout/>
              <c:tx>
                <c:rich>
                  <a:bodyPr/>
                  <a:lstStyle/>
                  <a:p>
                    <a:r>
                      <a:rPr lang="en-US" sz="1400" b="1" baseline="0">
                        <a:solidFill>
                          <a:schemeClr val="tx1"/>
                        </a:solidFill>
                        <a:latin typeface="Calibri" pitchFamily="34" charset="0"/>
                      </a:rPr>
                      <a:t>12%</a:t>
                    </a:r>
                  </a:p>
                </c:rich>
              </c:tx>
              <c:showVal val="1"/>
            </c:dLbl>
            <c:dLbl>
              <c:idx val="6"/>
              <c:layout/>
              <c:tx>
                <c:rich>
                  <a:bodyPr/>
                  <a:lstStyle/>
                  <a:p>
                    <a:pPr>
                      <a:defRPr sz="1400" b="1" baseline="0">
                        <a:solidFill>
                          <a:schemeClr val="tx1"/>
                        </a:solidFill>
                        <a:latin typeface="Calibri" pitchFamily="34" charset="0"/>
                      </a:defRPr>
                    </a:pPr>
                    <a:r>
                      <a:rPr lang="en-US" sz="1400" baseline="0"/>
                      <a:t>9%</a:t>
                    </a:r>
                  </a:p>
                </c:rich>
              </c:tx>
              <c:spPr>
                <a:ln w="19050">
                  <a:solidFill>
                    <a:srgbClr val="C00000"/>
                  </a:solidFill>
                </a:ln>
              </c:spPr>
              <c:showVal val="1"/>
            </c:dLbl>
            <c:dLbl>
              <c:idx val="7"/>
              <c:layout/>
              <c:tx>
                <c:rich>
                  <a:bodyPr/>
                  <a:lstStyle/>
                  <a:p>
                    <a:pPr>
                      <a:defRPr sz="1400" b="1" baseline="0">
                        <a:solidFill>
                          <a:schemeClr val="tx1"/>
                        </a:solidFill>
                        <a:latin typeface="Calibri" pitchFamily="34" charset="0"/>
                      </a:defRPr>
                    </a:pPr>
                    <a:r>
                      <a:rPr lang="en-US" sz="1400" baseline="0"/>
                      <a:t>14%</a:t>
                    </a:r>
                  </a:p>
                </c:rich>
              </c:tx>
              <c:spPr>
                <a:ln w="19050">
                  <a:solidFill>
                    <a:srgbClr val="00B050"/>
                  </a:solidFill>
                </a:ln>
              </c:spPr>
              <c:showVal val="1"/>
            </c:dLbl>
            <c:txPr>
              <a:bodyPr/>
              <a:lstStyle/>
              <a:p>
                <a:pPr>
                  <a:defRPr sz="1400" b="1" baseline="0">
                    <a:solidFill>
                      <a:schemeClr val="tx1"/>
                    </a:solidFill>
                    <a:latin typeface="Calibri" pitchFamily="34" charset="0"/>
                  </a:defRPr>
                </a:pPr>
                <a:endParaRPr lang="it-IT"/>
              </a:p>
            </c:txPr>
            <c:showVal val="1"/>
          </c:dLbls>
          <c:cat>
            <c:numRef>
              <c:f>Foglio1!$B$12:$I$12</c:f>
              <c:numCache>
                <c:formatCode>0</c:formatCode>
                <c:ptCount val="8"/>
                <c:pt idx="0">
                  <c:v>2010</c:v>
                </c:pt>
                <c:pt idx="1">
                  <c:v>2011</c:v>
                </c:pt>
                <c:pt idx="2">
                  <c:v>2012</c:v>
                </c:pt>
                <c:pt idx="3">
                  <c:v>2013</c:v>
                </c:pt>
                <c:pt idx="4">
                  <c:v>2014</c:v>
                </c:pt>
                <c:pt idx="5" formatCode="General">
                  <c:v>2015</c:v>
                </c:pt>
                <c:pt idx="6" formatCode="General">
                  <c:v>2016</c:v>
                </c:pt>
                <c:pt idx="7" formatCode="General">
                  <c:v>2017</c:v>
                </c:pt>
              </c:numCache>
            </c:numRef>
          </c:cat>
          <c:val>
            <c:numRef>
              <c:f>Foglio1!$B$21:$I$21</c:f>
              <c:numCache>
                <c:formatCode>#,##0</c:formatCode>
                <c:ptCount val="8"/>
                <c:pt idx="0">
                  <c:v>73940000</c:v>
                </c:pt>
                <c:pt idx="1">
                  <c:v>79335000</c:v>
                </c:pt>
                <c:pt idx="2">
                  <c:v>80072000</c:v>
                </c:pt>
                <c:pt idx="3">
                  <c:v>84463000</c:v>
                </c:pt>
                <c:pt idx="4">
                  <c:v>90899000</c:v>
                </c:pt>
                <c:pt idx="5">
                  <c:v>96875000</c:v>
                </c:pt>
                <c:pt idx="6">
                  <c:v>101802000</c:v>
                </c:pt>
                <c:pt idx="7">
                  <c:v>113565000</c:v>
                </c:pt>
              </c:numCache>
            </c:numRef>
          </c:val>
        </c:ser>
        <c:shape val="box"/>
        <c:axId val="108747392"/>
        <c:axId val="109195648"/>
        <c:axId val="0"/>
      </c:bar3DChart>
      <c:catAx>
        <c:axId val="108747392"/>
        <c:scaling>
          <c:orientation val="minMax"/>
        </c:scaling>
        <c:axPos val="b"/>
        <c:numFmt formatCode="0" sourceLinked="1"/>
        <c:tickLblPos val="nextTo"/>
        <c:txPr>
          <a:bodyPr/>
          <a:lstStyle/>
          <a:p>
            <a:pPr>
              <a:defRPr sz="1200" b="1" i="0" baseline="0"/>
            </a:pPr>
            <a:endParaRPr lang="it-IT"/>
          </a:p>
        </c:txPr>
        <c:crossAx val="109195648"/>
        <c:crosses val="autoZero"/>
        <c:auto val="1"/>
        <c:lblAlgn val="ctr"/>
        <c:lblOffset val="100"/>
      </c:catAx>
      <c:valAx>
        <c:axId val="109195648"/>
        <c:scaling>
          <c:orientation val="minMax"/>
        </c:scaling>
        <c:axPos val="l"/>
        <c:majorGridlines/>
        <c:numFmt formatCode="#,##0" sourceLinked="1"/>
        <c:tickLblPos val="nextTo"/>
        <c:txPr>
          <a:bodyPr/>
          <a:lstStyle/>
          <a:p>
            <a:pPr>
              <a:defRPr sz="1100" b="1" i="0" baseline="0"/>
            </a:pPr>
            <a:endParaRPr lang="it-IT"/>
          </a:p>
        </c:txPr>
        <c:crossAx val="108747392"/>
        <c:crosses val="autoZero"/>
        <c:crossBetween val="between"/>
      </c:valAx>
    </c:plotArea>
    <c:plotVisOnly val="1"/>
  </c:chart>
  <c:spPr>
    <a:ln>
      <a:solidFill>
        <a:sysClr val="windowText" lastClr="000000"/>
      </a:solidFill>
    </a:ln>
  </c:sp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it-IT" dirty="0" err="1">
                <a:solidFill>
                  <a:schemeClr val="accent1">
                    <a:lumMod val="50000"/>
                  </a:schemeClr>
                </a:solidFill>
              </a:rPr>
              <a:t>Number</a:t>
            </a:r>
            <a:r>
              <a:rPr lang="it-IT" dirty="0">
                <a:solidFill>
                  <a:schemeClr val="accent1">
                    <a:lumMod val="50000"/>
                  </a:schemeClr>
                </a:solidFill>
              </a:rPr>
              <a:t> </a:t>
            </a:r>
            <a:r>
              <a:rPr lang="it-IT" dirty="0" err="1">
                <a:solidFill>
                  <a:schemeClr val="accent1">
                    <a:lumMod val="50000"/>
                  </a:schemeClr>
                </a:solidFill>
              </a:rPr>
              <a:t>of</a:t>
            </a:r>
            <a:r>
              <a:rPr lang="it-IT" dirty="0">
                <a:solidFill>
                  <a:schemeClr val="accent1">
                    <a:lumMod val="50000"/>
                  </a:schemeClr>
                </a:solidFill>
              </a:rPr>
              <a:t> </a:t>
            </a:r>
            <a:r>
              <a:rPr lang="it-IT" dirty="0" err="1">
                <a:solidFill>
                  <a:schemeClr val="accent1">
                    <a:lumMod val="50000"/>
                  </a:schemeClr>
                </a:solidFill>
              </a:rPr>
              <a:t>arrivals</a:t>
            </a:r>
            <a:r>
              <a:rPr lang="it-IT" dirty="0">
                <a:solidFill>
                  <a:schemeClr val="accent1">
                    <a:lumMod val="50000"/>
                  </a:schemeClr>
                </a:solidFill>
              </a:rPr>
              <a:t> per </a:t>
            </a:r>
            <a:r>
              <a:rPr lang="it-IT" dirty="0" err="1">
                <a:solidFill>
                  <a:schemeClr val="accent1">
                    <a:lumMod val="50000"/>
                  </a:schemeClr>
                </a:solidFill>
              </a:rPr>
              <a:t>Country</a:t>
            </a:r>
            <a:r>
              <a:rPr lang="it-IT" dirty="0">
                <a:solidFill>
                  <a:schemeClr val="accent1">
                    <a:lumMod val="50000"/>
                  </a:schemeClr>
                </a:solidFill>
              </a:rPr>
              <a:t> -</a:t>
            </a:r>
            <a:r>
              <a:rPr lang="it-IT" baseline="0" dirty="0">
                <a:solidFill>
                  <a:schemeClr val="accent1">
                    <a:lumMod val="50000"/>
                  </a:schemeClr>
                </a:solidFill>
              </a:rPr>
              <a:t> (2010=100)</a:t>
            </a:r>
          </a:p>
        </c:rich>
      </c:tx>
      <c:layout/>
      <c:spPr>
        <a:ln w="12700">
          <a:solidFill>
            <a:sysClr val="windowText" lastClr="000000"/>
          </a:solidFill>
        </a:ln>
      </c:spPr>
    </c:title>
    <c:plotArea>
      <c:layout/>
      <c:lineChart>
        <c:grouping val="standard"/>
        <c:ser>
          <c:idx val="0"/>
          <c:order val="0"/>
          <c:tx>
            <c:strRef>
              <c:f>Foglio1!$A$50</c:f>
              <c:strCache>
                <c:ptCount val="1"/>
                <c:pt idx="0">
                  <c:v>ALB</c:v>
                </c:pt>
              </c:strCache>
            </c:strRef>
          </c:tx>
          <c:spPr>
            <a:ln w="44450"/>
          </c:spPr>
          <c:dLbls>
            <c:dLbl>
              <c:idx val="0"/>
              <c:delete val="1"/>
            </c:dLbl>
            <c:dLbl>
              <c:idx val="1"/>
              <c:delete val="1"/>
            </c:dLbl>
            <c:dLbl>
              <c:idx val="2"/>
              <c:layout/>
              <c:tx>
                <c:rich>
                  <a:bodyPr/>
                  <a:lstStyle/>
                  <a:p>
                    <a:pPr>
                      <a:defRPr sz="1400" b="1" i="0" baseline="0"/>
                    </a:pPr>
                    <a:r>
                      <a:rPr lang="en-US" sz="1400" b="1" i="0" baseline="0" dirty="0" smtClean="0"/>
                      <a:t>20%</a:t>
                    </a:r>
                    <a:endParaRPr lang="en-US" sz="1400" b="1" i="0" baseline="0" dirty="0"/>
                  </a:p>
                </c:rich>
              </c:tx>
              <c:spPr>
                <a:ln w="12700">
                  <a:solidFill>
                    <a:srgbClr val="9BBB59">
                      <a:lumMod val="50000"/>
                    </a:srgbClr>
                  </a:solidFill>
                </a:ln>
              </c:spPr>
              <c:showVal val="1"/>
            </c:dLbl>
            <c:dLbl>
              <c:idx val="3"/>
              <c:layout>
                <c:manualLayout>
                  <c:x val="0"/>
                  <c:y val="-2.1379076701646252E-2"/>
                </c:manualLayout>
              </c:layout>
              <c:tx>
                <c:rich>
                  <a:bodyPr/>
                  <a:lstStyle/>
                  <a:p>
                    <a:pPr>
                      <a:defRPr sz="1400" b="1" i="0" baseline="0"/>
                    </a:pPr>
                    <a:r>
                      <a:rPr lang="en-US" sz="1400" b="1" i="0" baseline="0" smtClean="0"/>
                      <a:t>-9%</a:t>
                    </a:r>
                    <a:endParaRPr lang="en-US" sz="1400" b="1" i="0" baseline="0" dirty="0"/>
                  </a:p>
                </c:rich>
              </c:tx>
              <c:spPr>
                <a:ln w="12700">
                  <a:solidFill>
                    <a:srgbClr val="C00000"/>
                  </a:solidFill>
                </a:ln>
              </c:spPr>
              <c:showVal val="1"/>
            </c:dLbl>
            <c:dLbl>
              <c:idx val="4"/>
              <c:delete val="1"/>
            </c:dLbl>
            <c:dLbl>
              <c:idx val="5"/>
              <c:delete val="1"/>
            </c:dLbl>
            <c:dLbl>
              <c:idx val="6"/>
              <c:delete val="1"/>
            </c:dLbl>
            <c:dLbl>
              <c:idx val="7"/>
              <c:delete val="1"/>
            </c:dLbl>
            <c:txPr>
              <a:bodyPr/>
              <a:lstStyle/>
              <a:p>
                <a:pPr>
                  <a:defRPr sz="1400" b="1" i="0" baseline="0"/>
                </a:pPr>
                <a:endParaRPr lang="it-IT"/>
              </a:p>
            </c:txPr>
            <c:showVal val="1"/>
          </c:dLbls>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Foglio1!$B$50:$I$50</c:f>
              <c:numCache>
                <c:formatCode>#,##0.00</c:formatCode>
                <c:ptCount val="8"/>
                <c:pt idx="0">
                  <c:v>100</c:v>
                </c:pt>
                <c:pt idx="1">
                  <c:v>112.64262893655855</c:v>
                </c:pt>
                <c:pt idx="2">
                  <c:v>127.87682333873578</c:v>
                </c:pt>
                <c:pt idx="3">
                  <c:v>90.525982256020129</c:v>
                </c:pt>
                <c:pt idx="4">
                  <c:v>116.94084704235212</c:v>
                </c:pt>
                <c:pt idx="5">
                  <c:v>113.25950314277161</c:v>
                </c:pt>
                <c:pt idx="6">
                  <c:v>107.55813953488362</c:v>
                </c:pt>
                <c:pt idx="7">
                  <c:v>114.07862407862405</c:v>
                </c:pt>
              </c:numCache>
            </c:numRef>
          </c:val>
        </c:ser>
        <c:ser>
          <c:idx val="1"/>
          <c:order val="1"/>
          <c:tx>
            <c:strRef>
              <c:f>Foglio1!$A$51</c:f>
              <c:strCache>
                <c:ptCount val="1"/>
                <c:pt idx="0">
                  <c:v>BIH</c:v>
                </c:pt>
              </c:strCache>
            </c:strRef>
          </c:tx>
          <c:spPr>
            <a:ln w="44450"/>
          </c:spPr>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Foglio1!$B$51:$I$51</c:f>
              <c:numCache>
                <c:formatCode>#,##0.00</c:formatCode>
                <c:ptCount val="8"/>
                <c:pt idx="0">
                  <c:v>100</c:v>
                </c:pt>
                <c:pt idx="1">
                  <c:v>107.39726027397273</c:v>
                </c:pt>
                <c:pt idx="2">
                  <c:v>111.98979591836736</c:v>
                </c:pt>
                <c:pt idx="3">
                  <c:v>120.50113895216394</c:v>
                </c:pt>
                <c:pt idx="4">
                  <c:v>101.3232514177693</c:v>
                </c:pt>
                <c:pt idx="5">
                  <c:v>126.49253731343271</c:v>
                </c:pt>
                <c:pt idx="6">
                  <c:v>114.60176991150441</c:v>
                </c:pt>
                <c:pt idx="7">
                  <c:v>118.66151866151873</c:v>
                </c:pt>
              </c:numCache>
            </c:numRef>
          </c:val>
        </c:ser>
        <c:ser>
          <c:idx val="2"/>
          <c:order val="2"/>
          <c:tx>
            <c:strRef>
              <c:f>Foglio1!$A$52</c:f>
              <c:strCache>
                <c:ptCount val="1"/>
                <c:pt idx="0">
                  <c:v>HRV</c:v>
                </c:pt>
              </c:strCache>
            </c:strRef>
          </c:tx>
          <c:spPr>
            <a:ln w="44450"/>
          </c:spPr>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Foglio1!$B$52:$I$52</c:f>
              <c:numCache>
                <c:formatCode>#,##0.00</c:formatCode>
                <c:ptCount val="8"/>
                <c:pt idx="0">
                  <c:v>100</c:v>
                </c:pt>
                <c:pt idx="1">
                  <c:v>108.95620678300956</c:v>
                </c:pt>
                <c:pt idx="2">
                  <c:v>104.45250327389945</c:v>
                </c:pt>
                <c:pt idx="3">
                  <c:v>105.58395216510756</c:v>
                </c:pt>
                <c:pt idx="4">
                  <c:v>106.16550968213372</c:v>
                </c:pt>
                <c:pt idx="5">
                  <c:v>109.11984857609897</c:v>
                </c:pt>
                <c:pt idx="6">
                  <c:v>108.8780257036978</c:v>
                </c:pt>
                <c:pt idx="7">
                  <c:v>112.91911072488956</c:v>
                </c:pt>
              </c:numCache>
            </c:numRef>
          </c:val>
        </c:ser>
        <c:ser>
          <c:idx val="3"/>
          <c:order val="3"/>
          <c:tx>
            <c:strRef>
              <c:f>Foglio1!$A$53</c:f>
              <c:strCache>
                <c:ptCount val="1"/>
                <c:pt idx="0">
                  <c:v>GRE</c:v>
                </c:pt>
              </c:strCache>
            </c:strRef>
          </c:tx>
          <c:spPr>
            <a:ln w="44450"/>
          </c:spPr>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Foglio1!$B$53:$I$53</c:f>
              <c:numCache>
                <c:formatCode>#,##0.00</c:formatCode>
                <c:ptCount val="8"/>
                <c:pt idx="0">
                  <c:v>100</c:v>
                </c:pt>
                <c:pt idx="1">
                  <c:v>109.46225094955689</c:v>
                </c:pt>
                <c:pt idx="2">
                  <c:v>94.466427223473545</c:v>
                </c:pt>
                <c:pt idx="3">
                  <c:v>115.47879881428004</c:v>
                </c:pt>
                <c:pt idx="4">
                  <c:v>122.95200892857136</c:v>
                </c:pt>
                <c:pt idx="5">
                  <c:v>107.10752053737576</c:v>
                </c:pt>
                <c:pt idx="6">
                  <c:v>105.08496122717069</c:v>
                </c:pt>
                <c:pt idx="7">
                  <c:v>109.65764748578573</c:v>
                </c:pt>
              </c:numCache>
            </c:numRef>
          </c:val>
        </c:ser>
        <c:ser>
          <c:idx val="4"/>
          <c:order val="4"/>
          <c:tx>
            <c:strRef>
              <c:f>Foglio1!$A$54</c:f>
              <c:strCache>
                <c:ptCount val="1"/>
                <c:pt idx="0">
                  <c:v>ITA</c:v>
                </c:pt>
              </c:strCache>
            </c:strRef>
          </c:tx>
          <c:spPr>
            <a:ln w="44450"/>
          </c:spPr>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Foglio1!$B$54:$I$54</c:f>
              <c:numCache>
                <c:formatCode>#,##0.00</c:formatCode>
                <c:ptCount val="8"/>
                <c:pt idx="0">
                  <c:v>100</c:v>
                </c:pt>
                <c:pt idx="1">
                  <c:v>105.71448218952003</c:v>
                </c:pt>
                <c:pt idx="2">
                  <c:v>100.52256120037296</c:v>
                </c:pt>
                <c:pt idx="3">
                  <c:v>102.89905090595342</c:v>
                </c:pt>
                <c:pt idx="4">
                  <c:v>101.82793895690079</c:v>
                </c:pt>
                <c:pt idx="5">
                  <c:v>104.43840579710144</c:v>
                </c:pt>
                <c:pt idx="6">
                  <c:v>103.23267365765192</c:v>
                </c:pt>
                <c:pt idx="7">
                  <c:v>111.22928282288237</c:v>
                </c:pt>
              </c:numCache>
            </c:numRef>
          </c:val>
        </c:ser>
        <c:ser>
          <c:idx val="5"/>
          <c:order val="5"/>
          <c:tx>
            <c:strRef>
              <c:f>Foglio1!$A$55</c:f>
              <c:strCache>
                <c:ptCount val="1"/>
                <c:pt idx="0">
                  <c:v>MNE</c:v>
                </c:pt>
              </c:strCache>
            </c:strRef>
          </c:tx>
          <c:spPr>
            <a:ln w="44450"/>
          </c:spPr>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Foglio1!$B$55:$I$55</c:f>
              <c:numCache>
                <c:formatCode>#,##0.00</c:formatCode>
                <c:ptCount val="8"/>
                <c:pt idx="0">
                  <c:v>100</c:v>
                </c:pt>
                <c:pt idx="1">
                  <c:v>110.3860294117647</c:v>
                </c:pt>
                <c:pt idx="2">
                  <c:v>105.24562864279774</c:v>
                </c:pt>
                <c:pt idx="3">
                  <c:v>104.74683544303799</c:v>
                </c:pt>
                <c:pt idx="4">
                  <c:v>101.96374622356487</c:v>
                </c:pt>
                <c:pt idx="5">
                  <c:v>115.55555555555547</c:v>
                </c:pt>
                <c:pt idx="6">
                  <c:v>106.53846153846141</c:v>
                </c:pt>
                <c:pt idx="7">
                  <c:v>112.93622141997604</c:v>
                </c:pt>
              </c:numCache>
            </c:numRef>
          </c:val>
        </c:ser>
        <c:ser>
          <c:idx val="6"/>
          <c:order val="6"/>
          <c:tx>
            <c:strRef>
              <c:f>Foglio1!$A$56</c:f>
              <c:strCache>
                <c:ptCount val="1"/>
                <c:pt idx="0">
                  <c:v>SRB</c:v>
                </c:pt>
              </c:strCache>
            </c:strRef>
          </c:tx>
          <c:spPr>
            <a:ln w="44450"/>
          </c:spPr>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Foglio1!$B$56:$I$56</c:f>
              <c:numCache>
                <c:formatCode>#,##0.00</c:formatCode>
                <c:ptCount val="8"/>
                <c:pt idx="0">
                  <c:v>100</c:v>
                </c:pt>
                <c:pt idx="1">
                  <c:v>111.85944363103953</c:v>
                </c:pt>
                <c:pt idx="2">
                  <c:v>106.02094240837697</c:v>
                </c:pt>
                <c:pt idx="3">
                  <c:v>113.82716049382719</c:v>
                </c:pt>
                <c:pt idx="4">
                  <c:v>111.60520607375264</c:v>
                </c:pt>
                <c:pt idx="5">
                  <c:v>110.00971817298334</c:v>
                </c:pt>
                <c:pt idx="6">
                  <c:v>113.16254416961131</c:v>
                </c:pt>
                <c:pt idx="7">
                  <c:v>116.86182669789234</c:v>
                </c:pt>
              </c:numCache>
            </c:numRef>
          </c:val>
        </c:ser>
        <c:ser>
          <c:idx val="7"/>
          <c:order val="7"/>
          <c:tx>
            <c:strRef>
              <c:f>Foglio1!$A$57</c:f>
              <c:strCache>
                <c:ptCount val="1"/>
                <c:pt idx="0">
                  <c:v>SLO</c:v>
                </c:pt>
              </c:strCache>
            </c:strRef>
          </c:tx>
          <c:spPr>
            <a:ln w="44450"/>
          </c:spPr>
          <c:cat>
            <c:numRef>
              <c:f>Foglio1!$B$40:$I$40</c:f>
              <c:numCache>
                <c:formatCode>General</c:formatCode>
                <c:ptCount val="8"/>
                <c:pt idx="0">
                  <c:v>2010</c:v>
                </c:pt>
                <c:pt idx="1">
                  <c:v>2011</c:v>
                </c:pt>
                <c:pt idx="2">
                  <c:v>2012</c:v>
                </c:pt>
                <c:pt idx="3">
                  <c:v>2013</c:v>
                </c:pt>
                <c:pt idx="4">
                  <c:v>2014</c:v>
                </c:pt>
                <c:pt idx="5">
                  <c:v>2015</c:v>
                </c:pt>
                <c:pt idx="6">
                  <c:v>2016</c:v>
                </c:pt>
                <c:pt idx="7">
                  <c:v>2017</c:v>
                </c:pt>
              </c:numCache>
            </c:numRef>
          </c:cat>
          <c:val>
            <c:numRef>
              <c:f>Foglio1!$B$57:$I$57</c:f>
              <c:numCache>
                <c:formatCode>#,##0.00</c:formatCode>
                <c:ptCount val="8"/>
                <c:pt idx="0">
                  <c:v>100</c:v>
                </c:pt>
                <c:pt idx="1">
                  <c:v>108.98876404494382</c:v>
                </c:pt>
                <c:pt idx="2">
                  <c:v>105.84192439862549</c:v>
                </c:pt>
                <c:pt idx="3">
                  <c:v>104.7773654916512</c:v>
                </c:pt>
                <c:pt idx="4">
                  <c:v>106.72864099158915</c:v>
                </c:pt>
                <c:pt idx="5">
                  <c:v>112.27706345914571</c:v>
                </c:pt>
                <c:pt idx="6">
                  <c:v>112.00591060214262</c:v>
                </c:pt>
                <c:pt idx="7">
                  <c:v>118.27176781002626</c:v>
                </c:pt>
              </c:numCache>
            </c:numRef>
          </c:val>
        </c:ser>
        <c:marker val="1"/>
        <c:axId val="109266816"/>
        <c:axId val="109268352"/>
      </c:lineChart>
      <c:catAx>
        <c:axId val="109266816"/>
        <c:scaling>
          <c:orientation val="minMax"/>
        </c:scaling>
        <c:axPos val="b"/>
        <c:numFmt formatCode="General" sourceLinked="1"/>
        <c:tickLblPos val="nextTo"/>
        <c:txPr>
          <a:bodyPr/>
          <a:lstStyle/>
          <a:p>
            <a:pPr>
              <a:defRPr sz="1200" b="1" i="0" baseline="0">
                <a:latin typeface="Calibri" pitchFamily="34" charset="0"/>
              </a:defRPr>
            </a:pPr>
            <a:endParaRPr lang="it-IT"/>
          </a:p>
        </c:txPr>
        <c:crossAx val="109268352"/>
        <c:crosses val="autoZero"/>
        <c:auto val="1"/>
        <c:lblAlgn val="ctr"/>
        <c:lblOffset val="100"/>
      </c:catAx>
      <c:valAx>
        <c:axId val="109268352"/>
        <c:scaling>
          <c:orientation val="minMax"/>
          <c:max val="130"/>
          <c:min val="90"/>
        </c:scaling>
        <c:axPos val="l"/>
        <c:majorGridlines/>
        <c:numFmt formatCode="#,##0.00" sourceLinked="1"/>
        <c:tickLblPos val="nextTo"/>
        <c:txPr>
          <a:bodyPr/>
          <a:lstStyle/>
          <a:p>
            <a:pPr>
              <a:defRPr sz="1200" b="1" i="0" baseline="0">
                <a:latin typeface="Calibri" pitchFamily="34" charset="0"/>
              </a:defRPr>
            </a:pPr>
            <a:endParaRPr lang="it-IT"/>
          </a:p>
        </c:txPr>
        <c:crossAx val="109266816"/>
        <c:crosses val="autoZero"/>
        <c:crossBetween val="between"/>
      </c:valAx>
    </c:plotArea>
    <c:legend>
      <c:legendPos val="r"/>
      <c:layout>
        <c:manualLayout>
          <c:xMode val="edge"/>
          <c:yMode val="edge"/>
          <c:x val="0.89788361156526453"/>
          <c:y val="0.32866563310742891"/>
          <c:w val="9.5053297586123006E-2"/>
          <c:h val="0.51403633180495278"/>
        </c:manualLayout>
      </c:layout>
      <c:spPr>
        <a:ln w="12700">
          <a:solidFill>
            <a:schemeClr val="tx1"/>
          </a:solidFill>
        </a:ln>
      </c:spPr>
      <c:txPr>
        <a:bodyPr/>
        <a:lstStyle/>
        <a:p>
          <a:pPr>
            <a:defRPr sz="1400" b="1" i="0" baseline="0">
              <a:latin typeface="Calibri" pitchFamily="34" charset="0"/>
            </a:defRPr>
          </a:pPr>
          <a:endParaRPr lang="it-IT"/>
        </a:p>
      </c:txPr>
    </c:legend>
    <c:plotVisOnly val="1"/>
  </c:chart>
  <c:spPr>
    <a:ln>
      <a:solidFill>
        <a:sysClr val="windowText" lastClr="000000"/>
      </a:solidFill>
    </a:ln>
  </c:spPr>
  <c:externalData r:id="rId1"/>
</c:chartSpace>
</file>

<file path=ppt/drawings/drawing1.xml><?xml version="1.0" encoding="utf-8"?>
<c:userShapes xmlns:c="http://schemas.openxmlformats.org/drawingml/2006/chart">
  <cdr:relSizeAnchor xmlns:cdr="http://schemas.openxmlformats.org/drawingml/2006/chartDrawing">
    <cdr:from>
      <cdr:x>0.8587</cdr:x>
      <cdr:y>0.15517</cdr:y>
    </cdr:from>
    <cdr:to>
      <cdr:x>1</cdr:x>
      <cdr:y>0.44828</cdr:y>
    </cdr:to>
    <cdr:sp macro="" textlink="">
      <cdr:nvSpPr>
        <cdr:cNvPr id="2" name="CasellaDiTesto 1"/>
        <cdr:cNvSpPr txBox="1"/>
      </cdr:nvSpPr>
      <cdr:spPr>
        <a:xfrm xmlns:a="http://schemas.openxmlformats.org/drawingml/2006/main">
          <a:off x="5643602" y="642942"/>
          <a:ext cx="928694" cy="121444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it-IT" sz="1400" b="1" dirty="0" smtClean="0">
              <a:solidFill>
                <a:schemeClr val="accent1">
                  <a:lumMod val="50000"/>
                </a:schemeClr>
              </a:solidFill>
            </a:rPr>
            <a:t>AVERAGE GROWTH RATE: </a:t>
          </a:r>
        </a:p>
        <a:p xmlns:a="http://schemas.openxmlformats.org/drawingml/2006/main">
          <a:pPr algn="ctr"/>
          <a:r>
            <a:rPr lang="it-IT" sz="1400" b="1" u="sng" dirty="0" smtClean="0">
              <a:solidFill>
                <a:schemeClr val="accent1">
                  <a:lumMod val="50000"/>
                </a:schemeClr>
              </a:solidFill>
            </a:rPr>
            <a:t>- 8%</a:t>
          </a:r>
          <a:endParaRPr lang="it-IT" sz="1400" b="1" u="sng" dirty="0">
            <a:solidFill>
              <a:schemeClr val="accent1">
                <a:lumMod val="50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0.81619</cdr:x>
      <cdr:y>0.19582</cdr:y>
    </cdr:from>
    <cdr:to>
      <cdr:x>0.97243</cdr:x>
      <cdr:y>0.42962</cdr:y>
    </cdr:to>
    <cdr:sp macro="" textlink="">
      <cdr:nvSpPr>
        <cdr:cNvPr id="2" name="CasellaDiTesto 1"/>
        <cdr:cNvSpPr txBox="1"/>
      </cdr:nvSpPr>
      <cdr:spPr>
        <a:xfrm xmlns:a="http://schemas.openxmlformats.org/drawingml/2006/main">
          <a:off x="6344194" y="777865"/>
          <a:ext cx="1214446" cy="928694"/>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p xmlns:a="http://schemas.openxmlformats.org/drawingml/2006/main">
          <a:pPr algn="ctr"/>
          <a:r>
            <a:rPr lang="it-IT" sz="1200" b="1" dirty="0" smtClean="0">
              <a:solidFill>
                <a:schemeClr val="accent1">
                  <a:lumMod val="50000"/>
                </a:schemeClr>
              </a:solidFill>
            </a:rPr>
            <a:t>AVERAGE GROWTH RATE  RESPECT TO PREVIOUS YEAR</a:t>
          </a:r>
          <a:endParaRPr lang="it-IT" sz="1200" b="1" dirty="0">
            <a:solidFill>
              <a:schemeClr val="accent1">
                <a:lumMod val="50000"/>
              </a:schemeClr>
            </a:solidFill>
          </a:endParaRPr>
        </a:p>
      </cdr:txBody>
    </cdr:sp>
  </cdr:relSizeAnchor>
  <cdr:relSizeAnchor xmlns:cdr="http://schemas.openxmlformats.org/drawingml/2006/chartDrawing">
    <cdr:from>
      <cdr:x>0.74444</cdr:x>
      <cdr:y>0.19782</cdr:y>
    </cdr:from>
    <cdr:to>
      <cdr:x>0.81796</cdr:x>
      <cdr:y>0.28775</cdr:y>
    </cdr:to>
    <cdr:sp macro="" textlink="">
      <cdr:nvSpPr>
        <cdr:cNvPr id="4" name="Connettore 1 3"/>
        <cdr:cNvSpPr/>
      </cdr:nvSpPr>
      <cdr:spPr>
        <a:xfrm xmlns:a="http://schemas.openxmlformats.org/drawingml/2006/main">
          <a:off x="5786478" y="785818"/>
          <a:ext cx="571504" cy="35719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it-IT"/>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B0AA38D-6F43-4354-BDAB-72B9B715E6EB}" type="datetimeFigureOut">
              <a:rPr lang="it-IT"/>
              <a:pPr>
                <a:defRPr/>
              </a:pPr>
              <a:t>12/10/2018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F9AE8A5-4AE6-4FE4-B4A1-F1E6791B9999}"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CB53747-9DB5-4878-845F-19C3D95D5310}" type="datetimeFigureOut">
              <a:rPr lang="it-IT"/>
              <a:pPr>
                <a:defRPr/>
              </a:pPr>
              <a:t>12/10/2018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666D6E5-2692-418C-B295-E2038F1CE6FF}"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A7C9BD4-4B96-4482-9F0C-2D3035F3CF63}" type="datetimeFigureOut">
              <a:rPr lang="it-IT"/>
              <a:pPr>
                <a:defRPr/>
              </a:pPr>
              <a:t>12/10/2018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630D7F1-0DC4-4ADB-AD3E-5C6B7D2864E3}"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FC5C869-8495-491D-A0C1-ACF8CCE5ECF2}" type="datetimeFigureOut">
              <a:rPr lang="it-IT"/>
              <a:pPr>
                <a:defRPr/>
              </a:pPr>
              <a:t>12/10/2018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C455378-169D-4EB4-BC14-C5B815DB522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F39BB2C-B5F4-4598-B5CE-02019A7028C6}" type="datetimeFigureOut">
              <a:rPr lang="it-IT"/>
              <a:pPr>
                <a:defRPr/>
              </a:pPr>
              <a:t>12/10/2018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3300679-CDC9-418C-8DE3-BCC4A0079BD0}"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A0B819BD-9F5E-4D84-B956-88DA9862F157}" type="datetimeFigureOut">
              <a:rPr lang="it-IT"/>
              <a:pPr>
                <a:defRPr/>
              </a:pPr>
              <a:t>12/10/2018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70E2FBB-403C-44D2-BD92-83326A64CB3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785C06AE-73BD-43D3-BD4F-9C4736495DF6}" type="datetimeFigureOut">
              <a:rPr lang="it-IT"/>
              <a:pPr>
                <a:defRPr/>
              </a:pPr>
              <a:t>12/10/2018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3618CBD-8379-4FFE-8BDD-15101D42BD8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3B85BAB-4F58-427C-8ADB-93639C5DC132}" type="datetimeFigureOut">
              <a:rPr lang="it-IT"/>
              <a:pPr>
                <a:defRPr/>
              </a:pPr>
              <a:t>12/10/2018</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2CB4203B-212B-4F53-9917-CD3D7B6084F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0CD87E6B-755E-41F4-B1EE-5AB2D908615D}" type="datetimeFigureOut">
              <a:rPr lang="it-IT"/>
              <a:pPr>
                <a:defRPr/>
              </a:pPr>
              <a:t>12/10/2018</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2EFB6337-CC9D-48C7-9C57-3B09F94856E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C1AB1B7-70C9-45BC-B80E-864A60CE3705}" type="datetimeFigureOut">
              <a:rPr lang="it-IT"/>
              <a:pPr>
                <a:defRPr/>
              </a:pPr>
              <a:t>12/10/2018</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54B459F-880A-4794-A4A4-719A370718E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E192CE0-4D45-4161-95C1-F38CB0FB5116}" type="datetimeFigureOut">
              <a:rPr lang="it-IT"/>
              <a:pPr>
                <a:defRPr/>
              </a:pPr>
              <a:t>12/10/2018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9E0043C-796D-44B7-A2D4-CF0043A940E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3E0F3C7-8ED4-4864-AF64-E8D42551486F}" type="datetimeFigureOut">
              <a:rPr lang="it-IT"/>
              <a:pPr>
                <a:defRPr/>
              </a:pPr>
              <a:t>12/10/2018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62E3A22-2542-4FC6-9B65-F21CD5CEDFC2}"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66E19DA-3997-43BB-802A-DC3F2CB72C61}" type="datetimeFigureOut">
              <a:rPr lang="it-IT"/>
              <a:pPr>
                <a:defRPr/>
              </a:pPr>
              <a:t>12/10/2018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199FA69-C910-43DE-AD4A-0DE2D6C6209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bhas.ba/?lang=en" TargetMode="External"/><Relationship Id="rId7" Type="http://schemas.openxmlformats.org/officeDocument/2006/relationships/hyperlink" Target="https://www.e-unwto.org/" TargetMode="External"/><Relationship Id="rId2" Type="http://schemas.openxmlformats.org/officeDocument/2006/relationships/hyperlink" Target="http://dati.istat.it/" TargetMode="External"/><Relationship Id="rId1" Type="http://schemas.openxmlformats.org/officeDocument/2006/relationships/slideLayout" Target="../slideLayouts/slideLayout1.xml"/><Relationship Id="rId6" Type="http://schemas.openxmlformats.org/officeDocument/2006/relationships/hyperlink" Target="https://www.wttc.org/economic-impact/country-analysis/country-reports" TargetMode="External"/><Relationship Id="rId5" Type="http://schemas.openxmlformats.org/officeDocument/2006/relationships/hyperlink" Target="https://www.coeweb.istat.it/" TargetMode="External"/><Relationship Id="rId4" Type="http://schemas.openxmlformats.org/officeDocument/2006/relationships/hyperlink" Target="http://databank.worldbank.org/data/home.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0.jpeg"/><Relationship Id="rId10" Type="http://schemas.openxmlformats.org/officeDocument/2006/relationships/image" Target="../media/image11.jpeg"/><Relationship Id="rId4" Type="http://schemas.openxmlformats.org/officeDocument/2006/relationships/image" Target="../media/image7.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755650" y="2565400"/>
            <a:ext cx="7772400" cy="1727200"/>
          </a:xfrm>
          <a:ln>
            <a:solidFill>
              <a:schemeClr val="accent1"/>
            </a:solidFill>
          </a:ln>
        </p:spPr>
        <p:txBody>
          <a:bodyPr rtlCol="0">
            <a:noAutofit/>
          </a:bodyPr>
          <a:lstStyle/>
          <a:p>
            <a:pPr eaLnBrk="1" fontAlgn="auto" hangingPunct="1">
              <a:spcAft>
                <a:spcPts val="0"/>
              </a:spcAft>
              <a:defRPr/>
            </a:pPr>
            <a:r>
              <a:rPr lang="it-IT" sz="4000" b="1" dirty="0" smtClean="0">
                <a:solidFill>
                  <a:srgbClr val="002060"/>
                </a:solidFill>
                <a:latin typeface="+mn-lt"/>
              </a:rPr>
              <a:t>ECONOMIC SURVEY OF </a:t>
            </a:r>
            <a:br>
              <a:rPr lang="it-IT" sz="4000" b="1" dirty="0" smtClean="0">
                <a:solidFill>
                  <a:srgbClr val="002060"/>
                </a:solidFill>
                <a:latin typeface="+mn-lt"/>
              </a:rPr>
            </a:br>
            <a:r>
              <a:rPr lang="it-IT" sz="4000" b="1" dirty="0" smtClean="0">
                <a:solidFill>
                  <a:srgbClr val="002060"/>
                </a:solidFill>
                <a:latin typeface="+mn-lt"/>
              </a:rPr>
              <a:t>THE ADRIATIC AND IONIAN MACROREGION</a:t>
            </a:r>
            <a:endParaRPr lang="it-IT" sz="4000" b="1" dirty="0">
              <a:solidFill>
                <a:srgbClr val="002060"/>
              </a:solidFill>
              <a:latin typeface="+mn-lt"/>
            </a:endParaRPr>
          </a:p>
        </p:txBody>
      </p:sp>
      <p:sp>
        <p:nvSpPr>
          <p:cNvPr id="2051" name="Sottotitolo 5"/>
          <p:cNvSpPr>
            <a:spLocks noGrp="1"/>
          </p:cNvSpPr>
          <p:nvPr>
            <p:ph type="subTitle" idx="1"/>
          </p:nvPr>
        </p:nvSpPr>
        <p:spPr>
          <a:xfrm>
            <a:off x="428625" y="5876925"/>
            <a:ext cx="5727700" cy="792163"/>
          </a:xfrm>
        </p:spPr>
        <p:txBody>
          <a:bodyPr/>
          <a:lstStyle/>
          <a:p>
            <a:pPr algn="l" eaLnBrk="1" hangingPunct="1"/>
            <a:r>
              <a:rPr lang="it-IT" sz="2000" b="1" i="1" smtClean="0">
                <a:solidFill>
                  <a:srgbClr val="002060"/>
                </a:solidFill>
              </a:rPr>
              <a:t>GIACOMO NESPECA</a:t>
            </a:r>
          </a:p>
          <a:p>
            <a:pPr algn="l" eaLnBrk="1" hangingPunct="1"/>
            <a:r>
              <a:rPr lang="it-IT" sz="2000" b="1" smtClean="0">
                <a:solidFill>
                  <a:srgbClr val="002060"/>
                </a:solidFill>
              </a:rPr>
              <a:t>CHAMBER OF COMMERCE OF ANCONA</a:t>
            </a:r>
          </a:p>
        </p:txBody>
      </p:sp>
      <p:pic>
        <p:nvPicPr>
          <p:cNvPr id="2052"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2053" name="Sottotitolo 5"/>
          <p:cNvSpPr txBox="1">
            <a:spLocks/>
          </p:cNvSpPr>
          <p:nvPr/>
        </p:nvSpPr>
        <p:spPr bwMode="auto">
          <a:xfrm>
            <a:off x="500063" y="1143000"/>
            <a:ext cx="8286750" cy="917575"/>
          </a:xfrm>
          <a:prstGeom prst="rect">
            <a:avLst/>
          </a:prstGeom>
          <a:noFill/>
          <a:ln w="9525">
            <a:solidFill>
              <a:schemeClr val="accent1"/>
            </a:solidFill>
            <a:miter lim="800000"/>
            <a:headEnd/>
            <a:tailEnd/>
          </a:ln>
        </p:spPr>
        <p:txBody>
          <a:bodyPr/>
          <a:lstStyle/>
          <a:p>
            <a:pPr algn="ctr">
              <a:spcBef>
                <a:spcPct val="20000"/>
              </a:spcBef>
              <a:buFont typeface="Arial" charset="0"/>
              <a:buNone/>
            </a:pPr>
            <a:r>
              <a:rPr lang="it-IT" sz="2000" b="1">
                <a:solidFill>
                  <a:srgbClr val="002060"/>
                </a:solidFill>
                <a:latin typeface="Calibri" pitchFamily="34" charset="0"/>
              </a:rPr>
              <a:t>1° JOINT CONFERENCE FORA OF THE ADRIATIC AND IONIAN </a:t>
            </a:r>
          </a:p>
          <a:p>
            <a:pPr algn="ctr">
              <a:spcBef>
                <a:spcPct val="20000"/>
              </a:spcBef>
              <a:buFont typeface="Arial" charset="0"/>
              <a:buNone/>
            </a:pPr>
            <a:r>
              <a:rPr lang="it-IT" sz="2000" b="1">
                <a:solidFill>
                  <a:srgbClr val="002060"/>
                </a:solidFill>
                <a:latin typeface="Calibri" pitchFamily="34" charset="0"/>
              </a:rPr>
              <a:t>CHAMBERS OF COMMERCE, CITIES AND UNIVERSITIES</a:t>
            </a:r>
          </a:p>
        </p:txBody>
      </p:sp>
      <p:sp>
        <p:nvSpPr>
          <p:cNvPr id="2054" name="Sottotitolo 5"/>
          <p:cNvSpPr txBox="1">
            <a:spLocks/>
          </p:cNvSpPr>
          <p:nvPr/>
        </p:nvSpPr>
        <p:spPr bwMode="auto">
          <a:xfrm>
            <a:off x="2700338" y="4941888"/>
            <a:ext cx="4216400" cy="428625"/>
          </a:xfrm>
          <a:prstGeom prst="rect">
            <a:avLst/>
          </a:prstGeom>
          <a:noFill/>
          <a:ln w="9525">
            <a:noFill/>
            <a:miter lim="800000"/>
            <a:headEnd/>
            <a:tailEnd/>
          </a:ln>
        </p:spPr>
        <p:txBody>
          <a:bodyPr/>
          <a:lstStyle/>
          <a:p>
            <a:pPr algn="ctr">
              <a:spcBef>
                <a:spcPct val="20000"/>
              </a:spcBef>
              <a:buFont typeface="Arial" charset="0"/>
              <a:buNone/>
            </a:pPr>
            <a:r>
              <a:rPr lang="it-IT" sz="2400" b="1">
                <a:solidFill>
                  <a:srgbClr val="002060"/>
                </a:solidFill>
                <a:latin typeface="Calibri" pitchFamily="34" charset="0"/>
              </a:rPr>
              <a:t>Split, October 16th – 18th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ttotitolo 2"/>
          <p:cNvSpPr>
            <a:spLocks noGrp="1"/>
          </p:cNvSpPr>
          <p:nvPr>
            <p:ph type="subTitle" idx="1"/>
          </p:nvPr>
        </p:nvSpPr>
        <p:spPr>
          <a:xfrm>
            <a:off x="571472" y="5715022"/>
            <a:ext cx="8001056" cy="857250"/>
          </a:xfrm>
          <a:ln>
            <a:solidFill>
              <a:schemeClr val="tx1"/>
            </a:solidFill>
          </a:ln>
        </p:spPr>
        <p:txBody>
          <a:bodyPr/>
          <a:lstStyle/>
          <a:p>
            <a:pPr eaLnBrk="1" hangingPunct="1">
              <a:buFont typeface="Arial" pitchFamily="34" charset="0"/>
              <a:buChar char="•"/>
              <a:defRPr/>
            </a:pPr>
            <a:r>
              <a:rPr lang="it-IT" sz="1600" dirty="0" smtClean="0">
                <a:solidFill>
                  <a:schemeClr val="tx1"/>
                </a:solidFill>
                <a:ea typeface="+mj-ea"/>
                <a:cs typeface="+mj-cs"/>
              </a:rPr>
              <a:t> </a:t>
            </a:r>
            <a:r>
              <a:rPr lang="it-IT" sz="1600" dirty="0" err="1" smtClean="0">
                <a:solidFill>
                  <a:schemeClr val="tx1"/>
                </a:solidFill>
                <a:ea typeface="+mj-ea"/>
                <a:cs typeface="+mj-cs"/>
              </a:rPr>
              <a:t>Increasing</a:t>
            </a:r>
            <a:r>
              <a:rPr lang="it-IT" sz="1600" dirty="0" smtClean="0">
                <a:solidFill>
                  <a:schemeClr val="tx1"/>
                </a:solidFill>
                <a:ea typeface="+mj-ea"/>
                <a:cs typeface="+mj-cs"/>
              </a:rPr>
              <a:t> </a:t>
            </a:r>
            <a:r>
              <a:rPr lang="it-IT" sz="1600" dirty="0" err="1" smtClean="0">
                <a:solidFill>
                  <a:schemeClr val="tx1"/>
                </a:solidFill>
                <a:ea typeface="+mj-ea"/>
                <a:cs typeface="+mj-cs"/>
              </a:rPr>
              <a:t>average</a:t>
            </a:r>
            <a:r>
              <a:rPr lang="it-IT" sz="1600" dirty="0" smtClean="0">
                <a:solidFill>
                  <a:schemeClr val="tx1"/>
                </a:solidFill>
                <a:ea typeface="+mj-ea"/>
                <a:cs typeface="+mj-cs"/>
              </a:rPr>
              <a:t> </a:t>
            </a:r>
            <a:r>
              <a:rPr lang="it-IT" sz="1600" dirty="0" err="1" smtClean="0">
                <a:solidFill>
                  <a:schemeClr val="tx1"/>
                </a:solidFill>
                <a:ea typeface="+mj-ea"/>
                <a:cs typeface="+mj-cs"/>
              </a:rPr>
              <a:t>overall</a:t>
            </a:r>
            <a:r>
              <a:rPr lang="it-IT" sz="1600" dirty="0" smtClean="0">
                <a:solidFill>
                  <a:schemeClr val="tx1"/>
                </a:solidFill>
                <a:ea typeface="+mj-ea"/>
                <a:cs typeface="+mj-cs"/>
              </a:rPr>
              <a:t> trend,  </a:t>
            </a:r>
            <a:r>
              <a:rPr lang="it-IT" sz="1600" dirty="0" err="1" smtClean="0">
                <a:solidFill>
                  <a:schemeClr val="tx1"/>
                </a:solidFill>
                <a:ea typeface="+mj-ea"/>
                <a:cs typeface="+mj-cs"/>
              </a:rPr>
              <a:t>tourist</a:t>
            </a:r>
            <a:r>
              <a:rPr lang="it-IT" sz="1600" dirty="0" smtClean="0">
                <a:solidFill>
                  <a:schemeClr val="tx1"/>
                </a:solidFill>
                <a:ea typeface="+mj-ea"/>
                <a:cs typeface="+mj-cs"/>
              </a:rPr>
              <a:t> </a:t>
            </a:r>
            <a:r>
              <a:rPr lang="it-IT" sz="1600" dirty="0" err="1" smtClean="0">
                <a:solidFill>
                  <a:schemeClr val="tx1"/>
                </a:solidFill>
                <a:ea typeface="+mj-ea"/>
                <a:cs typeface="+mj-cs"/>
              </a:rPr>
              <a:t>arrivals</a:t>
            </a:r>
            <a:r>
              <a:rPr lang="it-IT" sz="1600" dirty="0" smtClean="0">
                <a:solidFill>
                  <a:schemeClr val="tx1"/>
                </a:solidFill>
                <a:ea typeface="+mj-ea"/>
                <a:cs typeface="+mj-cs"/>
              </a:rPr>
              <a:t> </a:t>
            </a:r>
            <a:r>
              <a:rPr lang="it-IT" sz="1600" dirty="0" err="1" smtClean="0">
                <a:solidFill>
                  <a:schemeClr val="tx1"/>
                </a:solidFill>
                <a:ea typeface="+mj-ea"/>
                <a:cs typeface="+mj-cs"/>
              </a:rPr>
              <a:t>growth</a:t>
            </a:r>
            <a:r>
              <a:rPr lang="it-IT" sz="1600" dirty="0" smtClean="0">
                <a:solidFill>
                  <a:schemeClr val="tx1"/>
                </a:solidFill>
                <a:ea typeface="+mj-ea"/>
                <a:cs typeface="+mj-cs"/>
              </a:rPr>
              <a:t> rate </a:t>
            </a:r>
            <a:r>
              <a:rPr lang="it-IT" sz="1600" dirty="0" err="1" smtClean="0">
                <a:solidFill>
                  <a:schemeClr val="tx1"/>
                </a:solidFill>
                <a:ea typeface="+mj-ea"/>
                <a:cs typeface="+mj-cs"/>
              </a:rPr>
              <a:t>is</a:t>
            </a:r>
            <a:r>
              <a:rPr lang="it-IT" sz="1600" dirty="0" smtClean="0">
                <a:solidFill>
                  <a:schemeClr val="tx1"/>
                </a:solidFill>
                <a:ea typeface="+mj-ea"/>
                <a:cs typeface="+mj-cs"/>
              </a:rPr>
              <a:t> </a:t>
            </a:r>
            <a:r>
              <a:rPr lang="it-IT" sz="1600" dirty="0" err="1" smtClean="0">
                <a:solidFill>
                  <a:schemeClr val="tx1"/>
                </a:solidFill>
                <a:ea typeface="+mj-ea"/>
                <a:cs typeface="+mj-cs"/>
              </a:rPr>
              <a:t>always</a:t>
            </a:r>
            <a:r>
              <a:rPr lang="it-IT" sz="1600" dirty="0" smtClean="0">
                <a:solidFill>
                  <a:schemeClr val="tx1"/>
                </a:solidFill>
                <a:ea typeface="+mj-ea"/>
                <a:cs typeface="+mj-cs"/>
              </a:rPr>
              <a:t> positive, </a:t>
            </a:r>
            <a:r>
              <a:rPr lang="it-IT" sz="1600" dirty="0" err="1" smtClean="0">
                <a:solidFill>
                  <a:schemeClr val="tx1"/>
                </a:solidFill>
                <a:ea typeface="+mj-ea"/>
                <a:cs typeface="+mj-cs"/>
              </a:rPr>
              <a:t>slight</a:t>
            </a:r>
            <a:r>
              <a:rPr lang="it-IT" sz="1600" dirty="0" smtClean="0">
                <a:solidFill>
                  <a:schemeClr val="tx1"/>
                </a:solidFill>
                <a:ea typeface="+mj-ea"/>
                <a:cs typeface="+mj-cs"/>
              </a:rPr>
              <a:t> </a:t>
            </a:r>
            <a:r>
              <a:rPr lang="it-IT" sz="1600" dirty="0" err="1" smtClean="0">
                <a:solidFill>
                  <a:schemeClr val="tx1"/>
                </a:solidFill>
                <a:ea typeface="+mj-ea"/>
                <a:cs typeface="+mj-cs"/>
              </a:rPr>
              <a:t>decrease</a:t>
            </a:r>
            <a:r>
              <a:rPr lang="it-IT" sz="1600" dirty="0" smtClean="0">
                <a:solidFill>
                  <a:schemeClr val="tx1"/>
                </a:solidFill>
                <a:ea typeface="+mj-ea"/>
                <a:cs typeface="+mj-cs"/>
              </a:rPr>
              <a:t> in </a:t>
            </a:r>
            <a:r>
              <a:rPr lang="it-IT" sz="1600" b="1" dirty="0" smtClean="0">
                <a:solidFill>
                  <a:schemeClr val="tx1"/>
                </a:solidFill>
                <a:ea typeface="+mj-ea"/>
                <a:cs typeface="+mj-cs"/>
              </a:rPr>
              <a:t>2012, 2013, 2016</a:t>
            </a:r>
          </a:p>
          <a:p>
            <a:pPr eaLnBrk="1" hangingPunct="1">
              <a:buFont typeface="Arial" pitchFamily="34" charset="0"/>
              <a:buChar char="•"/>
              <a:defRPr/>
            </a:pPr>
            <a:r>
              <a:rPr lang="it-IT" sz="1600" dirty="0" smtClean="0">
                <a:solidFill>
                  <a:schemeClr val="tx1"/>
                </a:solidFill>
                <a:ea typeface="+mj-ea"/>
                <a:cs typeface="+mj-cs"/>
              </a:rPr>
              <a:t> </a:t>
            </a:r>
            <a:r>
              <a:rPr lang="it-IT" sz="1600" dirty="0" err="1" smtClean="0">
                <a:solidFill>
                  <a:schemeClr val="tx1"/>
                </a:solidFill>
                <a:ea typeface="+mj-ea"/>
                <a:cs typeface="+mj-cs"/>
              </a:rPr>
              <a:t>Arrivals</a:t>
            </a:r>
            <a:r>
              <a:rPr lang="it-IT" sz="1600" dirty="0" smtClean="0">
                <a:solidFill>
                  <a:schemeClr val="tx1"/>
                </a:solidFill>
                <a:ea typeface="+mj-ea"/>
                <a:cs typeface="+mj-cs"/>
              </a:rPr>
              <a:t> </a:t>
            </a:r>
            <a:r>
              <a:rPr lang="it-IT" sz="1600" dirty="0" err="1" smtClean="0">
                <a:solidFill>
                  <a:schemeClr val="tx1"/>
                </a:solidFill>
                <a:ea typeface="+mj-ea"/>
                <a:cs typeface="+mj-cs"/>
              </a:rPr>
              <a:t>have</a:t>
            </a:r>
            <a:r>
              <a:rPr lang="it-IT" sz="1600" dirty="0" smtClean="0">
                <a:solidFill>
                  <a:schemeClr val="tx1"/>
                </a:solidFill>
                <a:ea typeface="+mj-ea"/>
                <a:cs typeface="+mj-cs"/>
              </a:rPr>
              <a:t> </a:t>
            </a:r>
            <a:r>
              <a:rPr lang="it-IT" sz="1600" b="1" dirty="0" err="1" smtClean="0">
                <a:solidFill>
                  <a:schemeClr val="tx1"/>
                </a:solidFill>
                <a:ea typeface="+mj-ea"/>
                <a:cs typeface="+mj-cs"/>
              </a:rPr>
              <a:t>doubled</a:t>
            </a:r>
            <a:r>
              <a:rPr lang="it-IT" sz="1600" dirty="0" smtClean="0">
                <a:solidFill>
                  <a:schemeClr val="tx1"/>
                </a:solidFill>
                <a:ea typeface="+mj-ea"/>
                <a:cs typeface="+mj-cs"/>
              </a:rPr>
              <a:t> </a:t>
            </a:r>
            <a:r>
              <a:rPr lang="it-IT" sz="1600" dirty="0" err="1" smtClean="0">
                <a:solidFill>
                  <a:schemeClr val="tx1"/>
                </a:solidFill>
                <a:ea typeface="+mj-ea"/>
                <a:cs typeface="+mj-cs"/>
              </a:rPr>
              <a:t>since</a:t>
            </a:r>
            <a:r>
              <a:rPr lang="it-IT" sz="1600" dirty="0" smtClean="0">
                <a:solidFill>
                  <a:schemeClr val="tx1"/>
                </a:solidFill>
                <a:ea typeface="+mj-ea"/>
                <a:cs typeface="+mj-cs"/>
              </a:rPr>
              <a:t> 2010, </a:t>
            </a:r>
            <a:r>
              <a:rPr lang="it-IT" sz="1600" b="1" dirty="0" smtClean="0">
                <a:solidFill>
                  <a:schemeClr val="tx1"/>
                </a:solidFill>
                <a:ea typeface="+mj-ea"/>
                <a:cs typeface="+mj-cs"/>
              </a:rPr>
              <a:t>AIM</a:t>
            </a:r>
            <a:r>
              <a:rPr lang="it-IT" sz="1600" dirty="0" smtClean="0">
                <a:solidFill>
                  <a:schemeClr val="tx1"/>
                </a:solidFill>
                <a:ea typeface="+mj-ea"/>
                <a:cs typeface="+mj-cs"/>
              </a:rPr>
              <a:t> </a:t>
            </a:r>
            <a:r>
              <a:rPr lang="it-IT" sz="1600" dirty="0" err="1" smtClean="0">
                <a:solidFill>
                  <a:schemeClr val="tx1"/>
                </a:solidFill>
                <a:ea typeface="+mj-ea"/>
                <a:cs typeface="+mj-cs"/>
              </a:rPr>
              <a:t>has</a:t>
            </a:r>
            <a:r>
              <a:rPr lang="it-IT" sz="1600" dirty="0" smtClean="0">
                <a:solidFill>
                  <a:schemeClr val="tx1"/>
                </a:solidFill>
                <a:ea typeface="+mj-ea"/>
                <a:cs typeface="+mj-cs"/>
              </a:rPr>
              <a:t> </a:t>
            </a:r>
            <a:r>
              <a:rPr lang="it-IT" sz="1600" dirty="0" err="1" smtClean="0">
                <a:solidFill>
                  <a:schemeClr val="tx1"/>
                </a:solidFill>
                <a:ea typeface="+mj-ea"/>
                <a:cs typeface="+mj-cs"/>
              </a:rPr>
              <a:t>been</a:t>
            </a:r>
            <a:r>
              <a:rPr lang="it-IT" sz="1600" dirty="0" smtClean="0">
                <a:solidFill>
                  <a:schemeClr val="tx1"/>
                </a:solidFill>
                <a:ea typeface="+mj-ea"/>
                <a:cs typeface="+mj-cs"/>
              </a:rPr>
              <a:t> </a:t>
            </a:r>
            <a:r>
              <a:rPr lang="it-IT" sz="1600" dirty="0" err="1" smtClean="0">
                <a:solidFill>
                  <a:schemeClr val="tx1"/>
                </a:solidFill>
                <a:ea typeface="+mj-ea"/>
                <a:cs typeface="+mj-cs"/>
              </a:rPr>
              <a:t>attracting</a:t>
            </a:r>
            <a:r>
              <a:rPr lang="it-IT" sz="1600" dirty="0" smtClean="0">
                <a:solidFill>
                  <a:schemeClr val="tx1"/>
                </a:solidFill>
                <a:ea typeface="+mj-ea"/>
                <a:cs typeface="+mj-cs"/>
              </a:rPr>
              <a:t> a </a:t>
            </a:r>
            <a:r>
              <a:rPr lang="it-IT" sz="1600" dirty="0" err="1" smtClean="0">
                <a:solidFill>
                  <a:schemeClr val="tx1"/>
                </a:solidFill>
                <a:ea typeface="+mj-ea"/>
                <a:cs typeface="+mj-cs"/>
              </a:rPr>
              <a:t>rising</a:t>
            </a:r>
            <a:r>
              <a:rPr lang="it-IT" sz="1600" dirty="0" smtClean="0">
                <a:solidFill>
                  <a:schemeClr val="tx1"/>
                </a:solidFill>
                <a:ea typeface="+mj-ea"/>
                <a:cs typeface="+mj-cs"/>
              </a:rPr>
              <a:t> </a:t>
            </a:r>
            <a:r>
              <a:rPr lang="it-IT" sz="1600" dirty="0" err="1" smtClean="0">
                <a:solidFill>
                  <a:schemeClr val="tx1"/>
                </a:solidFill>
                <a:ea typeface="+mj-ea"/>
                <a:cs typeface="+mj-cs"/>
              </a:rPr>
              <a:t>number</a:t>
            </a:r>
            <a:r>
              <a:rPr lang="it-IT" sz="1600" dirty="0" smtClean="0">
                <a:solidFill>
                  <a:schemeClr val="tx1"/>
                </a:solidFill>
                <a:ea typeface="+mj-ea"/>
                <a:cs typeface="+mj-cs"/>
              </a:rPr>
              <a:t> </a:t>
            </a:r>
            <a:r>
              <a:rPr lang="it-IT" sz="1600" dirty="0" err="1" smtClean="0">
                <a:solidFill>
                  <a:schemeClr val="tx1"/>
                </a:solidFill>
                <a:ea typeface="+mj-ea"/>
                <a:cs typeface="+mj-cs"/>
              </a:rPr>
              <a:t>of</a:t>
            </a:r>
            <a:r>
              <a:rPr lang="it-IT" sz="1600" dirty="0" smtClean="0">
                <a:solidFill>
                  <a:schemeClr val="tx1"/>
                </a:solidFill>
                <a:ea typeface="+mj-ea"/>
                <a:cs typeface="+mj-cs"/>
              </a:rPr>
              <a:t> </a:t>
            </a:r>
            <a:r>
              <a:rPr lang="it-IT" sz="1600" dirty="0" err="1" smtClean="0">
                <a:solidFill>
                  <a:schemeClr val="tx1"/>
                </a:solidFill>
                <a:ea typeface="+mj-ea"/>
                <a:cs typeface="+mj-cs"/>
              </a:rPr>
              <a:t>tourists</a:t>
            </a:r>
            <a:endParaRPr lang="it-IT" sz="1600" dirty="0" smtClean="0">
              <a:solidFill>
                <a:schemeClr val="tx1"/>
              </a:solidFill>
              <a:ea typeface="+mj-ea"/>
              <a:cs typeface="+mj-cs"/>
            </a:endParaRPr>
          </a:p>
        </p:txBody>
      </p:sp>
      <p:pic>
        <p:nvPicPr>
          <p:cNvPr id="9219"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8" name="CasellaDiTesto 7"/>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TOURISM</a:t>
            </a:r>
          </a:p>
        </p:txBody>
      </p:sp>
      <p:graphicFrame>
        <p:nvGraphicFramePr>
          <p:cNvPr id="7" name="Grafico 6"/>
          <p:cNvGraphicFramePr/>
          <p:nvPr/>
        </p:nvGraphicFramePr>
        <p:xfrm>
          <a:off x="571472" y="1500174"/>
          <a:ext cx="7772954" cy="3972294"/>
        </p:xfrm>
        <a:graphic>
          <a:graphicData uri="http://schemas.openxmlformats.org/drawingml/2006/chart">
            <c:chart xmlns:c="http://schemas.openxmlformats.org/drawingml/2006/chart" xmlns:r="http://schemas.openxmlformats.org/officeDocument/2006/relationships" r:id="rId3"/>
          </a:graphicData>
        </a:graphic>
      </p:graphicFrame>
      <p:sp>
        <p:nvSpPr>
          <p:cNvPr id="9" name="Sottotitolo 2"/>
          <p:cNvSpPr txBox="1">
            <a:spLocks/>
          </p:cNvSpPr>
          <p:nvPr/>
        </p:nvSpPr>
        <p:spPr bwMode="auto">
          <a:xfrm>
            <a:off x="1500166" y="928670"/>
            <a:ext cx="6400800"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tabLst/>
              <a:defRPr/>
            </a:pPr>
            <a:r>
              <a:rPr kumimoji="0" lang="it-IT" sz="2400" b="1" i="0" u="none" strike="noStrike" kern="1200" cap="none" spc="0" normalizeH="0" baseline="0" noProof="0" dirty="0" err="1" smtClean="0">
                <a:ln>
                  <a:noFill/>
                </a:ln>
                <a:solidFill>
                  <a:srgbClr val="002060"/>
                </a:solidFill>
                <a:effectLst/>
                <a:uLnTx/>
                <a:uFillTx/>
                <a:latin typeface="+mn-lt"/>
                <a:ea typeface="+mj-ea"/>
                <a:cs typeface="+mj-cs"/>
              </a:rPr>
              <a:t>Number</a:t>
            </a:r>
            <a:r>
              <a:rPr kumimoji="0" lang="it-IT" sz="2400" b="1" i="0" u="none" strike="noStrike" kern="1200" cap="none" spc="0" normalizeH="0" baseline="0" noProof="0" dirty="0" smtClean="0">
                <a:ln>
                  <a:noFill/>
                </a:ln>
                <a:solidFill>
                  <a:srgbClr val="002060"/>
                </a:solidFill>
                <a:effectLst/>
                <a:uLnTx/>
                <a:uFillTx/>
                <a:latin typeface="+mn-lt"/>
                <a:ea typeface="+mj-ea"/>
                <a:cs typeface="+mj-cs"/>
              </a:rPr>
              <a:t> </a:t>
            </a:r>
            <a:r>
              <a:rPr kumimoji="0" lang="it-IT" sz="2400" b="1" i="0" u="none" strike="noStrike" kern="1200" cap="none" spc="0" normalizeH="0" baseline="0" noProof="0" dirty="0" err="1" smtClean="0">
                <a:ln>
                  <a:noFill/>
                </a:ln>
                <a:solidFill>
                  <a:srgbClr val="002060"/>
                </a:solidFill>
                <a:effectLst/>
                <a:uLnTx/>
                <a:uFillTx/>
                <a:latin typeface="+mn-lt"/>
                <a:ea typeface="+mj-ea"/>
                <a:cs typeface="+mj-cs"/>
              </a:rPr>
              <a:t>of</a:t>
            </a:r>
            <a:r>
              <a:rPr kumimoji="0" lang="it-IT" sz="2400" b="1" i="0" u="none" strike="noStrike" kern="1200" cap="none" spc="0" normalizeH="0" baseline="0" noProof="0" dirty="0" smtClean="0">
                <a:ln>
                  <a:noFill/>
                </a:ln>
                <a:solidFill>
                  <a:srgbClr val="002060"/>
                </a:solidFill>
                <a:effectLst/>
                <a:uLnTx/>
                <a:uFillTx/>
                <a:latin typeface="+mn-lt"/>
                <a:ea typeface="+mj-ea"/>
                <a:cs typeface="+mj-cs"/>
              </a:rPr>
              <a:t> </a:t>
            </a:r>
            <a:r>
              <a:rPr lang="it-IT" sz="2400" b="1" dirty="0" smtClean="0">
                <a:solidFill>
                  <a:srgbClr val="002060"/>
                </a:solidFill>
                <a:latin typeface="+mn-lt"/>
                <a:ea typeface="+mj-ea"/>
                <a:cs typeface="+mj-cs"/>
              </a:rPr>
              <a:t>t</a:t>
            </a:r>
            <a:r>
              <a:rPr kumimoji="0" lang="it-IT" sz="2400" b="1" i="0" u="none" strike="noStrike" kern="1200" cap="none" spc="0" normalizeH="0" baseline="0" noProof="0" dirty="0" err="1" smtClean="0">
                <a:ln>
                  <a:noFill/>
                </a:ln>
                <a:solidFill>
                  <a:srgbClr val="002060"/>
                </a:solidFill>
                <a:effectLst/>
                <a:uLnTx/>
                <a:uFillTx/>
                <a:latin typeface="+mn-lt"/>
                <a:ea typeface="+mj-ea"/>
                <a:cs typeface="+mj-cs"/>
              </a:rPr>
              <a:t>ourist</a:t>
            </a:r>
            <a:r>
              <a:rPr kumimoji="0" lang="it-IT" sz="2400" b="1" i="0" u="none" strike="noStrike" kern="1200" cap="none" spc="0" normalizeH="0" baseline="0" noProof="0" dirty="0" smtClean="0">
                <a:ln>
                  <a:noFill/>
                </a:ln>
                <a:solidFill>
                  <a:srgbClr val="002060"/>
                </a:solidFill>
                <a:effectLst/>
                <a:uLnTx/>
                <a:uFillTx/>
                <a:latin typeface="+mn-lt"/>
                <a:ea typeface="+mj-ea"/>
                <a:cs typeface="+mj-cs"/>
              </a:rPr>
              <a:t> </a:t>
            </a:r>
            <a:r>
              <a:rPr kumimoji="0" lang="it-IT" sz="2400" b="1" i="0" u="none" strike="noStrike" kern="1200" cap="none" spc="0" normalizeH="0" baseline="0" noProof="0" dirty="0" err="1" smtClean="0">
                <a:ln>
                  <a:noFill/>
                </a:ln>
                <a:solidFill>
                  <a:srgbClr val="002060"/>
                </a:solidFill>
                <a:effectLst/>
                <a:uLnTx/>
                <a:uFillTx/>
                <a:latin typeface="+mn-lt"/>
                <a:ea typeface="+mj-ea"/>
                <a:cs typeface="+mj-cs"/>
              </a:rPr>
              <a:t>arrivals</a:t>
            </a:r>
            <a:endParaRPr kumimoji="0" lang="it-IT" sz="2400" b="1" i="0" u="none" strike="noStrike" kern="1200" cap="none" spc="0" normalizeH="0" baseline="0" noProof="0" dirty="0" smtClean="0">
              <a:ln>
                <a:noFill/>
              </a:ln>
              <a:solidFill>
                <a:srgbClr val="00206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ttotitolo 2"/>
          <p:cNvSpPr>
            <a:spLocks noGrp="1"/>
          </p:cNvSpPr>
          <p:nvPr>
            <p:ph type="subTitle" idx="1"/>
          </p:nvPr>
        </p:nvSpPr>
        <p:spPr>
          <a:xfrm>
            <a:off x="500034" y="6000768"/>
            <a:ext cx="8215370" cy="714380"/>
          </a:xfrm>
          <a:ln>
            <a:solidFill>
              <a:schemeClr val="tx1"/>
            </a:solidFill>
          </a:ln>
        </p:spPr>
        <p:txBody>
          <a:bodyPr/>
          <a:lstStyle/>
          <a:p>
            <a:pPr eaLnBrk="1" hangingPunct="1">
              <a:buFont typeface="Arial" pitchFamily="34" charset="0"/>
              <a:buChar char="•"/>
              <a:defRPr/>
            </a:pPr>
            <a:r>
              <a:rPr lang="it-IT" sz="1600" b="1" dirty="0" smtClean="0">
                <a:solidFill>
                  <a:schemeClr val="tx1"/>
                </a:solidFill>
                <a:ea typeface="+mj-ea"/>
                <a:cs typeface="+mj-cs"/>
              </a:rPr>
              <a:t>ALB</a:t>
            </a:r>
            <a:r>
              <a:rPr lang="it-IT" sz="1600" dirty="0" smtClean="0">
                <a:solidFill>
                  <a:schemeClr val="tx1"/>
                </a:solidFill>
                <a:ea typeface="+mj-ea"/>
                <a:cs typeface="+mj-cs"/>
              </a:rPr>
              <a:t>: </a:t>
            </a:r>
            <a:r>
              <a:rPr lang="it-IT" sz="1600" dirty="0" err="1" smtClean="0">
                <a:solidFill>
                  <a:schemeClr val="tx1"/>
                </a:solidFill>
                <a:ea typeface="+mj-ea"/>
                <a:cs typeface="+mj-cs"/>
              </a:rPr>
              <a:t>highest</a:t>
            </a:r>
            <a:r>
              <a:rPr lang="it-IT" sz="1600" dirty="0" smtClean="0">
                <a:solidFill>
                  <a:schemeClr val="tx1"/>
                </a:solidFill>
                <a:ea typeface="+mj-ea"/>
                <a:cs typeface="+mj-cs"/>
              </a:rPr>
              <a:t> </a:t>
            </a:r>
            <a:r>
              <a:rPr lang="it-IT" sz="1600" dirty="0" err="1" smtClean="0">
                <a:solidFill>
                  <a:schemeClr val="tx1"/>
                </a:solidFill>
                <a:ea typeface="+mj-ea"/>
                <a:cs typeface="+mj-cs"/>
              </a:rPr>
              <a:t>peak</a:t>
            </a:r>
            <a:r>
              <a:rPr lang="it-IT" sz="1600" dirty="0" smtClean="0">
                <a:solidFill>
                  <a:schemeClr val="tx1"/>
                </a:solidFill>
                <a:ea typeface="+mj-ea"/>
                <a:cs typeface="+mj-cs"/>
              </a:rPr>
              <a:t> (2012) and </a:t>
            </a:r>
            <a:r>
              <a:rPr lang="it-IT" sz="1600" dirty="0" err="1" smtClean="0">
                <a:solidFill>
                  <a:schemeClr val="tx1"/>
                </a:solidFill>
                <a:ea typeface="+mj-ea"/>
                <a:cs typeface="+mj-cs"/>
              </a:rPr>
              <a:t>deepest</a:t>
            </a:r>
            <a:r>
              <a:rPr lang="it-IT" sz="1600" dirty="0" smtClean="0">
                <a:solidFill>
                  <a:schemeClr val="tx1"/>
                </a:solidFill>
                <a:ea typeface="+mj-ea"/>
                <a:cs typeface="+mj-cs"/>
              </a:rPr>
              <a:t> slump (2013), </a:t>
            </a:r>
            <a:r>
              <a:rPr lang="it-IT" sz="1600" b="1" dirty="0" smtClean="0">
                <a:solidFill>
                  <a:schemeClr val="tx1"/>
                </a:solidFill>
                <a:ea typeface="+mj-ea"/>
                <a:cs typeface="+mj-cs"/>
              </a:rPr>
              <a:t> BIH</a:t>
            </a:r>
            <a:r>
              <a:rPr lang="it-IT" sz="1600" dirty="0" smtClean="0">
                <a:solidFill>
                  <a:schemeClr val="tx1"/>
                </a:solidFill>
                <a:ea typeface="+mj-ea"/>
                <a:cs typeface="+mj-cs"/>
              </a:rPr>
              <a:t>: </a:t>
            </a:r>
            <a:r>
              <a:rPr lang="it-IT" sz="1600" dirty="0" err="1" smtClean="0">
                <a:solidFill>
                  <a:schemeClr val="tx1"/>
                </a:solidFill>
                <a:ea typeface="+mj-ea"/>
                <a:cs typeface="+mj-cs"/>
              </a:rPr>
              <a:t>highest</a:t>
            </a:r>
            <a:r>
              <a:rPr lang="it-IT" sz="1600" dirty="0" smtClean="0">
                <a:solidFill>
                  <a:schemeClr val="tx1"/>
                </a:solidFill>
                <a:ea typeface="+mj-ea"/>
                <a:cs typeface="+mj-cs"/>
              </a:rPr>
              <a:t> </a:t>
            </a:r>
            <a:r>
              <a:rPr lang="it-IT" sz="1600" dirty="0" err="1" smtClean="0">
                <a:solidFill>
                  <a:schemeClr val="tx1"/>
                </a:solidFill>
                <a:ea typeface="+mj-ea"/>
                <a:cs typeface="+mj-cs"/>
              </a:rPr>
              <a:t>average</a:t>
            </a:r>
            <a:r>
              <a:rPr lang="it-IT" sz="1600" dirty="0" smtClean="0">
                <a:solidFill>
                  <a:schemeClr val="tx1"/>
                </a:solidFill>
                <a:ea typeface="+mj-ea"/>
                <a:cs typeface="+mj-cs"/>
              </a:rPr>
              <a:t> </a:t>
            </a:r>
            <a:r>
              <a:rPr lang="it-IT" sz="1600" dirty="0" err="1" smtClean="0">
                <a:solidFill>
                  <a:schemeClr val="tx1"/>
                </a:solidFill>
                <a:ea typeface="+mj-ea"/>
                <a:cs typeface="+mj-cs"/>
              </a:rPr>
              <a:t>growth</a:t>
            </a:r>
            <a:r>
              <a:rPr lang="it-IT" sz="1600" dirty="0" smtClean="0">
                <a:solidFill>
                  <a:schemeClr val="tx1"/>
                </a:solidFill>
                <a:ea typeface="+mj-ea"/>
                <a:cs typeface="+mj-cs"/>
              </a:rPr>
              <a:t> rate (12%)</a:t>
            </a:r>
          </a:p>
          <a:p>
            <a:pPr eaLnBrk="1" hangingPunct="1">
              <a:buFont typeface="Arial" pitchFamily="34" charset="0"/>
              <a:buChar char="•"/>
              <a:defRPr/>
            </a:pPr>
            <a:r>
              <a:rPr lang="it-IT" sz="1600" dirty="0" smtClean="0">
                <a:solidFill>
                  <a:schemeClr val="tx1"/>
                </a:solidFill>
                <a:ea typeface="+mj-ea"/>
                <a:cs typeface="+mj-cs"/>
              </a:rPr>
              <a:t>  </a:t>
            </a:r>
            <a:r>
              <a:rPr lang="it-IT" sz="1600" b="1" u="sng" dirty="0" smtClean="0">
                <a:solidFill>
                  <a:schemeClr val="tx1"/>
                </a:solidFill>
                <a:ea typeface="+mj-ea"/>
                <a:cs typeface="+mj-cs"/>
              </a:rPr>
              <a:t>2012 </a:t>
            </a:r>
            <a:r>
              <a:rPr lang="it-IT" sz="1600" u="sng" dirty="0" smtClean="0">
                <a:solidFill>
                  <a:schemeClr val="tx1"/>
                </a:solidFill>
                <a:ea typeface="+mj-ea"/>
                <a:cs typeface="+mj-cs"/>
              </a:rPr>
              <a:t>WORST </a:t>
            </a:r>
            <a:r>
              <a:rPr lang="it-IT" sz="1600" u="sng" dirty="0" err="1" smtClean="0">
                <a:solidFill>
                  <a:schemeClr val="tx1"/>
                </a:solidFill>
                <a:ea typeface="+mj-ea"/>
                <a:cs typeface="+mj-cs"/>
              </a:rPr>
              <a:t>year</a:t>
            </a:r>
            <a:r>
              <a:rPr lang="it-IT" sz="1600" u="sng" dirty="0" smtClean="0">
                <a:solidFill>
                  <a:schemeClr val="tx1"/>
                </a:solidFill>
                <a:ea typeface="+mj-ea"/>
                <a:cs typeface="+mj-cs"/>
              </a:rPr>
              <a:t> </a:t>
            </a:r>
            <a:r>
              <a:rPr lang="it-IT" sz="1600" dirty="0" err="1" smtClean="0">
                <a:solidFill>
                  <a:schemeClr val="tx1"/>
                </a:solidFill>
                <a:ea typeface="+mj-ea"/>
                <a:cs typeface="+mj-cs"/>
              </a:rPr>
              <a:t>except</a:t>
            </a:r>
            <a:r>
              <a:rPr lang="it-IT" sz="1600" dirty="0" smtClean="0">
                <a:solidFill>
                  <a:schemeClr val="tx1"/>
                </a:solidFill>
                <a:ea typeface="+mj-ea"/>
                <a:cs typeface="+mj-cs"/>
              </a:rPr>
              <a:t> </a:t>
            </a:r>
            <a:r>
              <a:rPr lang="it-IT" sz="1600" dirty="0" err="1" smtClean="0">
                <a:solidFill>
                  <a:schemeClr val="tx1"/>
                </a:solidFill>
                <a:ea typeface="+mj-ea"/>
                <a:cs typeface="+mj-cs"/>
              </a:rPr>
              <a:t>for</a:t>
            </a:r>
            <a:r>
              <a:rPr lang="it-IT" sz="1600" dirty="0" smtClean="0">
                <a:solidFill>
                  <a:schemeClr val="tx1"/>
                </a:solidFill>
                <a:ea typeface="+mj-ea"/>
                <a:cs typeface="+mj-cs"/>
              </a:rPr>
              <a:t> </a:t>
            </a:r>
            <a:r>
              <a:rPr lang="it-IT" sz="1600" b="1" dirty="0" smtClean="0">
                <a:solidFill>
                  <a:schemeClr val="tx1"/>
                </a:solidFill>
                <a:ea typeface="+mj-ea"/>
                <a:cs typeface="+mj-cs"/>
              </a:rPr>
              <a:t>ALB, BIH; </a:t>
            </a:r>
            <a:r>
              <a:rPr lang="it-IT" sz="1600" b="1" u="sng" dirty="0" smtClean="0">
                <a:solidFill>
                  <a:schemeClr val="tx1"/>
                </a:solidFill>
                <a:ea typeface="+mj-ea"/>
                <a:cs typeface="+mj-cs"/>
              </a:rPr>
              <a:t>2015</a:t>
            </a:r>
            <a:r>
              <a:rPr lang="it-IT" sz="1600" u="sng" dirty="0" smtClean="0">
                <a:solidFill>
                  <a:schemeClr val="tx1"/>
                </a:solidFill>
                <a:ea typeface="+mj-ea"/>
                <a:cs typeface="+mj-cs"/>
              </a:rPr>
              <a:t> BEST </a:t>
            </a:r>
            <a:r>
              <a:rPr lang="it-IT" sz="1600" u="sng" dirty="0" err="1" smtClean="0">
                <a:solidFill>
                  <a:schemeClr val="tx1"/>
                </a:solidFill>
                <a:ea typeface="+mj-ea"/>
                <a:cs typeface="+mj-cs"/>
              </a:rPr>
              <a:t>year</a:t>
            </a:r>
            <a:r>
              <a:rPr lang="it-IT" sz="1600" dirty="0" smtClean="0">
                <a:solidFill>
                  <a:schemeClr val="tx1"/>
                </a:solidFill>
                <a:ea typeface="+mj-ea"/>
                <a:cs typeface="+mj-cs"/>
              </a:rPr>
              <a:t> </a:t>
            </a:r>
            <a:r>
              <a:rPr lang="it-IT" sz="1600" dirty="0" err="1" smtClean="0">
                <a:solidFill>
                  <a:schemeClr val="tx1"/>
                </a:solidFill>
                <a:ea typeface="+mj-ea"/>
                <a:cs typeface="+mj-cs"/>
              </a:rPr>
              <a:t>except</a:t>
            </a:r>
            <a:r>
              <a:rPr lang="it-IT" sz="1600" dirty="0" smtClean="0">
                <a:solidFill>
                  <a:schemeClr val="tx1"/>
                </a:solidFill>
                <a:ea typeface="+mj-ea"/>
                <a:cs typeface="+mj-cs"/>
              </a:rPr>
              <a:t> </a:t>
            </a:r>
            <a:r>
              <a:rPr lang="it-IT" sz="1600" dirty="0" err="1" smtClean="0">
                <a:solidFill>
                  <a:schemeClr val="tx1"/>
                </a:solidFill>
                <a:ea typeface="+mj-ea"/>
                <a:cs typeface="+mj-cs"/>
              </a:rPr>
              <a:t>for</a:t>
            </a:r>
            <a:r>
              <a:rPr lang="it-IT" sz="1600" dirty="0" smtClean="0">
                <a:solidFill>
                  <a:schemeClr val="tx1"/>
                </a:solidFill>
                <a:ea typeface="+mj-ea"/>
                <a:cs typeface="+mj-cs"/>
              </a:rPr>
              <a:t> </a:t>
            </a:r>
            <a:r>
              <a:rPr lang="it-IT" sz="1600" b="1" dirty="0" smtClean="0">
                <a:solidFill>
                  <a:schemeClr val="tx1"/>
                </a:solidFill>
                <a:ea typeface="+mj-ea"/>
                <a:cs typeface="+mj-cs"/>
              </a:rPr>
              <a:t>GRE, ALB.</a:t>
            </a:r>
          </a:p>
        </p:txBody>
      </p:sp>
      <p:pic>
        <p:nvPicPr>
          <p:cNvPr id="9219"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8" name="CasellaDiTesto 7"/>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TOURISM</a:t>
            </a:r>
          </a:p>
        </p:txBody>
      </p:sp>
      <p:graphicFrame>
        <p:nvGraphicFramePr>
          <p:cNvPr id="6" name="Grafico 5"/>
          <p:cNvGraphicFramePr/>
          <p:nvPr/>
        </p:nvGraphicFramePr>
        <p:xfrm>
          <a:off x="500034" y="857232"/>
          <a:ext cx="8215370" cy="492922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6" name="Sottotitolo 5"/>
          <p:cNvSpPr>
            <a:spLocks noGrp="1"/>
          </p:cNvSpPr>
          <p:nvPr>
            <p:ph type="subTitle" idx="1"/>
          </p:nvPr>
        </p:nvSpPr>
        <p:spPr>
          <a:xfrm>
            <a:off x="785786" y="5929330"/>
            <a:ext cx="8143932" cy="785817"/>
          </a:xfrm>
          <a:ln>
            <a:solidFill>
              <a:prstClr val="black"/>
            </a:solidFill>
          </a:ln>
        </p:spPr>
        <p:txBody>
          <a:bodyPr rtlCol="0">
            <a:noAutofit/>
          </a:bodyPr>
          <a:lstStyle/>
          <a:p>
            <a:pPr eaLnBrk="1" fontAlgn="auto" hangingPunct="1">
              <a:spcAft>
                <a:spcPts val="0"/>
              </a:spcAft>
              <a:buFont typeface="Arial" pitchFamily="34" charset="0"/>
              <a:buChar char="•"/>
              <a:defRPr/>
            </a:pPr>
            <a:r>
              <a:rPr lang="it-IT" sz="1600" dirty="0" err="1" smtClean="0">
                <a:solidFill>
                  <a:schemeClr val="tx1"/>
                </a:solidFill>
              </a:rPr>
              <a:t>Correlation</a:t>
            </a:r>
            <a:r>
              <a:rPr lang="it-IT" sz="1600" dirty="0" smtClean="0">
                <a:solidFill>
                  <a:schemeClr val="tx1"/>
                </a:solidFill>
              </a:rPr>
              <a:t> </a:t>
            </a:r>
            <a:r>
              <a:rPr lang="it-IT" sz="1600" dirty="0" err="1" smtClean="0">
                <a:solidFill>
                  <a:schemeClr val="tx1"/>
                </a:solidFill>
              </a:rPr>
              <a:t>between</a:t>
            </a:r>
            <a:r>
              <a:rPr lang="it-IT" sz="1600" dirty="0" smtClean="0">
                <a:solidFill>
                  <a:schemeClr val="tx1"/>
                </a:solidFill>
              </a:rPr>
              <a:t>  impact </a:t>
            </a:r>
            <a:r>
              <a:rPr lang="it-IT" sz="1600" dirty="0" err="1" smtClean="0">
                <a:solidFill>
                  <a:schemeClr val="tx1"/>
                </a:solidFill>
              </a:rPr>
              <a:t>of</a:t>
            </a:r>
            <a:r>
              <a:rPr lang="it-IT" sz="1600" dirty="0" smtClean="0">
                <a:solidFill>
                  <a:schemeClr val="tx1"/>
                </a:solidFill>
              </a:rPr>
              <a:t> </a:t>
            </a:r>
            <a:r>
              <a:rPr lang="it-IT" sz="1600" dirty="0" err="1" smtClean="0">
                <a:solidFill>
                  <a:schemeClr val="tx1"/>
                </a:solidFill>
              </a:rPr>
              <a:t>T&amp;T</a:t>
            </a:r>
            <a:r>
              <a:rPr lang="it-IT" sz="1600" dirty="0" smtClean="0">
                <a:solidFill>
                  <a:schemeClr val="tx1"/>
                </a:solidFill>
              </a:rPr>
              <a:t> on </a:t>
            </a:r>
            <a:r>
              <a:rPr lang="it-IT" sz="1600" dirty="0" err="1" smtClean="0">
                <a:solidFill>
                  <a:schemeClr val="tx1"/>
                </a:solidFill>
              </a:rPr>
              <a:t>Direct</a:t>
            </a:r>
            <a:r>
              <a:rPr lang="it-IT" sz="1600" dirty="0" smtClean="0">
                <a:solidFill>
                  <a:schemeClr val="tx1"/>
                </a:solidFill>
              </a:rPr>
              <a:t> and Total </a:t>
            </a:r>
            <a:r>
              <a:rPr lang="it-IT" sz="1600" dirty="0" err="1" smtClean="0">
                <a:solidFill>
                  <a:schemeClr val="tx1"/>
                </a:solidFill>
              </a:rPr>
              <a:t>Contribution</a:t>
            </a:r>
            <a:r>
              <a:rPr lang="it-IT" sz="1600" dirty="0" smtClean="0">
                <a:solidFill>
                  <a:schemeClr val="tx1"/>
                </a:solidFill>
              </a:rPr>
              <a:t> </a:t>
            </a:r>
            <a:r>
              <a:rPr lang="it-IT" sz="1600" dirty="0" err="1" smtClean="0">
                <a:solidFill>
                  <a:schemeClr val="tx1"/>
                </a:solidFill>
              </a:rPr>
              <a:t>to</a:t>
            </a:r>
            <a:r>
              <a:rPr lang="it-IT" sz="1600" dirty="0" smtClean="0">
                <a:solidFill>
                  <a:schemeClr val="tx1"/>
                </a:solidFill>
              </a:rPr>
              <a:t> GDP, </a:t>
            </a:r>
            <a:r>
              <a:rPr lang="it-IT" sz="1600" dirty="0" err="1" smtClean="0">
                <a:solidFill>
                  <a:schemeClr val="tx1"/>
                </a:solidFill>
              </a:rPr>
              <a:t>countries</a:t>
            </a:r>
            <a:r>
              <a:rPr lang="it-IT" sz="1600" dirty="0" smtClean="0">
                <a:solidFill>
                  <a:schemeClr val="tx1"/>
                </a:solidFill>
              </a:rPr>
              <a:t> </a:t>
            </a:r>
            <a:r>
              <a:rPr lang="it-IT" sz="1600" dirty="0" err="1" smtClean="0">
                <a:solidFill>
                  <a:schemeClr val="tx1"/>
                </a:solidFill>
              </a:rPr>
              <a:t>with</a:t>
            </a:r>
            <a:r>
              <a:rPr lang="it-IT" sz="1600" dirty="0" smtClean="0">
                <a:solidFill>
                  <a:schemeClr val="tx1"/>
                </a:solidFill>
              </a:rPr>
              <a:t> </a:t>
            </a:r>
            <a:r>
              <a:rPr lang="it-IT" sz="1600" dirty="0" err="1" smtClean="0">
                <a:solidFill>
                  <a:schemeClr val="tx1"/>
                </a:solidFill>
              </a:rPr>
              <a:t>higher</a:t>
            </a:r>
            <a:r>
              <a:rPr lang="it-IT" sz="1600" dirty="0" smtClean="0">
                <a:solidFill>
                  <a:schemeClr val="tx1"/>
                </a:solidFill>
              </a:rPr>
              <a:t> DIRECT Contr. </a:t>
            </a:r>
            <a:r>
              <a:rPr lang="it-IT" sz="1600" dirty="0" err="1" smtClean="0">
                <a:solidFill>
                  <a:schemeClr val="tx1"/>
                </a:solidFill>
              </a:rPr>
              <a:t>have</a:t>
            </a:r>
            <a:r>
              <a:rPr lang="it-IT" sz="1600" dirty="0" smtClean="0">
                <a:solidFill>
                  <a:schemeClr val="tx1"/>
                </a:solidFill>
              </a:rPr>
              <a:t> </a:t>
            </a:r>
            <a:r>
              <a:rPr lang="it-IT" sz="1600" dirty="0" err="1" smtClean="0">
                <a:solidFill>
                  <a:schemeClr val="tx1"/>
                </a:solidFill>
              </a:rPr>
              <a:t>higher</a:t>
            </a:r>
            <a:r>
              <a:rPr lang="it-IT" sz="1600" dirty="0" smtClean="0">
                <a:solidFill>
                  <a:schemeClr val="tx1"/>
                </a:solidFill>
              </a:rPr>
              <a:t> TOTAL Contr.</a:t>
            </a:r>
          </a:p>
          <a:p>
            <a:pPr eaLnBrk="1" fontAlgn="auto" hangingPunct="1">
              <a:spcAft>
                <a:spcPts val="0"/>
              </a:spcAft>
              <a:buFont typeface="Arial" pitchFamily="34" charset="0"/>
              <a:buChar char="•"/>
              <a:defRPr/>
            </a:pPr>
            <a:r>
              <a:rPr lang="it-IT" sz="1600" b="1" dirty="0" smtClean="0">
                <a:solidFill>
                  <a:schemeClr val="tx1"/>
                </a:solidFill>
              </a:rPr>
              <a:t>MNE</a:t>
            </a:r>
            <a:r>
              <a:rPr lang="it-IT" sz="1600" dirty="0" smtClean="0">
                <a:solidFill>
                  <a:schemeClr val="tx1"/>
                </a:solidFill>
              </a:rPr>
              <a:t>: </a:t>
            </a:r>
            <a:r>
              <a:rPr lang="it-IT" sz="1600" dirty="0" err="1" smtClean="0">
                <a:solidFill>
                  <a:schemeClr val="tx1"/>
                </a:solidFill>
              </a:rPr>
              <a:t>highest</a:t>
            </a:r>
            <a:r>
              <a:rPr lang="it-IT" sz="1600" dirty="0" smtClean="0">
                <a:solidFill>
                  <a:schemeClr val="tx1"/>
                </a:solidFill>
              </a:rPr>
              <a:t> share </a:t>
            </a:r>
            <a:r>
              <a:rPr lang="it-IT" sz="1600" dirty="0" err="1" smtClean="0">
                <a:solidFill>
                  <a:schemeClr val="tx1"/>
                </a:solidFill>
              </a:rPr>
              <a:t>of</a:t>
            </a:r>
            <a:r>
              <a:rPr lang="it-IT" sz="1600" dirty="0" smtClean="0">
                <a:solidFill>
                  <a:schemeClr val="tx1"/>
                </a:solidFill>
              </a:rPr>
              <a:t>  DIRECT Contr., </a:t>
            </a:r>
            <a:r>
              <a:rPr lang="it-IT" sz="1600" b="1" dirty="0" smtClean="0">
                <a:solidFill>
                  <a:schemeClr val="tx1"/>
                </a:solidFill>
              </a:rPr>
              <a:t>ALB</a:t>
            </a:r>
            <a:r>
              <a:rPr lang="it-IT" sz="1600" dirty="0" smtClean="0">
                <a:solidFill>
                  <a:schemeClr val="tx1"/>
                </a:solidFill>
              </a:rPr>
              <a:t> </a:t>
            </a:r>
            <a:r>
              <a:rPr lang="it-IT" sz="1600" dirty="0" err="1" smtClean="0">
                <a:solidFill>
                  <a:schemeClr val="tx1"/>
                </a:solidFill>
              </a:rPr>
              <a:t>highest</a:t>
            </a:r>
            <a:r>
              <a:rPr lang="it-IT" sz="1600" dirty="0" smtClean="0">
                <a:solidFill>
                  <a:schemeClr val="tx1"/>
                </a:solidFill>
              </a:rPr>
              <a:t> share </a:t>
            </a:r>
            <a:r>
              <a:rPr lang="it-IT" sz="1600" dirty="0" err="1" smtClean="0">
                <a:solidFill>
                  <a:schemeClr val="tx1"/>
                </a:solidFill>
              </a:rPr>
              <a:t>of</a:t>
            </a:r>
            <a:r>
              <a:rPr lang="it-IT" sz="1600" dirty="0" smtClean="0">
                <a:solidFill>
                  <a:schemeClr val="tx1"/>
                </a:solidFill>
              </a:rPr>
              <a:t> TOTAL Contr. </a:t>
            </a:r>
            <a:endParaRPr lang="it-IT" sz="1600" dirty="0">
              <a:solidFill>
                <a:schemeClr val="tx1"/>
              </a:solidFill>
            </a:endParaRPr>
          </a:p>
        </p:txBody>
      </p:sp>
      <p:graphicFrame>
        <p:nvGraphicFramePr>
          <p:cNvPr id="9" name="Tabella 8"/>
          <p:cNvGraphicFramePr>
            <a:graphicFrameLocks noGrp="1"/>
          </p:cNvGraphicFramePr>
          <p:nvPr/>
        </p:nvGraphicFramePr>
        <p:xfrm>
          <a:off x="928662" y="1510999"/>
          <a:ext cx="6143668" cy="4275455"/>
        </p:xfrm>
        <a:graphic>
          <a:graphicData uri="http://schemas.openxmlformats.org/drawingml/2006/table">
            <a:tbl>
              <a:tblPr firstRow="1" bandRow="1">
                <a:tableStyleId>{5C22544A-7EE6-4342-B048-85BDC9FD1C3A}</a:tableStyleId>
              </a:tblPr>
              <a:tblGrid>
                <a:gridCol w="1357322"/>
                <a:gridCol w="2428892"/>
                <a:gridCol w="2357454"/>
              </a:tblGrid>
              <a:tr h="370840">
                <a:tc>
                  <a:txBody>
                    <a:bodyPr/>
                    <a:lstStyle/>
                    <a:p>
                      <a:pPr algn="ctr" fontAlgn="b"/>
                      <a:r>
                        <a:rPr lang="it-IT" sz="1800" b="1" i="0" u="none" strike="noStrike" dirty="0" smtClean="0">
                          <a:solidFill>
                            <a:schemeClr val="bg1"/>
                          </a:solidFill>
                          <a:latin typeface="Calibri"/>
                        </a:rPr>
                        <a:t>YEAR</a:t>
                      </a:r>
                      <a:r>
                        <a:rPr lang="it-IT" sz="1800" b="1" i="0" u="none" strike="noStrike" baseline="0" dirty="0" smtClean="0">
                          <a:solidFill>
                            <a:schemeClr val="bg1"/>
                          </a:solidFill>
                          <a:latin typeface="Calibri"/>
                        </a:rPr>
                        <a:t>  </a:t>
                      </a:r>
                      <a:r>
                        <a:rPr lang="it-IT" sz="1800" b="1" i="0" u="none" strike="noStrike" dirty="0" smtClean="0">
                          <a:solidFill>
                            <a:schemeClr val="bg1"/>
                          </a:solidFill>
                          <a:latin typeface="Calibri"/>
                        </a:rPr>
                        <a:t>2017  </a:t>
                      </a:r>
                      <a:endParaRPr lang="it-IT" sz="1800" b="1" i="0" u="none" strike="noStrike" dirty="0">
                        <a:solidFill>
                          <a:schemeClr val="bg1"/>
                        </a:solidFill>
                        <a:latin typeface="Calibri"/>
                      </a:endParaRPr>
                    </a:p>
                  </a:txBody>
                  <a:tcPr marL="9525" marR="9525" marT="9525" marB="0" anchor="b"/>
                </a:tc>
                <a:tc>
                  <a:txBody>
                    <a:bodyPr/>
                    <a:lstStyle/>
                    <a:p>
                      <a:pPr algn="ctr" fontAlgn="b"/>
                      <a:r>
                        <a:rPr lang="it-IT" sz="1800" b="1" i="0" u="none" strike="noStrike" dirty="0">
                          <a:solidFill>
                            <a:schemeClr val="bg1"/>
                          </a:solidFill>
                          <a:latin typeface="Calibri"/>
                        </a:rPr>
                        <a:t> </a:t>
                      </a:r>
                      <a:r>
                        <a:rPr lang="it-IT" sz="1800" b="1" i="0" u="none" strike="noStrike" dirty="0" smtClean="0">
                          <a:solidFill>
                            <a:schemeClr val="bg1"/>
                          </a:solidFill>
                          <a:latin typeface="Calibri"/>
                        </a:rPr>
                        <a:t>DIRECT</a:t>
                      </a:r>
                      <a:r>
                        <a:rPr lang="it-IT" sz="1800" b="1" i="0" u="none" strike="noStrike" baseline="0" dirty="0" smtClean="0">
                          <a:solidFill>
                            <a:schemeClr val="bg1"/>
                          </a:solidFill>
                          <a:latin typeface="Calibri"/>
                        </a:rPr>
                        <a:t> </a:t>
                      </a:r>
                      <a:r>
                        <a:rPr lang="it-IT" sz="1800" b="1" i="0" u="none" strike="noStrike" dirty="0" smtClean="0">
                          <a:solidFill>
                            <a:schemeClr val="bg1"/>
                          </a:solidFill>
                          <a:latin typeface="Calibri"/>
                        </a:rPr>
                        <a:t>CONTRIBUTION</a:t>
                      </a:r>
                      <a:r>
                        <a:rPr lang="it-IT" sz="1800" b="1" i="0" u="none" strike="noStrike" baseline="0" dirty="0" smtClean="0">
                          <a:solidFill>
                            <a:schemeClr val="bg1"/>
                          </a:solidFill>
                          <a:latin typeface="Calibri"/>
                        </a:rPr>
                        <a:t> </a:t>
                      </a:r>
                      <a:r>
                        <a:rPr lang="it-IT" sz="1800" b="1" i="0" u="none" strike="noStrike" dirty="0" smtClean="0">
                          <a:solidFill>
                            <a:schemeClr val="bg1"/>
                          </a:solidFill>
                          <a:latin typeface="Calibri"/>
                        </a:rPr>
                        <a:t> </a:t>
                      </a:r>
                    </a:p>
                    <a:p>
                      <a:pPr algn="ctr" fontAlgn="b"/>
                      <a:r>
                        <a:rPr lang="it-IT" sz="1800" b="1" i="0" u="none" strike="noStrike" dirty="0" smtClean="0">
                          <a:solidFill>
                            <a:schemeClr val="bg1"/>
                          </a:solidFill>
                          <a:latin typeface="Calibri"/>
                        </a:rPr>
                        <a:t>TO</a:t>
                      </a:r>
                      <a:r>
                        <a:rPr lang="it-IT" sz="1800" b="1" i="0" u="none" strike="noStrike" baseline="0" dirty="0" smtClean="0">
                          <a:solidFill>
                            <a:schemeClr val="bg1"/>
                          </a:solidFill>
                          <a:latin typeface="Calibri"/>
                        </a:rPr>
                        <a:t>   G</a:t>
                      </a:r>
                      <a:r>
                        <a:rPr lang="it-IT" sz="1800" b="1" i="0" u="none" strike="noStrike" dirty="0" smtClean="0">
                          <a:solidFill>
                            <a:schemeClr val="bg1"/>
                          </a:solidFill>
                          <a:latin typeface="Calibri"/>
                        </a:rPr>
                        <a:t>DP - %</a:t>
                      </a:r>
                      <a:endParaRPr lang="it-IT" sz="1800" b="1" i="0" u="none" strike="noStrike" dirty="0">
                        <a:solidFill>
                          <a:schemeClr val="bg1"/>
                        </a:solidFill>
                        <a:latin typeface="Calibri"/>
                      </a:endParaRPr>
                    </a:p>
                  </a:txBody>
                  <a:tcPr marL="9525" marR="9525" marT="9525" marB="0" anchor="b"/>
                </a:tc>
                <a:tc>
                  <a:txBody>
                    <a:bodyPr/>
                    <a:lstStyle/>
                    <a:p>
                      <a:pPr algn="ctr" fontAlgn="b"/>
                      <a:r>
                        <a:rPr lang="it-IT" sz="1800" b="1" i="0" u="none" strike="noStrike" dirty="0">
                          <a:solidFill>
                            <a:schemeClr val="bg1"/>
                          </a:solidFill>
                          <a:latin typeface="Calibri"/>
                        </a:rPr>
                        <a:t>TOTAL </a:t>
                      </a:r>
                      <a:r>
                        <a:rPr lang="it-IT" sz="1800" b="1" i="0" u="none" strike="noStrike" dirty="0" smtClean="0">
                          <a:solidFill>
                            <a:schemeClr val="bg1"/>
                          </a:solidFill>
                          <a:latin typeface="Calibri"/>
                        </a:rPr>
                        <a:t> CONTRIBUTION </a:t>
                      </a:r>
                      <a:r>
                        <a:rPr lang="it-IT" sz="1800" b="1" i="0" u="none" strike="noStrike" dirty="0">
                          <a:solidFill>
                            <a:schemeClr val="bg1"/>
                          </a:solidFill>
                          <a:latin typeface="Calibri"/>
                        </a:rPr>
                        <a:t>TO </a:t>
                      </a:r>
                      <a:r>
                        <a:rPr lang="it-IT" sz="1800" b="1" i="0" u="none" strike="noStrike" dirty="0" smtClean="0">
                          <a:solidFill>
                            <a:schemeClr val="bg1"/>
                          </a:solidFill>
                          <a:latin typeface="Calibri"/>
                        </a:rPr>
                        <a:t>GDP - %</a:t>
                      </a:r>
                      <a:endParaRPr lang="it-IT" sz="1800" b="1" i="0" u="none" strike="noStrike" dirty="0">
                        <a:solidFill>
                          <a:schemeClr val="bg1"/>
                        </a:solidFill>
                        <a:latin typeface="Calibri"/>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MNE</a:t>
                      </a:r>
                    </a:p>
                  </a:txBody>
                  <a:tcPr marL="9525" marR="9525" marT="9525" marB="0" anchor="b"/>
                </a:tc>
                <a:tc>
                  <a:txBody>
                    <a:bodyPr/>
                    <a:lstStyle/>
                    <a:p>
                      <a:pPr algn="r" fontAlgn="b"/>
                      <a:r>
                        <a:rPr lang="it-IT" sz="2000" b="1" i="0" u="sng" strike="noStrike" dirty="0" smtClean="0">
                          <a:solidFill>
                            <a:schemeClr val="tx2">
                              <a:lumMod val="75000"/>
                            </a:schemeClr>
                          </a:solidFill>
                          <a:latin typeface="Calibri"/>
                        </a:rPr>
                        <a:t>11,0</a:t>
                      </a:r>
                      <a:endParaRPr lang="it-IT" sz="2000" b="1" i="0" u="sng" strike="noStrike" dirty="0">
                        <a:solidFill>
                          <a:schemeClr val="tx2">
                            <a:lumMod val="75000"/>
                          </a:schemeClr>
                        </a:solidFill>
                        <a:latin typeface="Calibri"/>
                      </a:endParaRPr>
                    </a:p>
                  </a:txBody>
                  <a:tcPr marL="9525" marR="9525" marT="9525" marB="0" anchor="b"/>
                </a:tc>
                <a:tc>
                  <a:txBody>
                    <a:bodyPr/>
                    <a:lstStyle/>
                    <a:p>
                      <a:pPr algn="r"/>
                      <a:r>
                        <a:rPr lang="it-IT" sz="2000" b="1" dirty="0" smtClean="0">
                          <a:solidFill>
                            <a:schemeClr val="tx2">
                              <a:lumMod val="75000"/>
                            </a:schemeClr>
                          </a:solidFill>
                        </a:rPr>
                        <a:t>23,7</a:t>
                      </a:r>
                      <a:endParaRPr lang="it-IT" sz="2000" b="1"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HRV</a:t>
                      </a: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10,9</a:t>
                      </a:r>
                      <a:endParaRPr lang="it-IT" sz="2000" b="1" i="0" u="none" strike="noStrike" dirty="0">
                        <a:solidFill>
                          <a:schemeClr val="tx2">
                            <a:lumMod val="75000"/>
                          </a:schemeClr>
                        </a:solidFill>
                        <a:latin typeface="Calibri"/>
                      </a:endParaRPr>
                    </a:p>
                  </a:txBody>
                  <a:tcPr marL="9525" marR="9525" marT="9525" marB="0" anchor="b"/>
                </a:tc>
                <a:tc>
                  <a:txBody>
                    <a:bodyPr/>
                    <a:lstStyle/>
                    <a:p>
                      <a:pPr algn="r"/>
                      <a:r>
                        <a:rPr lang="it-IT" sz="2000" b="1" dirty="0" smtClean="0">
                          <a:solidFill>
                            <a:schemeClr val="tx2">
                              <a:lumMod val="75000"/>
                            </a:schemeClr>
                          </a:solidFill>
                        </a:rPr>
                        <a:t>25,0</a:t>
                      </a:r>
                      <a:endParaRPr lang="it-IT" sz="2000" b="1"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ALB</a:t>
                      </a: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8,5</a:t>
                      </a:r>
                      <a:endParaRPr lang="it-IT" sz="2000" b="1" i="0" u="none" strike="noStrike" dirty="0">
                        <a:solidFill>
                          <a:schemeClr val="tx2">
                            <a:lumMod val="75000"/>
                          </a:schemeClr>
                        </a:solidFill>
                        <a:latin typeface="Calibri"/>
                      </a:endParaRPr>
                    </a:p>
                  </a:txBody>
                  <a:tcPr marL="9525" marR="9525" marT="9525" marB="0" anchor="b"/>
                </a:tc>
                <a:tc>
                  <a:txBody>
                    <a:bodyPr/>
                    <a:lstStyle/>
                    <a:p>
                      <a:pPr algn="r"/>
                      <a:r>
                        <a:rPr lang="it-IT" sz="2000" b="1" u="sng" dirty="0" smtClean="0">
                          <a:solidFill>
                            <a:schemeClr val="tx2">
                              <a:lumMod val="75000"/>
                            </a:schemeClr>
                          </a:solidFill>
                        </a:rPr>
                        <a:t>26,0</a:t>
                      </a:r>
                      <a:endParaRPr lang="it-IT" sz="2000" b="1" u="sng"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GRE</a:t>
                      </a: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8,0</a:t>
                      </a:r>
                      <a:endParaRPr lang="it-IT" sz="2000" b="1" i="0" u="none" strike="noStrike" dirty="0">
                        <a:solidFill>
                          <a:schemeClr val="tx2">
                            <a:lumMod val="75000"/>
                          </a:schemeClr>
                        </a:solidFill>
                        <a:latin typeface="Calibri"/>
                      </a:endParaRPr>
                    </a:p>
                  </a:txBody>
                  <a:tcPr marL="9525" marR="9525" marT="9525" marB="0" anchor="b"/>
                </a:tc>
                <a:tc>
                  <a:txBody>
                    <a:bodyPr/>
                    <a:lstStyle/>
                    <a:p>
                      <a:pPr algn="r"/>
                      <a:r>
                        <a:rPr lang="it-IT" sz="2000" b="1" dirty="0" smtClean="0">
                          <a:solidFill>
                            <a:schemeClr val="tx2">
                              <a:lumMod val="75000"/>
                            </a:schemeClr>
                          </a:solidFill>
                        </a:rPr>
                        <a:t>19,7</a:t>
                      </a:r>
                      <a:endParaRPr lang="it-IT" sz="2000" b="1" dirty="0">
                        <a:solidFill>
                          <a:schemeClr val="tx2">
                            <a:lumMod val="75000"/>
                          </a:schemeClr>
                        </a:solidFill>
                      </a:endParaRPr>
                    </a:p>
                  </a:txBody>
                  <a:tcPr marL="9525" marR="9525" marT="9525" marB="0" anchor="b"/>
                </a:tc>
              </a:tr>
              <a:tr h="370840">
                <a:tc>
                  <a:txBody>
                    <a:bodyPr/>
                    <a:lstStyle/>
                    <a:p>
                      <a:pPr algn="l" fontAlgn="b"/>
                      <a:r>
                        <a:rPr lang="it-IT" sz="2400" b="1" i="1" u="none" strike="noStrike" dirty="0">
                          <a:solidFill>
                            <a:schemeClr val="tx1"/>
                          </a:solidFill>
                          <a:latin typeface="Calibri"/>
                        </a:rPr>
                        <a:t>AVERAGE</a:t>
                      </a:r>
                    </a:p>
                  </a:txBody>
                  <a:tcPr marL="9525" marR="9525" marT="9525" marB="0" anchor="b"/>
                </a:tc>
                <a:tc>
                  <a:txBody>
                    <a:bodyPr/>
                    <a:lstStyle/>
                    <a:p>
                      <a:pPr algn="r" fontAlgn="b"/>
                      <a:r>
                        <a:rPr lang="it-IT" sz="2400" b="1" i="1" u="none" strike="noStrike" dirty="0" smtClean="0">
                          <a:solidFill>
                            <a:schemeClr val="tx1"/>
                          </a:solidFill>
                          <a:latin typeface="Calibri"/>
                        </a:rPr>
                        <a:t>6,5</a:t>
                      </a:r>
                      <a:endParaRPr lang="it-IT" sz="2400" b="1" i="1" u="none" strike="noStrike" dirty="0">
                        <a:solidFill>
                          <a:schemeClr val="tx1"/>
                        </a:solidFill>
                        <a:latin typeface="Calibri"/>
                      </a:endParaRPr>
                    </a:p>
                  </a:txBody>
                  <a:tcPr marL="9525" marR="9525" marT="9525" marB="0" anchor="b"/>
                </a:tc>
                <a:tc>
                  <a:txBody>
                    <a:bodyPr/>
                    <a:lstStyle/>
                    <a:p>
                      <a:pPr algn="r" fontAlgn="b"/>
                      <a:r>
                        <a:rPr lang="it-IT" sz="2400" b="1" i="0" u="none" strike="noStrike" dirty="0" smtClean="0">
                          <a:solidFill>
                            <a:schemeClr val="tx1"/>
                          </a:solidFill>
                          <a:latin typeface="Calibri"/>
                        </a:rPr>
                        <a:t>17,0</a:t>
                      </a:r>
                      <a:endParaRPr lang="it-IT" sz="2400" b="1" i="0" u="none" strike="noStrike" dirty="0">
                        <a:solidFill>
                          <a:schemeClr val="tx1"/>
                        </a:solidFill>
                        <a:latin typeface="Calibri"/>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ITA</a:t>
                      </a: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5,5</a:t>
                      </a:r>
                      <a:endParaRPr lang="it-IT" sz="2000" b="1" i="0" u="none" strike="noStrike" dirty="0">
                        <a:solidFill>
                          <a:schemeClr val="tx2">
                            <a:lumMod val="75000"/>
                          </a:schemeClr>
                        </a:solidFill>
                        <a:latin typeface="Calibri"/>
                      </a:endParaRP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13,0</a:t>
                      </a:r>
                      <a:endParaRPr lang="it-IT" sz="2000" b="1" i="0" u="none" strike="noStrike" dirty="0">
                        <a:solidFill>
                          <a:schemeClr val="tx2">
                            <a:lumMod val="75000"/>
                          </a:schemeClr>
                        </a:solidFill>
                        <a:latin typeface="Calibri"/>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SLO</a:t>
                      </a: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3,3</a:t>
                      </a:r>
                      <a:endParaRPr lang="it-IT" sz="2000" b="1" i="0" u="none" strike="noStrike" dirty="0">
                        <a:solidFill>
                          <a:schemeClr val="tx2">
                            <a:lumMod val="75000"/>
                          </a:schemeClr>
                        </a:solidFill>
                        <a:latin typeface="Calibri"/>
                      </a:endParaRP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11,9</a:t>
                      </a:r>
                      <a:endParaRPr lang="it-IT" sz="2000" b="1" i="0" u="none" strike="noStrike" dirty="0">
                        <a:solidFill>
                          <a:schemeClr val="tx2">
                            <a:lumMod val="75000"/>
                          </a:schemeClr>
                        </a:solidFill>
                        <a:latin typeface="Calibri"/>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BIH</a:t>
                      </a: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2,6</a:t>
                      </a:r>
                      <a:endParaRPr lang="it-IT" sz="2000" b="1" i="0" u="none" strike="noStrike" dirty="0">
                        <a:solidFill>
                          <a:schemeClr val="tx2">
                            <a:lumMod val="75000"/>
                          </a:schemeClr>
                        </a:solidFill>
                        <a:latin typeface="Calibri"/>
                      </a:endParaRPr>
                    </a:p>
                  </a:txBody>
                  <a:tcPr marL="9525" marR="9525" marT="9525" marB="0" anchor="b"/>
                </a:tc>
                <a:tc>
                  <a:txBody>
                    <a:bodyPr/>
                    <a:lstStyle/>
                    <a:p>
                      <a:pPr algn="r" fontAlgn="b"/>
                      <a:r>
                        <a:rPr lang="it-IT" sz="2000" b="1" i="0" u="none" strike="noStrike" dirty="0" smtClean="0">
                          <a:solidFill>
                            <a:schemeClr val="tx2">
                              <a:lumMod val="75000"/>
                            </a:schemeClr>
                          </a:solidFill>
                          <a:latin typeface="Calibri"/>
                        </a:rPr>
                        <a:t>9,6</a:t>
                      </a:r>
                      <a:endParaRPr lang="it-IT" sz="2000" b="1" i="0" u="none" strike="noStrike" dirty="0">
                        <a:solidFill>
                          <a:schemeClr val="tx2">
                            <a:lumMod val="75000"/>
                          </a:schemeClr>
                        </a:solidFill>
                        <a:latin typeface="Calibri"/>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SRB</a:t>
                      </a:r>
                    </a:p>
                  </a:txBody>
                  <a:tcPr marL="9525" marR="9525" marT="9525" marB="0" anchor="b">
                    <a:solidFill>
                      <a:schemeClr val="accent1">
                        <a:lumMod val="40000"/>
                        <a:lumOff val="60000"/>
                      </a:schemeClr>
                    </a:solidFill>
                  </a:tcPr>
                </a:tc>
                <a:tc>
                  <a:txBody>
                    <a:bodyPr/>
                    <a:lstStyle/>
                    <a:p>
                      <a:pPr algn="r" fontAlgn="b"/>
                      <a:r>
                        <a:rPr lang="it-IT" sz="2000" b="1" i="0" u="sng" strike="noStrike" dirty="0" smtClean="0">
                          <a:solidFill>
                            <a:schemeClr val="tx2">
                              <a:lumMod val="75000"/>
                            </a:schemeClr>
                          </a:solidFill>
                          <a:latin typeface="Calibri"/>
                        </a:rPr>
                        <a:t>2,3</a:t>
                      </a:r>
                      <a:endParaRPr lang="it-IT" sz="2000" b="1" i="0" u="sng" strike="noStrike" dirty="0">
                        <a:solidFill>
                          <a:schemeClr val="tx2">
                            <a:lumMod val="75000"/>
                          </a:schemeClr>
                        </a:solidFill>
                        <a:latin typeface="Calibri"/>
                      </a:endParaRPr>
                    </a:p>
                  </a:txBody>
                  <a:tcPr marL="9525" marR="9525" marT="9525" marB="0" anchor="b">
                    <a:solidFill>
                      <a:schemeClr val="accent1">
                        <a:lumMod val="40000"/>
                        <a:lumOff val="60000"/>
                      </a:schemeClr>
                    </a:solidFill>
                  </a:tcPr>
                </a:tc>
                <a:tc>
                  <a:txBody>
                    <a:bodyPr/>
                    <a:lstStyle/>
                    <a:p>
                      <a:pPr algn="r" fontAlgn="b"/>
                      <a:r>
                        <a:rPr lang="it-IT" sz="2000" b="1" i="0" u="sng" strike="noStrike" dirty="0" smtClean="0">
                          <a:solidFill>
                            <a:schemeClr val="tx2">
                              <a:lumMod val="75000"/>
                            </a:schemeClr>
                          </a:solidFill>
                          <a:latin typeface="Calibri"/>
                        </a:rPr>
                        <a:t>6,7</a:t>
                      </a:r>
                      <a:endParaRPr lang="it-IT" sz="2000" b="1" i="0" u="sng" strike="noStrike" dirty="0">
                        <a:solidFill>
                          <a:schemeClr val="tx2">
                            <a:lumMod val="75000"/>
                          </a:schemeClr>
                        </a:solidFill>
                        <a:latin typeface="Calibri"/>
                      </a:endParaRPr>
                    </a:p>
                  </a:txBody>
                  <a:tcPr marL="9525" marR="9525" marT="9525" marB="0" anchor="b">
                    <a:solidFill>
                      <a:schemeClr val="accent1">
                        <a:lumMod val="40000"/>
                        <a:lumOff val="60000"/>
                      </a:schemeClr>
                    </a:solidFill>
                  </a:tcPr>
                </a:tc>
              </a:tr>
              <a:tr h="370840">
                <a:tc>
                  <a:txBody>
                    <a:bodyPr/>
                    <a:lstStyle/>
                    <a:p>
                      <a:pPr algn="l" fontAlgn="b"/>
                      <a:r>
                        <a:rPr lang="it-IT" sz="2400" b="1" i="1" u="none" strike="noStrike" dirty="0">
                          <a:solidFill>
                            <a:srgbClr val="000000"/>
                          </a:solidFill>
                          <a:latin typeface="Calibri"/>
                        </a:rPr>
                        <a:t>WORLD</a:t>
                      </a:r>
                    </a:p>
                  </a:txBody>
                  <a:tcPr marL="9525" marR="9525" marT="9525" marB="0" anchor="b">
                    <a:solidFill>
                      <a:schemeClr val="accent1">
                        <a:lumMod val="40000"/>
                        <a:lumOff val="60000"/>
                      </a:schemeClr>
                    </a:solidFill>
                  </a:tcPr>
                </a:tc>
                <a:tc>
                  <a:txBody>
                    <a:bodyPr/>
                    <a:lstStyle/>
                    <a:p>
                      <a:pPr algn="r" fontAlgn="b"/>
                      <a:r>
                        <a:rPr lang="it-IT" sz="2400" b="1" i="1" u="none" strike="noStrike" dirty="0" smtClean="0">
                          <a:solidFill>
                            <a:srgbClr val="000000"/>
                          </a:solidFill>
                          <a:latin typeface="Calibri"/>
                        </a:rPr>
                        <a:t>3,2</a:t>
                      </a:r>
                      <a:endParaRPr lang="it-IT" sz="2400" b="1" i="1" u="none" strike="noStrike" dirty="0">
                        <a:solidFill>
                          <a:srgbClr val="000000"/>
                        </a:solidFill>
                        <a:latin typeface="Calibri"/>
                      </a:endParaRPr>
                    </a:p>
                  </a:txBody>
                  <a:tcPr marL="9525" marR="9525" marT="9525" marB="0" anchor="b">
                    <a:solidFill>
                      <a:schemeClr val="accent1">
                        <a:lumMod val="40000"/>
                        <a:lumOff val="60000"/>
                      </a:schemeClr>
                    </a:solidFill>
                  </a:tcPr>
                </a:tc>
                <a:tc>
                  <a:txBody>
                    <a:bodyPr/>
                    <a:lstStyle/>
                    <a:p>
                      <a:pPr algn="r" fontAlgn="b"/>
                      <a:r>
                        <a:rPr lang="it-IT" sz="2400" b="1" i="1" u="none" strike="noStrike" dirty="0" smtClean="0">
                          <a:solidFill>
                            <a:srgbClr val="000000"/>
                          </a:solidFill>
                          <a:latin typeface="Calibri"/>
                        </a:rPr>
                        <a:t>10,4</a:t>
                      </a:r>
                      <a:endParaRPr lang="it-IT" sz="2400" b="1" i="1" u="none" strike="noStrike" dirty="0">
                        <a:solidFill>
                          <a:srgbClr val="000000"/>
                        </a:solidFill>
                        <a:latin typeface="Calibri"/>
                      </a:endParaRPr>
                    </a:p>
                  </a:txBody>
                  <a:tcPr marL="9525" marR="9525" marT="9525" marB="0" anchor="b">
                    <a:solidFill>
                      <a:schemeClr val="accent1">
                        <a:lumMod val="40000"/>
                        <a:lumOff val="60000"/>
                      </a:schemeClr>
                    </a:solidFill>
                  </a:tcPr>
                </a:tc>
              </a:tr>
            </a:tbl>
          </a:graphicData>
        </a:graphic>
      </p:graphicFrame>
      <p:sp>
        <p:nvSpPr>
          <p:cNvPr id="8" name="CasellaDiTesto 7"/>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TOURISM</a:t>
            </a:r>
          </a:p>
        </p:txBody>
      </p:sp>
      <p:sp>
        <p:nvSpPr>
          <p:cNvPr id="7" name="Sottotitolo 5"/>
          <p:cNvSpPr txBox="1">
            <a:spLocks/>
          </p:cNvSpPr>
          <p:nvPr/>
        </p:nvSpPr>
        <p:spPr bwMode="auto">
          <a:xfrm>
            <a:off x="928662" y="928670"/>
            <a:ext cx="7500938" cy="4238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lvl="0" indent="0" defTabSz="914400" rtl="0" eaLnBrk="1" fontAlgn="auto" latinLnBrk="0" hangingPunct="1">
              <a:lnSpc>
                <a:spcPct val="100000"/>
              </a:lnSpc>
              <a:spcBef>
                <a:spcPct val="20000"/>
              </a:spcBef>
              <a:spcAft>
                <a:spcPts val="0"/>
              </a:spcAft>
              <a:buClrTx/>
              <a:buSzTx/>
              <a:tabLst/>
              <a:defRPr/>
            </a:pPr>
            <a:r>
              <a:rPr lang="it-IT" sz="2400" b="1" dirty="0" smtClean="0">
                <a:solidFill>
                  <a:schemeClr val="accent1">
                    <a:lumMod val="50000"/>
                  </a:schemeClr>
                </a:solidFill>
                <a:latin typeface="+mn-lt"/>
                <a:cs typeface="+mn-cs"/>
              </a:rPr>
              <a:t>Impact </a:t>
            </a:r>
            <a:r>
              <a:rPr lang="it-IT" sz="2400" b="1" dirty="0" err="1" smtClean="0">
                <a:solidFill>
                  <a:schemeClr val="accent1">
                    <a:lumMod val="50000"/>
                  </a:schemeClr>
                </a:solidFill>
                <a:latin typeface="+mn-lt"/>
                <a:cs typeface="+mn-cs"/>
              </a:rPr>
              <a:t>of</a:t>
            </a:r>
            <a:r>
              <a:rPr lang="it-IT" sz="2400" b="1" dirty="0" smtClean="0">
                <a:solidFill>
                  <a:schemeClr val="accent1">
                    <a:lumMod val="50000"/>
                  </a:schemeClr>
                </a:solidFill>
                <a:latin typeface="+mn-lt"/>
                <a:cs typeface="+mn-cs"/>
              </a:rPr>
              <a:t> </a:t>
            </a:r>
            <a:r>
              <a:rPr lang="it-IT" sz="2400" b="1" dirty="0" err="1" smtClean="0">
                <a:solidFill>
                  <a:schemeClr val="accent1">
                    <a:lumMod val="50000"/>
                  </a:schemeClr>
                </a:solidFill>
                <a:latin typeface="+mn-lt"/>
                <a:cs typeface="+mn-cs"/>
              </a:rPr>
              <a:t>Travel</a:t>
            </a:r>
            <a:r>
              <a:rPr lang="it-IT" sz="2400" b="1" dirty="0" smtClean="0">
                <a:solidFill>
                  <a:schemeClr val="accent1">
                    <a:lumMod val="50000"/>
                  </a:schemeClr>
                </a:solidFill>
                <a:latin typeface="+mn-lt"/>
                <a:cs typeface="+mn-cs"/>
              </a:rPr>
              <a:t> &amp; </a:t>
            </a:r>
            <a:r>
              <a:rPr lang="it-IT" sz="2400" b="1" dirty="0" err="1" smtClean="0">
                <a:solidFill>
                  <a:schemeClr val="accent1">
                    <a:lumMod val="50000"/>
                  </a:schemeClr>
                </a:solidFill>
                <a:latin typeface="+mn-lt"/>
                <a:cs typeface="+mn-cs"/>
              </a:rPr>
              <a:t>Tourism</a:t>
            </a:r>
            <a:r>
              <a:rPr lang="it-IT" sz="2400" b="1" dirty="0" smtClean="0">
                <a:solidFill>
                  <a:schemeClr val="accent1">
                    <a:lumMod val="50000"/>
                  </a:schemeClr>
                </a:solidFill>
                <a:latin typeface="+mn-lt"/>
                <a:cs typeface="+mn-cs"/>
              </a:rPr>
              <a:t> </a:t>
            </a:r>
            <a:r>
              <a:rPr lang="it-IT" sz="2400" b="1" dirty="0" err="1" smtClean="0">
                <a:solidFill>
                  <a:schemeClr val="accent1">
                    <a:lumMod val="50000"/>
                  </a:schemeClr>
                </a:solidFill>
                <a:latin typeface="+mn-lt"/>
                <a:cs typeface="+mn-cs"/>
              </a:rPr>
              <a:t>expenditure</a:t>
            </a:r>
            <a:r>
              <a:rPr lang="it-IT" sz="2400" b="1" dirty="0" smtClean="0">
                <a:solidFill>
                  <a:schemeClr val="accent1">
                    <a:lumMod val="50000"/>
                  </a:schemeClr>
                </a:solidFill>
                <a:latin typeface="+mn-lt"/>
                <a:cs typeface="+mn-cs"/>
              </a:rPr>
              <a:t> </a:t>
            </a:r>
            <a:endParaRPr kumimoji="0" lang="it-IT" sz="2400" b="1" u="none" strike="noStrike" kern="1200" cap="none" spc="0" normalizeH="0" baseline="0" noProof="0" dirty="0">
              <a:ln>
                <a:noFill/>
              </a:ln>
              <a:solidFill>
                <a:schemeClr val="accent1">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graphicFrame>
        <p:nvGraphicFramePr>
          <p:cNvPr id="6" name="Tabella 5"/>
          <p:cNvGraphicFramePr>
            <a:graphicFrameLocks noGrp="1"/>
          </p:cNvGraphicFramePr>
          <p:nvPr/>
        </p:nvGraphicFramePr>
        <p:xfrm>
          <a:off x="785786" y="1428736"/>
          <a:ext cx="6286543" cy="4275455"/>
        </p:xfrm>
        <a:graphic>
          <a:graphicData uri="http://schemas.openxmlformats.org/drawingml/2006/table">
            <a:tbl>
              <a:tblPr firstRow="1" bandRow="1">
                <a:tableStyleId>{5C22544A-7EE6-4342-B048-85BDC9FD1C3A}</a:tableStyleId>
              </a:tblPr>
              <a:tblGrid>
                <a:gridCol w="1493054"/>
                <a:gridCol w="2321253"/>
                <a:gridCol w="2472236"/>
              </a:tblGrid>
              <a:tr h="370840">
                <a:tc>
                  <a:txBody>
                    <a:bodyPr/>
                    <a:lstStyle/>
                    <a:p>
                      <a:pPr algn="ctr" fontAlgn="b"/>
                      <a:r>
                        <a:rPr lang="it-IT" sz="1800" b="1" i="0" u="none" strike="noStrike" dirty="0" smtClean="0">
                          <a:solidFill>
                            <a:schemeClr val="bg1"/>
                          </a:solidFill>
                          <a:latin typeface="Calibri"/>
                        </a:rPr>
                        <a:t>YEAR</a:t>
                      </a:r>
                      <a:r>
                        <a:rPr lang="it-IT" sz="1800" b="1" i="0" u="none" strike="noStrike" baseline="0" dirty="0" smtClean="0">
                          <a:solidFill>
                            <a:schemeClr val="bg1"/>
                          </a:solidFill>
                          <a:latin typeface="Calibri"/>
                        </a:rPr>
                        <a:t>  </a:t>
                      </a:r>
                      <a:r>
                        <a:rPr lang="it-IT" sz="1800" b="1" i="0" u="none" strike="noStrike" dirty="0" smtClean="0">
                          <a:solidFill>
                            <a:schemeClr val="bg1"/>
                          </a:solidFill>
                          <a:latin typeface="Calibri"/>
                        </a:rPr>
                        <a:t>2017  </a:t>
                      </a:r>
                      <a:endParaRPr lang="it-IT" sz="1800" b="1" i="0" u="none" strike="noStrike" dirty="0">
                        <a:solidFill>
                          <a:schemeClr val="bg1"/>
                        </a:solidFill>
                        <a:latin typeface="Calibri"/>
                      </a:endParaRPr>
                    </a:p>
                  </a:txBody>
                  <a:tcPr marL="9525" marR="9525" marT="9525" marB="0" anchor="b"/>
                </a:tc>
                <a:tc>
                  <a:txBody>
                    <a:bodyPr/>
                    <a:lstStyle/>
                    <a:p>
                      <a:pPr algn="ctr" fontAlgn="b"/>
                      <a:r>
                        <a:rPr lang="it-IT" sz="1800" b="1" i="0" u="none" strike="noStrike" dirty="0">
                          <a:solidFill>
                            <a:schemeClr val="bg1"/>
                          </a:solidFill>
                          <a:latin typeface="Calibri"/>
                        </a:rPr>
                        <a:t>DIRECT </a:t>
                      </a:r>
                      <a:r>
                        <a:rPr lang="it-IT" sz="1800" b="1" i="0" u="none" strike="noStrike" dirty="0" smtClean="0">
                          <a:solidFill>
                            <a:schemeClr val="bg1"/>
                          </a:solidFill>
                          <a:latin typeface="Calibri"/>
                        </a:rPr>
                        <a:t>CONTRIBUTION</a:t>
                      </a:r>
                      <a:r>
                        <a:rPr lang="it-IT" sz="1800" b="1" i="0" u="none" strike="noStrike" baseline="0" dirty="0" smtClean="0">
                          <a:solidFill>
                            <a:schemeClr val="bg1"/>
                          </a:solidFill>
                          <a:latin typeface="Calibri"/>
                        </a:rPr>
                        <a:t> </a:t>
                      </a:r>
                      <a:r>
                        <a:rPr lang="it-IT" sz="1800" b="1" i="0" u="none" strike="noStrike" dirty="0" smtClean="0">
                          <a:solidFill>
                            <a:schemeClr val="bg1"/>
                          </a:solidFill>
                          <a:latin typeface="Calibri"/>
                        </a:rPr>
                        <a:t>TO  EMPLOYMENT - %</a:t>
                      </a:r>
                      <a:endParaRPr lang="it-IT" sz="1800" b="1" i="0" u="none" strike="noStrike" dirty="0">
                        <a:solidFill>
                          <a:schemeClr val="bg1"/>
                        </a:solidFill>
                        <a:latin typeface="Calibri"/>
                      </a:endParaRPr>
                    </a:p>
                  </a:txBody>
                  <a:tcPr marL="9525" marR="9525" marT="9525" marB="0" anchor="b"/>
                </a:tc>
                <a:tc>
                  <a:txBody>
                    <a:bodyPr/>
                    <a:lstStyle/>
                    <a:p>
                      <a:pPr algn="ctr" fontAlgn="b"/>
                      <a:r>
                        <a:rPr lang="it-IT" sz="1800" b="1" i="0" u="none" strike="noStrike" dirty="0" smtClean="0">
                          <a:solidFill>
                            <a:schemeClr val="bg1"/>
                          </a:solidFill>
                          <a:latin typeface="Calibri"/>
                        </a:rPr>
                        <a:t> VISITORS EXPORTS/</a:t>
                      </a:r>
                    </a:p>
                    <a:p>
                      <a:pPr algn="ctr" fontAlgn="b"/>
                      <a:r>
                        <a:rPr lang="it-IT" sz="1800" b="1" i="0" u="none" strike="noStrike" dirty="0" smtClean="0">
                          <a:solidFill>
                            <a:schemeClr val="bg1"/>
                          </a:solidFill>
                          <a:latin typeface="Calibri"/>
                        </a:rPr>
                        <a:t> TOTAL    EXPORTS - %</a:t>
                      </a:r>
                      <a:endParaRPr lang="it-IT" sz="1800" b="1" i="0" u="none" strike="noStrike" dirty="0">
                        <a:solidFill>
                          <a:schemeClr val="bg1"/>
                        </a:solidFill>
                        <a:latin typeface="Calibri"/>
                      </a:endParaRPr>
                    </a:p>
                  </a:txBody>
                  <a:tcPr marL="9525" marR="9525" marT="9525" marB="0" anchor="b"/>
                </a:tc>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2000" b="1" i="0" u="none" strike="noStrike" dirty="0" smtClean="0">
                          <a:solidFill>
                            <a:schemeClr val="tx2">
                              <a:lumMod val="75000"/>
                            </a:schemeClr>
                          </a:solidFill>
                          <a:latin typeface="+mn-lt"/>
                        </a:rPr>
                        <a:t>GRE</a:t>
                      </a:r>
                    </a:p>
                  </a:txBody>
                  <a:tcPr marL="9525" marR="9525" marT="9525" marB="0" anchor="b"/>
                </a:tc>
                <a:tc>
                  <a:txBody>
                    <a:bodyPr/>
                    <a:lstStyle/>
                    <a:p>
                      <a:pPr algn="r" fontAlgn="b"/>
                      <a:r>
                        <a:rPr lang="it-IT" sz="2000" b="1" i="0" u="sng" strike="noStrike" dirty="0" smtClean="0">
                          <a:solidFill>
                            <a:srgbClr val="002060"/>
                          </a:solidFill>
                          <a:latin typeface="Calibri"/>
                        </a:rPr>
                        <a:t>12,2</a:t>
                      </a:r>
                      <a:endParaRPr lang="it-IT" sz="2000" b="1" i="0" u="sng" strike="noStrike" dirty="0">
                        <a:solidFill>
                          <a:srgbClr val="002060"/>
                        </a:solidFill>
                        <a:latin typeface="Calibri"/>
                      </a:endParaRPr>
                    </a:p>
                  </a:txBody>
                  <a:tcPr marL="9525" marR="9525" marT="9525" marB="0" anchor="b"/>
                </a:tc>
                <a:tc>
                  <a:txBody>
                    <a:bodyPr/>
                    <a:lstStyle/>
                    <a:p>
                      <a:pPr algn="r"/>
                      <a:r>
                        <a:rPr lang="it-IT" b="1" dirty="0" smtClean="0">
                          <a:solidFill>
                            <a:schemeClr val="tx2">
                              <a:lumMod val="75000"/>
                            </a:schemeClr>
                          </a:solidFill>
                        </a:rPr>
                        <a:t>28,4</a:t>
                      </a:r>
                      <a:endParaRPr lang="it-IT" b="1"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HRV</a:t>
                      </a:r>
                    </a:p>
                  </a:txBody>
                  <a:tcPr marL="9525" marR="9525" marT="9525" marB="0" anchor="b"/>
                </a:tc>
                <a:tc>
                  <a:txBody>
                    <a:bodyPr/>
                    <a:lstStyle/>
                    <a:p>
                      <a:pPr algn="r" fontAlgn="b"/>
                      <a:r>
                        <a:rPr lang="it-IT" sz="2000" b="1" i="0" u="none" strike="noStrike" dirty="0" smtClean="0">
                          <a:solidFill>
                            <a:srgbClr val="002060"/>
                          </a:solidFill>
                          <a:latin typeface="Calibri"/>
                        </a:rPr>
                        <a:t>10,1</a:t>
                      </a:r>
                      <a:endParaRPr lang="it-IT" sz="2000" b="1" i="0" u="none" strike="noStrike" dirty="0">
                        <a:solidFill>
                          <a:srgbClr val="002060"/>
                        </a:solidFill>
                        <a:latin typeface="Calibri"/>
                      </a:endParaRPr>
                    </a:p>
                  </a:txBody>
                  <a:tcPr marL="9525" marR="9525" marT="9525" marB="0" anchor="b"/>
                </a:tc>
                <a:tc>
                  <a:txBody>
                    <a:bodyPr/>
                    <a:lstStyle/>
                    <a:p>
                      <a:pPr algn="r"/>
                      <a:r>
                        <a:rPr lang="it-IT" b="1" dirty="0" smtClean="0">
                          <a:solidFill>
                            <a:schemeClr val="tx2">
                              <a:lumMod val="75000"/>
                            </a:schemeClr>
                          </a:solidFill>
                        </a:rPr>
                        <a:t>39,0</a:t>
                      </a:r>
                      <a:endParaRPr lang="it-IT" b="1"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ALB</a:t>
                      </a:r>
                    </a:p>
                  </a:txBody>
                  <a:tcPr marL="9525" marR="9525" marT="9525" marB="0" anchor="b"/>
                </a:tc>
                <a:tc>
                  <a:txBody>
                    <a:bodyPr/>
                    <a:lstStyle/>
                    <a:p>
                      <a:pPr algn="r" fontAlgn="b"/>
                      <a:r>
                        <a:rPr lang="it-IT" sz="2000" b="1" i="0" u="none" strike="noStrike" dirty="0" smtClean="0">
                          <a:solidFill>
                            <a:srgbClr val="002060"/>
                          </a:solidFill>
                          <a:latin typeface="Calibri"/>
                        </a:rPr>
                        <a:t>7,7</a:t>
                      </a:r>
                      <a:endParaRPr lang="it-IT" sz="2000" b="1" i="0" u="none" strike="noStrike" dirty="0">
                        <a:solidFill>
                          <a:srgbClr val="002060"/>
                        </a:solidFill>
                        <a:latin typeface="Calibri"/>
                      </a:endParaRPr>
                    </a:p>
                  </a:txBody>
                  <a:tcPr marL="9525" marR="9525" marT="9525" marB="0" anchor="b"/>
                </a:tc>
                <a:tc>
                  <a:txBody>
                    <a:bodyPr/>
                    <a:lstStyle/>
                    <a:p>
                      <a:pPr algn="r"/>
                      <a:r>
                        <a:rPr lang="it-IT" b="1" u="sng" dirty="0" smtClean="0">
                          <a:solidFill>
                            <a:schemeClr val="tx2">
                              <a:lumMod val="75000"/>
                            </a:schemeClr>
                          </a:solidFill>
                        </a:rPr>
                        <a:t>54,2</a:t>
                      </a:r>
                      <a:endParaRPr lang="it-IT" b="1" u="sng" dirty="0">
                        <a:solidFill>
                          <a:schemeClr val="tx2">
                            <a:lumMod val="75000"/>
                          </a:schemeClr>
                        </a:solidFill>
                      </a:endParaRPr>
                    </a:p>
                  </a:txBody>
                  <a:tcPr marL="9525" marR="9525" marT="9525" marB="0" anchor="b"/>
                </a:tc>
              </a:tr>
              <a:tr h="370840">
                <a:tc>
                  <a:txBody>
                    <a:bodyPr/>
                    <a:lstStyle/>
                    <a:p>
                      <a:pPr algn="l" fontAlgn="b"/>
                      <a:r>
                        <a:rPr lang="it-IT" sz="2000" b="1" i="0" u="none" strike="noStrike" dirty="0" smtClean="0">
                          <a:solidFill>
                            <a:schemeClr val="tx2">
                              <a:lumMod val="75000"/>
                            </a:schemeClr>
                          </a:solidFill>
                          <a:latin typeface="+mn-lt"/>
                        </a:rPr>
                        <a:t>MNE</a:t>
                      </a:r>
                      <a:endParaRPr lang="it-IT" sz="2000" b="1" i="0" u="none" strike="noStrike" dirty="0">
                        <a:solidFill>
                          <a:schemeClr val="tx2">
                            <a:lumMod val="75000"/>
                          </a:schemeClr>
                        </a:solidFill>
                        <a:latin typeface="Calibri"/>
                      </a:endParaRPr>
                    </a:p>
                  </a:txBody>
                  <a:tcPr marL="9525" marR="9525" marT="9525" marB="0" anchor="b"/>
                </a:tc>
                <a:tc>
                  <a:txBody>
                    <a:bodyPr/>
                    <a:lstStyle/>
                    <a:p>
                      <a:pPr algn="r" fontAlgn="b"/>
                      <a:r>
                        <a:rPr lang="it-IT" sz="2000" b="1" i="0" u="none" strike="noStrike" dirty="0" smtClean="0">
                          <a:solidFill>
                            <a:srgbClr val="002060"/>
                          </a:solidFill>
                          <a:latin typeface="Calibri"/>
                        </a:rPr>
                        <a:t>7,6</a:t>
                      </a:r>
                      <a:endParaRPr lang="it-IT" sz="2000" b="1" i="0" u="none" strike="noStrike" dirty="0">
                        <a:solidFill>
                          <a:srgbClr val="002060"/>
                        </a:solidFill>
                        <a:latin typeface="Calibri"/>
                      </a:endParaRPr>
                    </a:p>
                  </a:txBody>
                  <a:tcPr marL="9525" marR="9525" marT="9525" marB="0" anchor="b"/>
                </a:tc>
                <a:tc>
                  <a:txBody>
                    <a:bodyPr/>
                    <a:lstStyle/>
                    <a:p>
                      <a:pPr algn="r"/>
                      <a:r>
                        <a:rPr lang="it-IT" b="1" dirty="0" smtClean="0">
                          <a:solidFill>
                            <a:schemeClr val="tx2">
                              <a:lumMod val="75000"/>
                            </a:schemeClr>
                          </a:solidFill>
                        </a:rPr>
                        <a:t>52,6</a:t>
                      </a:r>
                      <a:endParaRPr lang="it-IT" b="1" dirty="0">
                        <a:solidFill>
                          <a:schemeClr val="tx2">
                            <a:lumMod val="75000"/>
                          </a:schemeClr>
                        </a:solidFill>
                      </a:endParaRPr>
                    </a:p>
                  </a:txBody>
                  <a:tcPr marL="9525" marR="9525" marT="9525" marB="0" anchor="b"/>
                </a:tc>
              </a:tr>
              <a:tr h="370840">
                <a:tc>
                  <a:txBody>
                    <a:bodyPr/>
                    <a:lstStyle/>
                    <a:p>
                      <a:pPr algn="l" fontAlgn="b"/>
                      <a:r>
                        <a:rPr lang="it-IT" sz="2400" b="1" i="1" u="none" strike="noStrike" dirty="0">
                          <a:solidFill>
                            <a:schemeClr val="tx1"/>
                          </a:solidFill>
                          <a:latin typeface="Calibri"/>
                        </a:rPr>
                        <a:t>AVERAGE</a:t>
                      </a:r>
                    </a:p>
                  </a:txBody>
                  <a:tcPr marL="9525" marR="9525" marT="9525" marB="0" anchor="b"/>
                </a:tc>
                <a:tc>
                  <a:txBody>
                    <a:bodyPr/>
                    <a:lstStyle/>
                    <a:p>
                      <a:pPr algn="r" fontAlgn="b"/>
                      <a:r>
                        <a:rPr lang="it-IT" sz="2400" b="1" i="1" u="none" strike="noStrike" dirty="0" smtClean="0">
                          <a:solidFill>
                            <a:schemeClr val="tx1"/>
                          </a:solidFill>
                          <a:latin typeface="Calibri"/>
                        </a:rPr>
                        <a:t>6,6</a:t>
                      </a:r>
                      <a:endParaRPr lang="it-IT" sz="2400" b="1" i="1" u="none" strike="noStrike" dirty="0">
                        <a:solidFill>
                          <a:schemeClr val="tx1"/>
                        </a:solidFill>
                        <a:latin typeface="Calibri"/>
                      </a:endParaRPr>
                    </a:p>
                  </a:txBody>
                  <a:tcPr marL="9525" marR="9525" marT="9525" marB="0" anchor="b"/>
                </a:tc>
                <a:tc>
                  <a:txBody>
                    <a:bodyPr/>
                    <a:lstStyle/>
                    <a:p>
                      <a:pPr algn="r"/>
                      <a:r>
                        <a:rPr lang="it-IT" sz="2400" b="1" i="1" dirty="0" smtClean="0">
                          <a:solidFill>
                            <a:schemeClr val="tx1"/>
                          </a:solidFill>
                        </a:rPr>
                        <a:t>26,2</a:t>
                      </a:r>
                      <a:endParaRPr lang="it-IT" sz="2400" b="1" i="1" dirty="0">
                        <a:solidFill>
                          <a:schemeClr val="tx1"/>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ITA</a:t>
                      </a:r>
                    </a:p>
                  </a:txBody>
                  <a:tcPr marL="9525" marR="9525" marT="9525" marB="0" anchor="b"/>
                </a:tc>
                <a:tc>
                  <a:txBody>
                    <a:bodyPr/>
                    <a:lstStyle/>
                    <a:p>
                      <a:pPr algn="r" fontAlgn="b"/>
                      <a:r>
                        <a:rPr lang="it-IT" sz="2000" b="1" i="0" u="none" strike="noStrike" dirty="0" smtClean="0">
                          <a:solidFill>
                            <a:srgbClr val="002060"/>
                          </a:solidFill>
                          <a:latin typeface="Calibri"/>
                        </a:rPr>
                        <a:t>6,5</a:t>
                      </a:r>
                      <a:endParaRPr lang="it-IT" sz="2000" b="1" i="0" u="none" strike="noStrike" dirty="0">
                        <a:solidFill>
                          <a:srgbClr val="002060"/>
                        </a:solidFill>
                        <a:latin typeface="Calibri"/>
                      </a:endParaRPr>
                    </a:p>
                  </a:txBody>
                  <a:tcPr marL="9525" marR="9525" marT="9525" marB="0" anchor="b"/>
                </a:tc>
                <a:tc>
                  <a:txBody>
                    <a:bodyPr/>
                    <a:lstStyle/>
                    <a:p>
                      <a:pPr algn="r"/>
                      <a:r>
                        <a:rPr lang="it-IT" b="1" dirty="0" smtClean="0">
                          <a:solidFill>
                            <a:schemeClr val="tx2">
                              <a:lumMod val="75000"/>
                            </a:schemeClr>
                          </a:solidFill>
                        </a:rPr>
                        <a:t>7,4</a:t>
                      </a:r>
                      <a:endParaRPr lang="it-IT" b="1"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SLO</a:t>
                      </a:r>
                    </a:p>
                  </a:txBody>
                  <a:tcPr marL="9525" marR="9525" marT="9525" marB="0" anchor="b"/>
                </a:tc>
                <a:tc>
                  <a:txBody>
                    <a:bodyPr/>
                    <a:lstStyle/>
                    <a:p>
                      <a:pPr algn="r" fontAlgn="b"/>
                      <a:r>
                        <a:rPr lang="it-IT" sz="2000" b="1" i="0" u="none" strike="noStrike" dirty="0" smtClean="0">
                          <a:solidFill>
                            <a:srgbClr val="002060"/>
                          </a:solidFill>
                          <a:latin typeface="Calibri"/>
                        </a:rPr>
                        <a:t>3,7</a:t>
                      </a:r>
                      <a:endParaRPr lang="it-IT" sz="2000" b="1" i="0" u="none" strike="noStrike" dirty="0">
                        <a:solidFill>
                          <a:srgbClr val="002060"/>
                        </a:solidFill>
                        <a:latin typeface="Calibri"/>
                      </a:endParaRPr>
                    </a:p>
                  </a:txBody>
                  <a:tcPr marL="9525" marR="9525" marT="9525" marB="0" anchor="b"/>
                </a:tc>
                <a:tc>
                  <a:txBody>
                    <a:bodyPr/>
                    <a:lstStyle/>
                    <a:p>
                      <a:pPr algn="r"/>
                      <a:r>
                        <a:rPr lang="it-IT" b="1" dirty="0" smtClean="0">
                          <a:solidFill>
                            <a:schemeClr val="tx2">
                              <a:lumMod val="75000"/>
                            </a:schemeClr>
                          </a:solidFill>
                        </a:rPr>
                        <a:t>7,7</a:t>
                      </a:r>
                      <a:endParaRPr lang="it-IT" b="1"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BIH</a:t>
                      </a:r>
                    </a:p>
                  </a:txBody>
                  <a:tcPr marL="9525" marR="9525" marT="9525" marB="0" anchor="b"/>
                </a:tc>
                <a:tc>
                  <a:txBody>
                    <a:bodyPr/>
                    <a:lstStyle/>
                    <a:p>
                      <a:pPr algn="r" fontAlgn="b"/>
                      <a:r>
                        <a:rPr lang="it-IT" sz="2000" b="1" i="0" u="none" strike="noStrike" dirty="0" smtClean="0">
                          <a:solidFill>
                            <a:srgbClr val="002060"/>
                          </a:solidFill>
                          <a:latin typeface="Calibri"/>
                        </a:rPr>
                        <a:t>3,2</a:t>
                      </a:r>
                      <a:endParaRPr lang="it-IT" sz="2000" b="1" i="0" u="none" strike="noStrike" dirty="0">
                        <a:solidFill>
                          <a:srgbClr val="002060"/>
                        </a:solidFill>
                        <a:latin typeface="Calibri"/>
                      </a:endParaRPr>
                    </a:p>
                  </a:txBody>
                  <a:tcPr marL="9525" marR="9525" marT="9525" marB="0" anchor="b"/>
                </a:tc>
                <a:tc>
                  <a:txBody>
                    <a:bodyPr/>
                    <a:lstStyle/>
                    <a:p>
                      <a:pPr algn="r"/>
                      <a:r>
                        <a:rPr lang="it-IT" b="1" dirty="0" smtClean="0">
                          <a:solidFill>
                            <a:schemeClr val="tx2">
                              <a:lumMod val="75000"/>
                            </a:schemeClr>
                          </a:solidFill>
                        </a:rPr>
                        <a:t>13,2</a:t>
                      </a:r>
                      <a:endParaRPr lang="it-IT" b="1" dirty="0">
                        <a:solidFill>
                          <a:schemeClr val="tx2">
                            <a:lumMod val="75000"/>
                          </a:schemeClr>
                        </a:solidFill>
                      </a:endParaRPr>
                    </a:p>
                  </a:txBody>
                  <a:tcPr marL="9525" marR="9525" marT="9525" marB="0" anchor="b"/>
                </a:tc>
              </a:tr>
              <a:tr h="370840">
                <a:tc>
                  <a:txBody>
                    <a:bodyPr/>
                    <a:lstStyle/>
                    <a:p>
                      <a:pPr algn="l" fontAlgn="b"/>
                      <a:r>
                        <a:rPr lang="it-IT" sz="2000" b="1" i="0" u="none" strike="noStrike" dirty="0">
                          <a:solidFill>
                            <a:schemeClr val="tx2">
                              <a:lumMod val="75000"/>
                            </a:schemeClr>
                          </a:solidFill>
                          <a:latin typeface="Calibri"/>
                        </a:rPr>
                        <a:t>SRB</a:t>
                      </a:r>
                    </a:p>
                  </a:txBody>
                  <a:tcPr marL="9525" marR="9525" marT="9525" marB="0" anchor="b">
                    <a:solidFill>
                      <a:schemeClr val="accent1">
                        <a:lumMod val="40000"/>
                        <a:lumOff val="60000"/>
                      </a:schemeClr>
                    </a:solidFill>
                  </a:tcPr>
                </a:tc>
                <a:tc>
                  <a:txBody>
                    <a:bodyPr/>
                    <a:lstStyle/>
                    <a:p>
                      <a:pPr algn="r" fontAlgn="b"/>
                      <a:r>
                        <a:rPr lang="it-IT" sz="2000" b="1" i="0" u="sng" strike="noStrike" dirty="0" smtClean="0">
                          <a:solidFill>
                            <a:srgbClr val="002060"/>
                          </a:solidFill>
                          <a:latin typeface="+mn-lt"/>
                        </a:rPr>
                        <a:t>1,9</a:t>
                      </a:r>
                      <a:endParaRPr lang="it-IT" sz="2000" b="1" i="0" u="sng" strike="noStrike" dirty="0">
                        <a:solidFill>
                          <a:srgbClr val="002060"/>
                        </a:solidFill>
                        <a:latin typeface="+mn-lt"/>
                      </a:endParaRPr>
                    </a:p>
                  </a:txBody>
                  <a:tcPr marL="9525" marR="9525" marT="9525" marB="0" anchor="b">
                    <a:solidFill>
                      <a:schemeClr val="accent1">
                        <a:lumMod val="40000"/>
                        <a:lumOff val="60000"/>
                      </a:schemeClr>
                    </a:solidFill>
                  </a:tcPr>
                </a:tc>
                <a:tc>
                  <a:txBody>
                    <a:bodyPr/>
                    <a:lstStyle/>
                    <a:p>
                      <a:pPr algn="r"/>
                      <a:r>
                        <a:rPr lang="it-IT" b="1" u="sng" dirty="0" smtClean="0">
                          <a:solidFill>
                            <a:schemeClr val="tx2">
                              <a:lumMod val="75000"/>
                            </a:schemeClr>
                          </a:solidFill>
                        </a:rPr>
                        <a:t>7,1</a:t>
                      </a:r>
                      <a:endParaRPr lang="it-IT" b="1" u="sng" dirty="0">
                        <a:solidFill>
                          <a:schemeClr val="tx2">
                            <a:lumMod val="75000"/>
                          </a:schemeClr>
                        </a:solidFill>
                      </a:endParaRPr>
                    </a:p>
                  </a:txBody>
                  <a:tcPr marL="9525" marR="9525" marT="9525" marB="0" anchor="b">
                    <a:solidFill>
                      <a:schemeClr val="accent1">
                        <a:lumMod val="40000"/>
                        <a:lumOff val="60000"/>
                      </a:schemeClr>
                    </a:solidFill>
                  </a:tcPr>
                </a:tc>
              </a:tr>
              <a:tr h="370840">
                <a:tc>
                  <a:txBody>
                    <a:bodyPr/>
                    <a:lstStyle/>
                    <a:p>
                      <a:pPr algn="l" fontAlgn="b"/>
                      <a:r>
                        <a:rPr lang="it-IT" sz="2400" b="1" i="1" u="none" strike="noStrike" dirty="0">
                          <a:solidFill>
                            <a:srgbClr val="000000"/>
                          </a:solidFill>
                          <a:latin typeface="Calibri"/>
                        </a:rPr>
                        <a:t>WORLD</a:t>
                      </a:r>
                    </a:p>
                  </a:txBody>
                  <a:tcPr marL="9525" marR="9525" marT="9525" marB="0" anchor="b">
                    <a:solidFill>
                      <a:schemeClr val="accent1">
                        <a:lumMod val="40000"/>
                        <a:lumOff val="60000"/>
                      </a:schemeClr>
                    </a:solidFill>
                  </a:tcPr>
                </a:tc>
                <a:tc>
                  <a:txBody>
                    <a:bodyPr/>
                    <a:lstStyle/>
                    <a:p>
                      <a:pPr algn="r" fontAlgn="b"/>
                      <a:r>
                        <a:rPr lang="it-IT" sz="2400" b="1" i="1" u="none" strike="noStrike" dirty="0" smtClean="0">
                          <a:solidFill>
                            <a:srgbClr val="000000"/>
                          </a:solidFill>
                          <a:latin typeface="Calibri"/>
                        </a:rPr>
                        <a:t>3,8</a:t>
                      </a:r>
                      <a:endParaRPr lang="it-IT" sz="2400" b="1" i="1" u="none" strike="noStrike" dirty="0">
                        <a:solidFill>
                          <a:srgbClr val="000000"/>
                        </a:solidFill>
                        <a:latin typeface="Calibri"/>
                      </a:endParaRPr>
                    </a:p>
                  </a:txBody>
                  <a:tcPr marL="9525" marR="9525" marT="9525" marB="0" anchor="b">
                    <a:solidFill>
                      <a:schemeClr val="accent1">
                        <a:lumMod val="40000"/>
                        <a:lumOff val="60000"/>
                      </a:schemeClr>
                    </a:solidFill>
                  </a:tcPr>
                </a:tc>
                <a:tc>
                  <a:txBody>
                    <a:bodyPr/>
                    <a:lstStyle/>
                    <a:p>
                      <a:pPr algn="r" fontAlgn="b"/>
                      <a:r>
                        <a:rPr lang="it-IT" sz="2400" b="1" i="1" u="none" strike="noStrike" dirty="0" smtClean="0">
                          <a:solidFill>
                            <a:srgbClr val="000000"/>
                          </a:solidFill>
                          <a:latin typeface="Calibri"/>
                        </a:rPr>
                        <a:t>6,5</a:t>
                      </a:r>
                      <a:endParaRPr lang="it-IT" sz="2400" b="1" i="1" u="none" strike="noStrike" dirty="0">
                        <a:solidFill>
                          <a:srgbClr val="000000"/>
                        </a:solidFill>
                        <a:latin typeface="Calibri"/>
                      </a:endParaRPr>
                    </a:p>
                  </a:txBody>
                  <a:tcPr marL="9525" marR="9525" marT="9525" marB="0" anchor="b">
                    <a:solidFill>
                      <a:schemeClr val="accent1">
                        <a:lumMod val="40000"/>
                        <a:lumOff val="60000"/>
                      </a:schemeClr>
                    </a:solidFill>
                  </a:tcPr>
                </a:tc>
              </a:tr>
            </a:tbl>
          </a:graphicData>
        </a:graphic>
      </p:graphicFrame>
      <p:sp>
        <p:nvSpPr>
          <p:cNvPr id="5" name="CasellaDiTesto 4"/>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TOURISM</a:t>
            </a:r>
          </a:p>
        </p:txBody>
      </p:sp>
      <p:sp>
        <p:nvSpPr>
          <p:cNvPr id="8" name="Sottotitolo 5"/>
          <p:cNvSpPr txBox="1">
            <a:spLocks/>
          </p:cNvSpPr>
          <p:nvPr/>
        </p:nvSpPr>
        <p:spPr bwMode="auto">
          <a:xfrm>
            <a:off x="928662" y="928670"/>
            <a:ext cx="7500938" cy="4238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lvl="0" indent="0" defTabSz="914400" rtl="0" eaLnBrk="1" fontAlgn="auto" latinLnBrk="0" hangingPunct="1">
              <a:lnSpc>
                <a:spcPct val="100000"/>
              </a:lnSpc>
              <a:spcBef>
                <a:spcPct val="20000"/>
              </a:spcBef>
              <a:spcAft>
                <a:spcPts val="0"/>
              </a:spcAft>
              <a:buClrTx/>
              <a:buSzTx/>
              <a:tabLst/>
              <a:defRPr/>
            </a:pPr>
            <a:r>
              <a:rPr lang="it-IT" sz="2400" b="1" dirty="0" err="1" smtClean="0">
                <a:solidFill>
                  <a:schemeClr val="accent1">
                    <a:lumMod val="50000"/>
                  </a:schemeClr>
                </a:solidFill>
                <a:latin typeface="+mn-lt"/>
                <a:cs typeface="+mn-cs"/>
              </a:rPr>
              <a:t>Travel</a:t>
            </a:r>
            <a:r>
              <a:rPr lang="it-IT" sz="2400" b="1" dirty="0" smtClean="0">
                <a:solidFill>
                  <a:schemeClr val="accent1">
                    <a:lumMod val="50000"/>
                  </a:schemeClr>
                </a:solidFill>
                <a:latin typeface="+mn-lt"/>
                <a:cs typeface="+mn-cs"/>
              </a:rPr>
              <a:t> and </a:t>
            </a:r>
            <a:r>
              <a:rPr lang="it-IT" sz="2400" b="1" dirty="0" err="1" smtClean="0">
                <a:solidFill>
                  <a:schemeClr val="accent1">
                    <a:lumMod val="50000"/>
                  </a:schemeClr>
                </a:solidFill>
                <a:latin typeface="+mn-lt"/>
                <a:cs typeface="+mn-cs"/>
              </a:rPr>
              <a:t>Tourism</a:t>
            </a:r>
            <a:r>
              <a:rPr lang="it-IT" sz="2400" b="1" dirty="0" smtClean="0">
                <a:solidFill>
                  <a:schemeClr val="accent1">
                    <a:lumMod val="50000"/>
                  </a:schemeClr>
                </a:solidFill>
                <a:latin typeface="+mn-lt"/>
                <a:cs typeface="+mn-cs"/>
              </a:rPr>
              <a:t> </a:t>
            </a:r>
            <a:r>
              <a:rPr lang="it-IT" sz="2400" b="1" dirty="0" err="1" smtClean="0">
                <a:solidFill>
                  <a:schemeClr val="accent1">
                    <a:lumMod val="50000"/>
                  </a:schemeClr>
                </a:solidFill>
                <a:latin typeface="+mn-lt"/>
                <a:cs typeface="+mn-cs"/>
              </a:rPr>
              <a:t>expenditure</a:t>
            </a:r>
            <a:r>
              <a:rPr lang="it-IT" sz="2400" b="1" dirty="0" smtClean="0">
                <a:solidFill>
                  <a:schemeClr val="accent1">
                    <a:lumMod val="50000"/>
                  </a:schemeClr>
                </a:solidFill>
                <a:latin typeface="+mn-lt"/>
                <a:cs typeface="+mn-cs"/>
              </a:rPr>
              <a:t> </a:t>
            </a:r>
            <a:endParaRPr kumimoji="0" lang="it-IT" sz="2400" b="1" u="none" strike="noStrike" kern="1200" cap="none" spc="0" normalizeH="0" baseline="0" noProof="0" dirty="0">
              <a:ln>
                <a:noFill/>
              </a:ln>
              <a:solidFill>
                <a:schemeClr val="accent1">
                  <a:lumMod val="50000"/>
                </a:schemeClr>
              </a:solidFill>
              <a:effectLst/>
              <a:uLnTx/>
              <a:uFillTx/>
              <a:latin typeface="+mn-lt"/>
              <a:ea typeface="+mn-ea"/>
              <a:cs typeface="+mn-cs"/>
            </a:endParaRPr>
          </a:p>
        </p:txBody>
      </p:sp>
      <p:sp>
        <p:nvSpPr>
          <p:cNvPr id="9" name="Sottotitolo 5"/>
          <p:cNvSpPr>
            <a:spLocks noGrp="1"/>
          </p:cNvSpPr>
          <p:nvPr>
            <p:ph type="subTitle" idx="1"/>
          </p:nvPr>
        </p:nvSpPr>
        <p:spPr>
          <a:xfrm>
            <a:off x="785786" y="5929330"/>
            <a:ext cx="8143932" cy="785817"/>
          </a:xfrm>
          <a:ln>
            <a:solidFill>
              <a:prstClr val="black"/>
            </a:solidFill>
          </a:ln>
        </p:spPr>
        <p:txBody>
          <a:bodyPr rtlCol="0">
            <a:noAutofit/>
          </a:bodyPr>
          <a:lstStyle/>
          <a:p>
            <a:pPr eaLnBrk="1" fontAlgn="auto" hangingPunct="1">
              <a:spcAft>
                <a:spcPts val="0"/>
              </a:spcAft>
              <a:buFont typeface="Arial" pitchFamily="34" charset="0"/>
              <a:buChar char="•"/>
              <a:defRPr/>
            </a:pPr>
            <a:r>
              <a:rPr lang="it-IT" sz="1600" dirty="0" err="1" smtClean="0">
                <a:solidFill>
                  <a:schemeClr val="tx1"/>
                </a:solidFill>
              </a:rPr>
              <a:t>Correlation</a:t>
            </a:r>
            <a:r>
              <a:rPr lang="it-IT" sz="1600" dirty="0" smtClean="0">
                <a:solidFill>
                  <a:schemeClr val="tx1"/>
                </a:solidFill>
              </a:rPr>
              <a:t> </a:t>
            </a:r>
            <a:r>
              <a:rPr lang="it-IT" sz="1600" dirty="0" err="1" smtClean="0">
                <a:solidFill>
                  <a:schemeClr val="tx1"/>
                </a:solidFill>
              </a:rPr>
              <a:t>between</a:t>
            </a:r>
            <a:r>
              <a:rPr lang="it-IT" sz="1600" dirty="0" smtClean="0">
                <a:solidFill>
                  <a:schemeClr val="tx1"/>
                </a:solidFill>
              </a:rPr>
              <a:t>  impact </a:t>
            </a:r>
            <a:r>
              <a:rPr lang="it-IT" sz="1600" dirty="0" err="1" smtClean="0">
                <a:solidFill>
                  <a:schemeClr val="tx1"/>
                </a:solidFill>
              </a:rPr>
              <a:t>of</a:t>
            </a:r>
            <a:r>
              <a:rPr lang="it-IT" sz="1600" dirty="0" smtClean="0">
                <a:solidFill>
                  <a:schemeClr val="tx1"/>
                </a:solidFill>
              </a:rPr>
              <a:t> </a:t>
            </a:r>
            <a:r>
              <a:rPr lang="it-IT" sz="1600" dirty="0" err="1" smtClean="0">
                <a:solidFill>
                  <a:schemeClr val="tx1"/>
                </a:solidFill>
              </a:rPr>
              <a:t>T&amp;T</a:t>
            </a:r>
            <a:r>
              <a:rPr lang="it-IT" sz="1600" dirty="0" smtClean="0">
                <a:solidFill>
                  <a:schemeClr val="tx1"/>
                </a:solidFill>
              </a:rPr>
              <a:t> on </a:t>
            </a:r>
            <a:r>
              <a:rPr lang="it-IT" sz="1600" dirty="0" err="1" smtClean="0">
                <a:solidFill>
                  <a:schemeClr val="tx1"/>
                </a:solidFill>
              </a:rPr>
              <a:t>Direct</a:t>
            </a:r>
            <a:r>
              <a:rPr lang="it-IT" sz="1600" dirty="0" smtClean="0">
                <a:solidFill>
                  <a:schemeClr val="tx1"/>
                </a:solidFill>
              </a:rPr>
              <a:t> Contr. </a:t>
            </a:r>
            <a:r>
              <a:rPr lang="it-IT" sz="1600" dirty="0" err="1" smtClean="0">
                <a:solidFill>
                  <a:schemeClr val="tx1"/>
                </a:solidFill>
              </a:rPr>
              <a:t>to</a:t>
            </a:r>
            <a:r>
              <a:rPr lang="it-IT" sz="1600" dirty="0" smtClean="0">
                <a:solidFill>
                  <a:schemeClr val="tx1"/>
                </a:solidFill>
              </a:rPr>
              <a:t> </a:t>
            </a:r>
            <a:r>
              <a:rPr lang="it-IT" sz="1600" dirty="0" err="1" smtClean="0">
                <a:solidFill>
                  <a:schemeClr val="tx1"/>
                </a:solidFill>
              </a:rPr>
              <a:t>Empl</a:t>
            </a:r>
            <a:r>
              <a:rPr lang="it-IT" sz="1600" dirty="0" smtClean="0">
                <a:solidFill>
                  <a:schemeClr val="tx1"/>
                </a:solidFill>
              </a:rPr>
              <a:t>. and VISITORS </a:t>
            </a:r>
            <a:r>
              <a:rPr lang="it-IT" sz="1600" dirty="0" err="1" smtClean="0">
                <a:solidFill>
                  <a:schemeClr val="tx1"/>
                </a:solidFill>
              </a:rPr>
              <a:t>Exp</a:t>
            </a:r>
            <a:r>
              <a:rPr lang="it-IT" sz="1600" dirty="0" smtClean="0">
                <a:solidFill>
                  <a:schemeClr val="tx1"/>
                </a:solidFill>
              </a:rPr>
              <a:t>./TOTAL </a:t>
            </a:r>
            <a:r>
              <a:rPr lang="it-IT" sz="1600" dirty="0" err="1" smtClean="0">
                <a:solidFill>
                  <a:schemeClr val="tx1"/>
                </a:solidFill>
              </a:rPr>
              <a:t>Exp</a:t>
            </a:r>
            <a:r>
              <a:rPr lang="it-IT" sz="1600" dirty="0" smtClean="0">
                <a:solidFill>
                  <a:schemeClr val="tx1"/>
                </a:solidFill>
              </a:rPr>
              <a:t>. </a:t>
            </a:r>
          </a:p>
          <a:p>
            <a:pPr eaLnBrk="1" fontAlgn="auto" hangingPunct="1">
              <a:spcAft>
                <a:spcPts val="0"/>
              </a:spcAft>
              <a:buFont typeface="Arial" pitchFamily="34" charset="0"/>
              <a:buChar char="•"/>
              <a:defRPr/>
            </a:pPr>
            <a:r>
              <a:rPr lang="it-IT" sz="1600" b="1" dirty="0" smtClean="0">
                <a:solidFill>
                  <a:schemeClr val="tx1"/>
                </a:solidFill>
              </a:rPr>
              <a:t>GRE</a:t>
            </a:r>
            <a:r>
              <a:rPr lang="it-IT" sz="1600" dirty="0" smtClean="0">
                <a:solidFill>
                  <a:schemeClr val="tx1"/>
                </a:solidFill>
              </a:rPr>
              <a:t>: </a:t>
            </a:r>
            <a:r>
              <a:rPr lang="it-IT" sz="1600" dirty="0" err="1" smtClean="0">
                <a:solidFill>
                  <a:schemeClr val="tx1"/>
                </a:solidFill>
              </a:rPr>
              <a:t>highest</a:t>
            </a:r>
            <a:r>
              <a:rPr lang="it-IT" sz="1600" dirty="0" smtClean="0">
                <a:solidFill>
                  <a:schemeClr val="tx1"/>
                </a:solidFill>
              </a:rPr>
              <a:t> share </a:t>
            </a:r>
            <a:r>
              <a:rPr lang="it-IT" sz="1600" dirty="0" err="1" smtClean="0">
                <a:solidFill>
                  <a:schemeClr val="tx1"/>
                </a:solidFill>
              </a:rPr>
              <a:t>of</a:t>
            </a:r>
            <a:r>
              <a:rPr lang="it-IT" sz="1600" dirty="0" smtClean="0">
                <a:solidFill>
                  <a:schemeClr val="tx1"/>
                </a:solidFill>
              </a:rPr>
              <a:t>  DIRECT Contr. </a:t>
            </a:r>
            <a:r>
              <a:rPr lang="it-IT" sz="1600" dirty="0" err="1" smtClean="0">
                <a:solidFill>
                  <a:schemeClr val="tx1"/>
                </a:solidFill>
              </a:rPr>
              <a:t>To</a:t>
            </a:r>
            <a:r>
              <a:rPr lang="it-IT" sz="1600" dirty="0" smtClean="0">
                <a:solidFill>
                  <a:schemeClr val="tx1"/>
                </a:solidFill>
              </a:rPr>
              <a:t> </a:t>
            </a:r>
            <a:r>
              <a:rPr lang="it-IT" sz="1600" dirty="0" err="1" smtClean="0">
                <a:solidFill>
                  <a:schemeClr val="tx1"/>
                </a:solidFill>
              </a:rPr>
              <a:t>Empl</a:t>
            </a:r>
            <a:r>
              <a:rPr lang="it-IT" sz="1600" dirty="0" smtClean="0">
                <a:solidFill>
                  <a:schemeClr val="tx1"/>
                </a:solidFill>
              </a:rPr>
              <a:t>., </a:t>
            </a:r>
            <a:r>
              <a:rPr lang="it-IT" sz="1600" b="1" dirty="0" smtClean="0">
                <a:solidFill>
                  <a:schemeClr val="tx1"/>
                </a:solidFill>
              </a:rPr>
              <a:t>ALB</a:t>
            </a:r>
            <a:r>
              <a:rPr lang="it-IT" sz="1600" dirty="0" smtClean="0">
                <a:solidFill>
                  <a:schemeClr val="tx1"/>
                </a:solidFill>
              </a:rPr>
              <a:t> </a:t>
            </a:r>
            <a:r>
              <a:rPr lang="it-IT" sz="1600" dirty="0" err="1" smtClean="0">
                <a:solidFill>
                  <a:schemeClr val="tx1"/>
                </a:solidFill>
              </a:rPr>
              <a:t>highest</a:t>
            </a:r>
            <a:r>
              <a:rPr lang="it-IT" sz="1600" dirty="0" smtClean="0">
                <a:solidFill>
                  <a:schemeClr val="tx1"/>
                </a:solidFill>
              </a:rPr>
              <a:t> share </a:t>
            </a:r>
            <a:r>
              <a:rPr lang="it-IT" sz="1600" dirty="0" err="1" smtClean="0">
                <a:solidFill>
                  <a:schemeClr val="tx1"/>
                </a:solidFill>
              </a:rPr>
              <a:t>of</a:t>
            </a:r>
            <a:r>
              <a:rPr lang="it-IT" sz="1600" dirty="0" smtClean="0">
                <a:solidFill>
                  <a:schemeClr val="tx1"/>
                </a:solidFill>
              </a:rPr>
              <a:t> VISITORS </a:t>
            </a:r>
            <a:r>
              <a:rPr lang="it-IT" sz="1600" dirty="0" err="1" smtClean="0">
                <a:solidFill>
                  <a:schemeClr val="tx1"/>
                </a:solidFill>
              </a:rPr>
              <a:t>Exp</a:t>
            </a:r>
            <a:r>
              <a:rPr lang="it-IT" sz="1600" dirty="0" smtClean="0">
                <a:solidFill>
                  <a:schemeClr val="tx1"/>
                </a:solidFill>
              </a:rPr>
              <a:t>./TOTAL </a:t>
            </a:r>
            <a:r>
              <a:rPr lang="it-IT" sz="1600" dirty="0" err="1" smtClean="0">
                <a:solidFill>
                  <a:schemeClr val="tx1"/>
                </a:solidFill>
              </a:rPr>
              <a:t>Exp</a:t>
            </a:r>
            <a:r>
              <a:rPr lang="it-IT" sz="1600" dirty="0" smtClean="0">
                <a:solidFill>
                  <a:schemeClr val="tx1"/>
                </a:solidFill>
              </a:rPr>
              <a:t>. </a:t>
            </a:r>
            <a:endParaRPr lang="it-IT" sz="16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5" name="CasellaDiTesto 4"/>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TOURISM</a:t>
            </a:r>
          </a:p>
        </p:txBody>
      </p:sp>
      <p:sp>
        <p:nvSpPr>
          <p:cNvPr id="8" name="Rettangolo 7"/>
          <p:cNvSpPr/>
          <p:nvPr/>
        </p:nvSpPr>
        <p:spPr>
          <a:xfrm>
            <a:off x="500034" y="1285860"/>
            <a:ext cx="8286808" cy="4431983"/>
          </a:xfrm>
          <a:prstGeom prst="rect">
            <a:avLst/>
          </a:prstGeom>
          <a:ln>
            <a:solidFill>
              <a:schemeClr val="tx1"/>
            </a:solidFill>
          </a:ln>
        </p:spPr>
        <p:txBody>
          <a:bodyPr wrap="square">
            <a:spAutoFit/>
          </a:bodyPr>
          <a:lstStyle/>
          <a:p>
            <a:r>
              <a:rPr lang="it-IT" sz="2400" b="1" dirty="0" smtClean="0">
                <a:solidFill>
                  <a:schemeClr val="accent1">
                    <a:lumMod val="50000"/>
                  </a:schemeClr>
                </a:solidFill>
                <a:latin typeface="+mn-lt"/>
              </a:rPr>
              <a:t>DEFINITIONS:</a:t>
            </a:r>
          </a:p>
          <a:p>
            <a:endParaRPr lang="it-IT" b="1" dirty="0" smtClean="0">
              <a:solidFill>
                <a:schemeClr val="accent1">
                  <a:lumMod val="50000"/>
                </a:schemeClr>
              </a:solidFill>
              <a:latin typeface="+mn-lt"/>
            </a:endParaRPr>
          </a:p>
          <a:p>
            <a:pPr>
              <a:buFont typeface="Arial" pitchFamily="34" charset="0"/>
              <a:buChar char="•"/>
            </a:pPr>
            <a:r>
              <a:rPr lang="it-IT" b="1" dirty="0" smtClean="0">
                <a:solidFill>
                  <a:schemeClr val="accent1">
                    <a:lumMod val="50000"/>
                  </a:schemeClr>
                </a:solidFill>
                <a:latin typeface="+mn-lt"/>
              </a:rPr>
              <a:t>DIRECT CONTRIBUTION TO GDP:</a:t>
            </a:r>
          </a:p>
          <a:p>
            <a:pPr algn="just"/>
            <a:r>
              <a:rPr lang="en-US" sz="1400" dirty="0" smtClean="0">
                <a:latin typeface="+mn-lt"/>
              </a:rPr>
              <a:t>GDP generated by industries that deal directly with tourists, including hotels, travel agents, airlines and other passenger transport services, as well as the activities of restaurant and leisure industries that deal directly with tourists. </a:t>
            </a:r>
          </a:p>
          <a:p>
            <a:pPr algn="just"/>
            <a:endParaRPr lang="en-US" sz="1400" dirty="0" smtClean="0">
              <a:latin typeface="+mn-lt"/>
            </a:endParaRPr>
          </a:p>
          <a:p>
            <a:pPr algn="just">
              <a:buFont typeface="Arial" pitchFamily="34" charset="0"/>
              <a:buChar char="•"/>
            </a:pPr>
            <a:r>
              <a:rPr lang="it-IT" b="1" dirty="0" smtClean="0">
                <a:solidFill>
                  <a:schemeClr val="accent1">
                    <a:lumMod val="50000"/>
                  </a:schemeClr>
                </a:solidFill>
                <a:latin typeface="+mn-lt"/>
              </a:rPr>
              <a:t>TOTAL CONTRIBUTION TO GDP:</a:t>
            </a:r>
          </a:p>
          <a:p>
            <a:pPr algn="just"/>
            <a:r>
              <a:rPr lang="en-US" sz="1400" dirty="0" smtClean="0">
                <a:latin typeface="+mn-lt"/>
              </a:rPr>
              <a:t>GDP generated directly by the Travel &amp; Tourism sector plus its indirect and induced impacts (see below).</a:t>
            </a:r>
          </a:p>
          <a:p>
            <a:pPr algn="just"/>
            <a:endParaRPr lang="it-IT" sz="1000" dirty="0" smtClean="0"/>
          </a:p>
          <a:p>
            <a:pPr algn="just">
              <a:buFont typeface="Arial" pitchFamily="34" charset="0"/>
              <a:buChar char="•"/>
            </a:pPr>
            <a:r>
              <a:rPr lang="it-IT" b="1" dirty="0" smtClean="0">
                <a:solidFill>
                  <a:schemeClr val="accent1">
                    <a:lumMod val="50000"/>
                  </a:schemeClr>
                </a:solidFill>
                <a:latin typeface="+mn-lt"/>
              </a:rPr>
              <a:t>DIRECT CONTRIBUTION TO EMPLOYMENT:</a:t>
            </a:r>
          </a:p>
          <a:p>
            <a:pPr algn="just"/>
            <a:r>
              <a:rPr lang="en-US" sz="1400" dirty="0" smtClean="0">
                <a:latin typeface="+mn-lt"/>
              </a:rPr>
              <a:t>The number of direct jobs within Travel &amp; Tourism. </a:t>
            </a:r>
          </a:p>
          <a:p>
            <a:pPr algn="just"/>
            <a:endParaRPr lang="en-US" sz="1600" dirty="0" smtClean="0"/>
          </a:p>
          <a:p>
            <a:pPr>
              <a:buFont typeface="Arial" pitchFamily="34" charset="0"/>
              <a:buChar char="•"/>
            </a:pPr>
            <a:r>
              <a:rPr lang="it-IT" b="1" dirty="0" smtClean="0">
                <a:solidFill>
                  <a:schemeClr val="accent1">
                    <a:lumMod val="50000"/>
                  </a:schemeClr>
                </a:solidFill>
                <a:latin typeface="+mn-lt"/>
              </a:rPr>
              <a:t>VISITOR EXPORTS:</a:t>
            </a:r>
          </a:p>
          <a:p>
            <a:r>
              <a:rPr lang="en-US" sz="1400" dirty="0" smtClean="0">
                <a:latin typeface="+mn-lt"/>
              </a:rPr>
              <a:t>Spending within the country by international tourists for both business and leisure trips, including spending on transport, but excluding international spending on education. </a:t>
            </a:r>
          </a:p>
          <a:p>
            <a:endParaRPr lang="en-US" sz="1000" dirty="0" smtClean="0"/>
          </a:p>
          <a:p>
            <a:endParaRPr lang="en-US" sz="1000" dirty="0" smtClean="0"/>
          </a:p>
          <a:p>
            <a:r>
              <a:rPr lang="en-US" sz="1000" dirty="0" smtClean="0"/>
              <a:t>(World Travel &amp; Tourism Organization)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asellaDiTesto 14"/>
          <p:cNvSpPr txBox="1">
            <a:spLocks noChangeArrowheads="1"/>
          </p:cNvSpPr>
          <p:nvPr/>
        </p:nvSpPr>
        <p:spPr bwMode="auto">
          <a:xfrm>
            <a:off x="714375" y="1214422"/>
            <a:ext cx="7500938" cy="5226046"/>
          </a:xfrm>
          <a:prstGeom prst="rect">
            <a:avLst/>
          </a:prstGeom>
          <a:noFill/>
          <a:ln w="9525">
            <a:solidFill>
              <a:srgbClr val="000000"/>
            </a:solidFill>
            <a:miter lim="800000"/>
            <a:headEnd/>
            <a:tailEnd/>
          </a:ln>
        </p:spPr>
        <p:txBody>
          <a:bodyPr>
            <a:spAutoFit/>
          </a:bodyPr>
          <a:lstStyle/>
          <a:p>
            <a:pPr>
              <a:spcBef>
                <a:spcPct val="20000"/>
              </a:spcBef>
              <a:defRPr/>
            </a:pPr>
            <a:r>
              <a:rPr lang="it-IT" altLang="it-IT" sz="2400" b="1" smtClean="0">
                <a:solidFill>
                  <a:srgbClr val="002060"/>
                </a:solidFill>
                <a:latin typeface="+mn-lt"/>
                <a:ea typeface="+mj-ea"/>
                <a:cs typeface="+mj-cs"/>
              </a:rPr>
              <a:t>REFERENCES</a:t>
            </a:r>
          </a:p>
          <a:p>
            <a:pPr>
              <a:spcBef>
                <a:spcPct val="20000"/>
              </a:spcBef>
              <a:defRPr/>
            </a:pPr>
            <a:endParaRPr lang="it-IT" altLang="it-IT" sz="2400" b="1" dirty="0">
              <a:solidFill>
                <a:srgbClr val="002060"/>
              </a:solidFill>
              <a:latin typeface="+mn-lt"/>
              <a:ea typeface="+mj-ea"/>
              <a:cs typeface="+mj-cs"/>
            </a:endParaRPr>
          </a:p>
          <a:p>
            <a:pPr>
              <a:spcBef>
                <a:spcPct val="20000"/>
              </a:spcBef>
              <a:buFont typeface="Arial" pitchFamily="34" charset="0"/>
              <a:buChar char="•"/>
              <a:defRPr/>
            </a:pPr>
            <a:r>
              <a:rPr lang="it-IT" b="1" dirty="0" smtClean="0">
                <a:solidFill>
                  <a:srgbClr val="002060"/>
                </a:solidFill>
                <a:latin typeface="+mn-lt"/>
                <a:ea typeface="+mj-ea"/>
                <a:cs typeface="+mj-cs"/>
              </a:rPr>
              <a:t>https://www.imf.org/en/publications/weo</a:t>
            </a:r>
            <a:endParaRPr lang="it-IT" altLang="it-IT" b="1" dirty="0">
              <a:solidFill>
                <a:srgbClr val="002060"/>
              </a:solidFill>
              <a:latin typeface="+mn-lt"/>
              <a:ea typeface="+mj-ea"/>
              <a:cs typeface="+mj-cs"/>
            </a:endParaRPr>
          </a:p>
          <a:p>
            <a:pPr>
              <a:spcBef>
                <a:spcPct val="20000"/>
              </a:spcBef>
              <a:buFont typeface="Arial" pitchFamily="34" charset="0"/>
              <a:buChar char="•"/>
              <a:defRPr/>
            </a:pPr>
            <a:r>
              <a:rPr lang="it-IT" b="1" dirty="0">
                <a:solidFill>
                  <a:srgbClr val="002060"/>
                </a:solidFill>
                <a:latin typeface="+mn-lt"/>
                <a:ea typeface="+mj-ea"/>
                <a:cs typeface="+mj-cs"/>
                <a:hlinkClick r:id="rId2"/>
              </a:rPr>
              <a:t>http://dati.istat.it</a:t>
            </a:r>
            <a:r>
              <a:rPr lang="it-IT" b="1" dirty="0" smtClean="0">
                <a:solidFill>
                  <a:srgbClr val="002060"/>
                </a:solidFill>
                <a:latin typeface="+mn-lt"/>
                <a:ea typeface="+mj-ea"/>
                <a:cs typeface="+mj-cs"/>
                <a:hlinkClick r:id="rId2"/>
              </a:rPr>
              <a:t>/</a:t>
            </a:r>
            <a:endParaRPr lang="it-IT" b="1" dirty="0" smtClean="0">
              <a:solidFill>
                <a:srgbClr val="002060"/>
              </a:solidFill>
              <a:latin typeface="+mn-lt"/>
              <a:ea typeface="+mj-ea"/>
              <a:cs typeface="+mj-cs"/>
            </a:endParaRPr>
          </a:p>
          <a:p>
            <a:pPr>
              <a:spcBef>
                <a:spcPct val="20000"/>
              </a:spcBef>
              <a:buFont typeface="Arial" pitchFamily="34" charset="0"/>
              <a:buChar char="•"/>
              <a:defRPr/>
            </a:pPr>
            <a:r>
              <a:rPr lang="it-IT" b="1" dirty="0" smtClean="0">
                <a:solidFill>
                  <a:srgbClr val="002060"/>
                </a:solidFill>
                <a:latin typeface="+mn-lt"/>
                <a:ea typeface="+mj-ea"/>
                <a:cs typeface="+mj-cs"/>
              </a:rPr>
              <a:t>https://www.dzs.hr/default_e.htm</a:t>
            </a:r>
          </a:p>
          <a:p>
            <a:pPr>
              <a:spcBef>
                <a:spcPct val="20000"/>
              </a:spcBef>
              <a:buFont typeface="Arial" pitchFamily="34" charset="0"/>
              <a:buChar char="•"/>
              <a:defRPr/>
            </a:pPr>
            <a:r>
              <a:rPr lang="it-IT" b="1" dirty="0" smtClean="0">
                <a:solidFill>
                  <a:srgbClr val="002060"/>
                </a:solidFill>
                <a:latin typeface="+mn-lt"/>
                <a:ea typeface="+mj-ea"/>
                <a:cs typeface="+mj-cs"/>
              </a:rPr>
              <a:t>http</a:t>
            </a:r>
            <a:r>
              <a:rPr lang="it-IT" b="1" dirty="0">
                <a:solidFill>
                  <a:srgbClr val="002060"/>
                </a:solidFill>
                <a:latin typeface="+mn-lt"/>
                <a:ea typeface="+mj-ea"/>
                <a:cs typeface="+mj-cs"/>
              </a:rPr>
              <a:t>://www.statistics.gr/en/</a:t>
            </a:r>
            <a:r>
              <a:rPr lang="it-IT" b="1" dirty="0" err="1">
                <a:solidFill>
                  <a:srgbClr val="002060"/>
                </a:solidFill>
                <a:latin typeface="+mn-lt"/>
                <a:ea typeface="+mj-ea"/>
                <a:cs typeface="+mj-cs"/>
              </a:rPr>
              <a:t>statistics</a:t>
            </a:r>
            <a:r>
              <a:rPr lang="it-IT" b="1" dirty="0">
                <a:solidFill>
                  <a:srgbClr val="002060"/>
                </a:solidFill>
                <a:latin typeface="+mn-lt"/>
                <a:ea typeface="+mj-ea"/>
                <a:cs typeface="+mj-cs"/>
              </a:rPr>
              <a:t>/eco</a:t>
            </a:r>
          </a:p>
          <a:p>
            <a:pPr>
              <a:spcBef>
                <a:spcPct val="20000"/>
              </a:spcBef>
              <a:buFont typeface="Arial" pitchFamily="34" charset="0"/>
              <a:buChar char="•"/>
              <a:defRPr/>
            </a:pPr>
            <a:r>
              <a:rPr lang="it-IT" b="1" dirty="0">
                <a:solidFill>
                  <a:srgbClr val="002060"/>
                </a:solidFill>
                <a:latin typeface="+mn-lt"/>
                <a:ea typeface="+mj-ea"/>
                <a:cs typeface="+mj-cs"/>
              </a:rPr>
              <a:t>http://pxweb.stat.si/pxweb/Database/Economy/Economy.asp</a:t>
            </a:r>
          </a:p>
          <a:p>
            <a:pPr>
              <a:spcBef>
                <a:spcPct val="20000"/>
              </a:spcBef>
              <a:buFont typeface="Arial" pitchFamily="34" charset="0"/>
              <a:buChar char="•"/>
              <a:defRPr/>
            </a:pPr>
            <a:r>
              <a:rPr lang="it-IT" b="1" dirty="0">
                <a:solidFill>
                  <a:srgbClr val="002060"/>
                </a:solidFill>
                <a:latin typeface="+mn-lt"/>
                <a:ea typeface="+mj-ea"/>
                <a:cs typeface="+mj-cs"/>
              </a:rPr>
              <a:t>http://www.monstat.org/</a:t>
            </a:r>
            <a:r>
              <a:rPr lang="it-IT" b="1" dirty="0" err="1">
                <a:solidFill>
                  <a:srgbClr val="002060"/>
                </a:solidFill>
                <a:latin typeface="+mn-lt"/>
                <a:ea typeface="+mj-ea"/>
                <a:cs typeface="+mj-cs"/>
              </a:rPr>
              <a:t>eng</a:t>
            </a:r>
            <a:r>
              <a:rPr lang="it-IT" b="1" dirty="0">
                <a:solidFill>
                  <a:srgbClr val="002060"/>
                </a:solidFill>
                <a:latin typeface="+mn-lt"/>
                <a:ea typeface="+mj-ea"/>
                <a:cs typeface="+mj-cs"/>
              </a:rPr>
              <a:t>/</a:t>
            </a:r>
            <a:r>
              <a:rPr lang="it-IT" b="1" dirty="0" err="1">
                <a:solidFill>
                  <a:srgbClr val="002060"/>
                </a:solidFill>
                <a:latin typeface="+mn-lt"/>
                <a:ea typeface="+mj-ea"/>
                <a:cs typeface="+mj-cs"/>
              </a:rPr>
              <a:t>page.php</a:t>
            </a:r>
            <a:r>
              <a:rPr lang="it-IT" b="1" dirty="0">
                <a:solidFill>
                  <a:srgbClr val="002060"/>
                </a:solidFill>
                <a:latin typeface="+mn-lt"/>
                <a:ea typeface="+mj-ea"/>
                <a:cs typeface="+mj-cs"/>
              </a:rPr>
              <a:t>?id=16 </a:t>
            </a:r>
          </a:p>
          <a:p>
            <a:pPr>
              <a:spcBef>
                <a:spcPct val="20000"/>
              </a:spcBef>
              <a:buFont typeface="Arial" pitchFamily="34" charset="0"/>
              <a:buChar char="•"/>
              <a:defRPr/>
            </a:pPr>
            <a:r>
              <a:rPr lang="it-IT" b="1" dirty="0">
                <a:solidFill>
                  <a:srgbClr val="002060"/>
                </a:solidFill>
                <a:latin typeface="+mn-lt"/>
                <a:ea typeface="+mj-ea"/>
                <a:cs typeface="+mj-cs"/>
              </a:rPr>
              <a:t>http://www.instat.gov.al/en/</a:t>
            </a:r>
            <a:r>
              <a:rPr lang="it-IT" b="1" dirty="0" err="1">
                <a:solidFill>
                  <a:srgbClr val="002060"/>
                </a:solidFill>
                <a:latin typeface="+mn-lt"/>
                <a:ea typeface="+mj-ea"/>
                <a:cs typeface="+mj-cs"/>
              </a:rPr>
              <a:t>Home.aspx</a:t>
            </a:r>
            <a:endParaRPr lang="it-IT" b="1" dirty="0">
              <a:solidFill>
                <a:srgbClr val="002060"/>
              </a:solidFill>
              <a:latin typeface="+mn-lt"/>
              <a:ea typeface="+mj-ea"/>
              <a:cs typeface="+mj-cs"/>
            </a:endParaRPr>
          </a:p>
          <a:p>
            <a:pPr>
              <a:spcBef>
                <a:spcPct val="20000"/>
              </a:spcBef>
              <a:buFont typeface="Arial" pitchFamily="34" charset="0"/>
              <a:buChar char="•"/>
              <a:defRPr/>
            </a:pPr>
            <a:r>
              <a:rPr lang="it-IT" b="1" dirty="0">
                <a:solidFill>
                  <a:srgbClr val="002060"/>
                </a:solidFill>
                <a:latin typeface="+mn-lt"/>
                <a:ea typeface="+mj-ea"/>
                <a:cs typeface="+mj-cs"/>
              </a:rPr>
              <a:t>http://www.stat.gov.rs/</a:t>
            </a:r>
            <a:r>
              <a:rPr lang="it-IT" b="1" dirty="0" err="1">
                <a:solidFill>
                  <a:srgbClr val="002060"/>
                </a:solidFill>
                <a:latin typeface="+mn-lt"/>
                <a:ea typeface="+mj-ea"/>
                <a:cs typeface="+mj-cs"/>
              </a:rPr>
              <a:t>en-US</a:t>
            </a:r>
            <a:r>
              <a:rPr lang="it-IT" b="1" dirty="0">
                <a:solidFill>
                  <a:srgbClr val="002060"/>
                </a:solidFill>
                <a:latin typeface="+mn-lt"/>
                <a:ea typeface="+mj-ea"/>
                <a:cs typeface="+mj-cs"/>
              </a:rPr>
              <a:t>/#</a:t>
            </a:r>
          </a:p>
          <a:p>
            <a:pPr>
              <a:spcBef>
                <a:spcPct val="20000"/>
              </a:spcBef>
              <a:buFont typeface="Arial" pitchFamily="34" charset="0"/>
              <a:buChar char="•"/>
              <a:defRPr/>
            </a:pPr>
            <a:r>
              <a:rPr lang="it-IT" b="1" dirty="0">
                <a:solidFill>
                  <a:srgbClr val="002060"/>
                </a:solidFill>
                <a:latin typeface="+mn-lt"/>
                <a:ea typeface="+mj-ea"/>
                <a:cs typeface="+mj-cs"/>
                <a:hlinkClick r:id="rId3"/>
              </a:rPr>
              <a:t>http://www.bhas.ba/?</a:t>
            </a:r>
            <a:r>
              <a:rPr lang="it-IT" b="1" dirty="0" err="1">
                <a:solidFill>
                  <a:srgbClr val="002060"/>
                </a:solidFill>
                <a:latin typeface="+mn-lt"/>
                <a:ea typeface="+mj-ea"/>
                <a:cs typeface="+mj-cs"/>
                <a:hlinkClick r:id="rId3"/>
              </a:rPr>
              <a:t>lang=en</a:t>
            </a:r>
            <a:endParaRPr lang="it-IT" b="1" dirty="0">
              <a:solidFill>
                <a:srgbClr val="002060"/>
              </a:solidFill>
              <a:latin typeface="+mn-lt"/>
              <a:ea typeface="+mj-ea"/>
              <a:cs typeface="+mj-cs"/>
            </a:endParaRPr>
          </a:p>
          <a:p>
            <a:pPr>
              <a:spcBef>
                <a:spcPct val="20000"/>
              </a:spcBef>
              <a:buFont typeface="Arial" pitchFamily="34" charset="0"/>
              <a:buChar char="•"/>
              <a:defRPr/>
            </a:pPr>
            <a:r>
              <a:rPr lang="it-IT" b="1" dirty="0">
                <a:solidFill>
                  <a:srgbClr val="002060"/>
                </a:solidFill>
                <a:latin typeface="+mn-lt"/>
                <a:ea typeface="+mj-ea"/>
                <a:cs typeface="+mj-cs"/>
                <a:hlinkClick r:id="rId4"/>
              </a:rPr>
              <a:t>http://databank.worldbank.org/data/home.aspx</a:t>
            </a:r>
            <a:endParaRPr lang="it-IT" b="1" dirty="0">
              <a:solidFill>
                <a:srgbClr val="002060"/>
              </a:solidFill>
              <a:latin typeface="+mn-lt"/>
              <a:ea typeface="+mj-ea"/>
              <a:cs typeface="+mj-cs"/>
            </a:endParaRPr>
          </a:p>
          <a:p>
            <a:pPr>
              <a:spcBef>
                <a:spcPct val="20000"/>
              </a:spcBef>
              <a:buFont typeface="Arial" pitchFamily="34" charset="0"/>
              <a:buChar char="•"/>
              <a:defRPr/>
            </a:pPr>
            <a:r>
              <a:rPr lang="it-IT" b="1" dirty="0">
                <a:solidFill>
                  <a:srgbClr val="002060"/>
                </a:solidFill>
                <a:latin typeface="+mn-lt"/>
                <a:ea typeface="+mj-ea"/>
                <a:cs typeface="+mj-cs"/>
                <a:hlinkClick r:id="rId5"/>
              </a:rPr>
              <a:t>https://www.coeweb.istat.it/</a:t>
            </a:r>
            <a:endParaRPr lang="it-IT" b="1" dirty="0">
              <a:solidFill>
                <a:srgbClr val="002060"/>
              </a:solidFill>
              <a:latin typeface="+mn-lt"/>
              <a:ea typeface="+mj-ea"/>
              <a:cs typeface="+mj-cs"/>
            </a:endParaRPr>
          </a:p>
          <a:p>
            <a:pPr>
              <a:spcBef>
                <a:spcPct val="20000"/>
              </a:spcBef>
              <a:buFont typeface="Arial" pitchFamily="34" charset="0"/>
              <a:buChar char="•"/>
              <a:defRPr/>
            </a:pPr>
            <a:r>
              <a:rPr lang="it-IT" b="1" dirty="0">
                <a:solidFill>
                  <a:srgbClr val="002060"/>
                </a:solidFill>
                <a:latin typeface="+mn-lt"/>
                <a:ea typeface="+mj-ea"/>
                <a:cs typeface="+mj-cs"/>
                <a:hlinkClick r:id="rId6"/>
              </a:rPr>
              <a:t>https://</a:t>
            </a:r>
            <a:r>
              <a:rPr lang="it-IT" b="1" dirty="0" smtClean="0">
                <a:solidFill>
                  <a:srgbClr val="002060"/>
                </a:solidFill>
                <a:latin typeface="+mn-lt"/>
                <a:ea typeface="+mj-ea"/>
                <a:cs typeface="+mj-cs"/>
                <a:hlinkClick r:id="rId6"/>
              </a:rPr>
              <a:t>www.wttc.org/economic-impact/country-analysis/country-reports</a:t>
            </a:r>
            <a:endParaRPr lang="it-IT" b="1" dirty="0" smtClean="0">
              <a:solidFill>
                <a:srgbClr val="002060"/>
              </a:solidFill>
              <a:latin typeface="+mn-lt"/>
              <a:ea typeface="+mj-ea"/>
              <a:cs typeface="+mj-cs"/>
            </a:endParaRPr>
          </a:p>
          <a:p>
            <a:pPr>
              <a:spcBef>
                <a:spcPct val="20000"/>
              </a:spcBef>
              <a:buFont typeface="Arial" pitchFamily="34" charset="0"/>
              <a:buChar char="•"/>
              <a:defRPr/>
            </a:pPr>
            <a:r>
              <a:rPr lang="it-IT" b="1" dirty="0">
                <a:solidFill>
                  <a:srgbClr val="002060"/>
                </a:solidFill>
                <a:latin typeface="+mn-lt"/>
                <a:ea typeface="+mj-ea"/>
                <a:cs typeface="+mj-cs"/>
                <a:hlinkClick r:id="rId7"/>
              </a:rPr>
              <a:t>https://www.e-unwto.org</a:t>
            </a:r>
            <a:r>
              <a:rPr lang="it-IT" b="1" dirty="0" smtClean="0">
                <a:solidFill>
                  <a:srgbClr val="002060"/>
                </a:solidFill>
                <a:latin typeface="+mn-lt"/>
                <a:ea typeface="+mj-ea"/>
                <a:cs typeface="+mj-cs"/>
                <a:hlinkClick r:id="rId7"/>
              </a:rPr>
              <a:t>/</a:t>
            </a:r>
            <a:endParaRPr lang="it-IT" b="1" dirty="0" smtClean="0">
              <a:solidFill>
                <a:srgbClr val="002060"/>
              </a:solidFill>
              <a:latin typeface="+mn-lt"/>
              <a:ea typeface="+mj-ea"/>
              <a:cs typeface="+mj-cs"/>
            </a:endParaRPr>
          </a:p>
        </p:txBody>
      </p:sp>
      <p:pic>
        <p:nvPicPr>
          <p:cNvPr id="12291" name="Picture 2"/>
          <p:cNvPicPr>
            <a:picLocks noChangeAspect="1" noChangeArrowheads="1"/>
          </p:cNvPicPr>
          <p:nvPr/>
        </p:nvPicPr>
        <p:blipFill>
          <a:blip r:embed="rId8"/>
          <a:srcRect l="32227" t="21973" r="48438" b="71436"/>
          <a:stretch>
            <a:fillRect/>
          </a:stretch>
        </p:blipFill>
        <p:spPr bwMode="auto">
          <a:xfrm>
            <a:off x="214313" y="142875"/>
            <a:ext cx="2357437" cy="642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755650" y="981075"/>
            <a:ext cx="7772400" cy="1314450"/>
          </a:xfrm>
          <a:ln>
            <a:solidFill>
              <a:schemeClr val="accent1"/>
            </a:solidFill>
          </a:ln>
        </p:spPr>
        <p:txBody>
          <a:bodyPr rtlCol="0">
            <a:noAutofit/>
          </a:bodyPr>
          <a:lstStyle/>
          <a:p>
            <a:pPr eaLnBrk="1" fontAlgn="auto" hangingPunct="1">
              <a:spcAft>
                <a:spcPts val="0"/>
              </a:spcAft>
              <a:defRPr/>
            </a:pPr>
            <a:r>
              <a:rPr lang="it-IT" sz="3200" b="1" dirty="0" smtClean="0">
                <a:solidFill>
                  <a:srgbClr val="002060"/>
                </a:solidFill>
                <a:latin typeface="+mn-lt"/>
              </a:rPr>
              <a:t>ECONOMICS </a:t>
            </a:r>
            <a:br>
              <a:rPr lang="it-IT" sz="3200" b="1" dirty="0" smtClean="0">
                <a:solidFill>
                  <a:srgbClr val="002060"/>
                </a:solidFill>
                <a:latin typeface="+mn-lt"/>
              </a:rPr>
            </a:br>
            <a:r>
              <a:rPr lang="it-IT" sz="3200" b="1" dirty="0" smtClean="0">
                <a:solidFill>
                  <a:srgbClr val="002060"/>
                </a:solidFill>
                <a:latin typeface="+mn-lt"/>
              </a:rPr>
              <a:t>OF </a:t>
            </a:r>
            <a:br>
              <a:rPr lang="it-IT" sz="3200" b="1" dirty="0" smtClean="0">
                <a:solidFill>
                  <a:srgbClr val="002060"/>
                </a:solidFill>
                <a:latin typeface="+mn-lt"/>
              </a:rPr>
            </a:br>
            <a:r>
              <a:rPr lang="it-IT" sz="3200" b="1" dirty="0" smtClean="0">
                <a:solidFill>
                  <a:srgbClr val="002060"/>
                </a:solidFill>
                <a:latin typeface="+mn-lt"/>
              </a:rPr>
              <a:t>ADRIATIC – IONIAN MACROREGION</a:t>
            </a:r>
          </a:p>
        </p:txBody>
      </p:sp>
      <p:pic>
        <p:nvPicPr>
          <p:cNvPr id="3075"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8" name="Sottotitolo 7"/>
          <p:cNvSpPr>
            <a:spLocks noGrp="1"/>
          </p:cNvSpPr>
          <p:nvPr>
            <p:ph type="subTitle" idx="1"/>
          </p:nvPr>
        </p:nvSpPr>
        <p:spPr>
          <a:xfrm>
            <a:off x="1357313" y="2714625"/>
            <a:ext cx="6400800" cy="3143250"/>
          </a:xfrm>
          <a:ln>
            <a:solidFill>
              <a:prstClr val="black"/>
            </a:solidFill>
          </a:ln>
        </p:spPr>
        <p:txBody>
          <a:bodyPr rtlCol="0">
            <a:normAutofit/>
          </a:bodyPr>
          <a:lstStyle/>
          <a:p>
            <a:pPr eaLnBrk="1" fontAlgn="auto" hangingPunct="1">
              <a:spcAft>
                <a:spcPts val="0"/>
              </a:spcAft>
              <a:buFont typeface="Arial" pitchFamily="34" charset="0"/>
              <a:buNone/>
              <a:defRPr/>
            </a:pPr>
            <a:r>
              <a:rPr lang="it-IT" b="1" dirty="0" smtClean="0">
                <a:solidFill>
                  <a:srgbClr val="002060"/>
                </a:solidFill>
                <a:ea typeface="+mj-ea"/>
                <a:cs typeface="+mj-cs"/>
              </a:rPr>
              <a:t>FOCUS ON:</a:t>
            </a:r>
          </a:p>
          <a:p>
            <a:pPr eaLnBrk="1" fontAlgn="auto" hangingPunct="1">
              <a:spcAft>
                <a:spcPts val="0"/>
              </a:spcAft>
              <a:buFont typeface="Arial" pitchFamily="34" charset="0"/>
              <a:buNone/>
              <a:defRPr/>
            </a:pPr>
            <a:endParaRPr lang="it-IT" b="1" dirty="0" smtClean="0">
              <a:solidFill>
                <a:srgbClr val="002060"/>
              </a:solidFill>
              <a:ea typeface="+mj-ea"/>
              <a:cs typeface="+mj-cs"/>
            </a:endParaRPr>
          </a:p>
          <a:p>
            <a:pPr algn="l" eaLnBrk="1" fontAlgn="auto" hangingPunct="1">
              <a:spcAft>
                <a:spcPts val="0"/>
              </a:spcAft>
              <a:buFont typeface="Arial" pitchFamily="34" charset="0"/>
              <a:buChar char="•"/>
              <a:defRPr/>
            </a:pPr>
            <a:r>
              <a:rPr lang="it-IT" b="1" dirty="0" smtClean="0">
                <a:solidFill>
                  <a:srgbClr val="002060"/>
                </a:solidFill>
                <a:ea typeface="+mj-ea"/>
                <a:cs typeface="+mj-cs"/>
              </a:rPr>
              <a:t>BUSINESS</a:t>
            </a:r>
          </a:p>
          <a:p>
            <a:pPr eaLnBrk="1" fontAlgn="auto" hangingPunct="1">
              <a:spcAft>
                <a:spcPts val="0"/>
              </a:spcAft>
              <a:buFont typeface="Arial" pitchFamily="34" charset="0"/>
              <a:buChar char="•"/>
              <a:defRPr/>
            </a:pPr>
            <a:r>
              <a:rPr lang="it-IT" b="1" dirty="0" smtClean="0">
                <a:solidFill>
                  <a:srgbClr val="002060"/>
                </a:solidFill>
                <a:ea typeface="+mj-ea"/>
                <a:cs typeface="+mj-cs"/>
              </a:rPr>
              <a:t>TRADE</a:t>
            </a:r>
          </a:p>
          <a:p>
            <a:pPr algn="r" eaLnBrk="1" fontAlgn="auto" hangingPunct="1">
              <a:spcAft>
                <a:spcPts val="0"/>
              </a:spcAft>
              <a:buFont typeface="Arial" pitchFamily="34" charset="0"/>
              <a:buChar char="•"/>
              <a:defRPr/>
            </a:pPr>
            <a:r>
              <a:rPr lang="it-IT" b="1" dirty="0" smtClean="0">
                <a:solidFill>
                  <a:srgbClr val="002060"/>
                </a:solidFill>
                <a:ea typeface="+mj-ea"/>
                <a:cs typeface="+mj-cs"/>
              </a:rPr>
              <a:t>TOURISM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755650" y="714356"/>
            <a:ext cx="7772400" cy="600070"/>
          </a:xfrm>
          <a:ln>
            <a:noFill/>
          </a:ln>
        </p:spPr>
        <p:txBody>
          <a:bodyPr rtlCol="0">
            <a:noAutofit/>
          </a:bodyPr>
          <a:lstStyle/>
          <a:p>
            <a:pPr algn="l" eaLnBrk="1" fontAlgn="auto" hangingPunct="1">
              <a:spcAft>
                <a:spcPts val="0"/>
              </a:spcAft>
              <a:defRPr/>
            </a:pPr>
            <a:r>
              <a:rPr lang="it-IT" sz="2400" b="1" dirty="0" smtClean="0">
                <a:solidFill>
                  <a:srgbClr val="002060"/>
                </a:solidFill>
                <a:latin typeface="+mn-lt"/>
              </a:rPr>
              <a:t>AIM </a:t>
            </a:r>
            <a:r>
              <a:rPr lang="it-IT" sz="2400" b="1" dirty="0" err="1" smtClean="0">
                <a:solidFill>
                  <a:srgbClr val="002060"/>
                </a:solidFill>
                <a:latin typeface="+mn-lt"/>
              </a:rPr>
              <a:t>Economics</a:t>
            </a:r>
            <a:r>
              <a:rPr lang="it-IT" sz="2400" b="1" dirty="0" smtClean="0">
                <a:solidFill>
                  <a:srgbClr val="002060"/>
                </a:solidFill>
                <a:latin typeface="+mn-lt"/>
              </a:rPr>
              <a:t> </a:t>
            </a:r>
            <a:r>
              <a:rPr lang="it-IT" sz="2400" b="1" dirty="0" err="1" smtClean="0">
                <a:solidFill>
                  <a:srgbClr val="002060"/>
                </a:solidFill>
                <a:latin typeface="+mn-lt"/>
              </a:rPr>
              <a:t>overview</a:t>
            </a:r>
            <a:endParaRPr lang="it-IT" sz="2400" b="1" dirty="0" smtClean="0">
              <a:solidFill>
                <a:srgbClr val="002060"/>
              </a:solidFill>
              <a:latin typeface="+mn-lt"/>
            </a:endParaRPr>
          </a:p>
        </p:txBody>
      </p:sp>
      <p:pic>
        <p:nvPicPr>
          <p:cNvPr id="3075"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graphicFrame>
        <p:nvGraphicFramePr>
          <p:cNvPr id="7" name="Tabella 6"/>
          <p:cNvGraphicFramePr>
            <a:graphicFrameLocks noGrp="1"/>
          </p:cNvGraphicFramePr>
          <p:nvPr/>
        </p:nvGraphicFramePr>
        <p:xfrm>
          <a:off x="714348" y="1428736"/>
          <a:ext cx="7929618" cy="4754880"/>
        </p:xfrm>
        <a:graphic>
          <a:graphicData uri="http://schemas.openxmlformats.org/drawingml/2006/table">
            <a:tbl>
              <a:tblPr firstRow="1" lastRow="1" bandRow="1">
                <a:tableStyleId>{5C22544A-7EE6-4342-B048-85BDC9FD1C3A}</a:tableStyleId>
              </a:tblPr>
              <a:tblGrid>
                <a:gridCol w="810730"/>
                <a:gridCol w="1332410"/>
                <a:gridCol w="1428760"/>
                <a:gridCol w="1285884"/>
                <a:gridCol w="1285884"/>
                <a:gridCol w="1785950"/>
              </a:tblGrid>
              <a:tr h="1110536">
                <a:tc>
                  <a:txBody>
                    <a:bodyPr/>
                    <a:lstStyle/>
                    <a:p>
                      <a:endParaRPr lang="it-IT" dirty="0"/>
                    </a:p>
                  </a:txBody>
                  <a:tcPr/>
                </a:tc>
                <a:tc>
                  <a:txBody>
                    <a:bodyPr/>
                    <a:lstStyle/>
                    <a:p>
                      <a:pPr algn="ctr"/>
                      <a:r>
                        <a:rPr lang="it-IT" dirty="0" err="1" smtClean="0"/>
                        <a:t>Real</a:t>
                      </a:r>
                      <a:r>
                        <a:rPr lang="it-IT" baseline="0" dirty="0" smtClean="0"/>
                        <a:t> </a:t>
                      </a:r>
                      <a:r>
                        <a:rPr lang="it-IT" dirty="0" smtClean="0"/>
                        <a:t>GDP % </a:t>
                      </a:r>
                      <a:r>
                        <a:rPr lang="it-IT" dirty="0" err="1" smtClean="0"/>
                        <a:t>growth</a:t>
                      </a:r>
                      <a:r>
                        <a:rPr lang="it-IT" baseline="0" dirty="0" smtClean="0"/>
                        <a:t>   (2018)</a:t>
                      </a:r>
                      <a:endParaRPr lang="it-IT" dirty="0"/>
                    </a:p>
                  </a:txBody>
                  <a:tcPr/>
                </a:tc>
                <a:tc>
                  <a:txBody>
                    <a:bodyPr/>
                    <a:lstStyle/>
                    <a:p>
                      <a:pPr algn="ctr"/>
                      <a:r>
                        <a:rPr lang="it-IT" dirty="0" err="1" smtClean="0"/>
                        <a:t>Real</a:t>
                      </a:r>
                      <a:r>
                        <a:rPr lang="it-IT" dirty="0" smtClean="0"/>
                        <a:t> GDP %  </a:t>
                      </a:r>
                      <a:r>
                        <a:rPr lang="it-IT" dirty="0" err="1" smtClean="0"/>
                        <a:t>growth</a:t>
                      </a:r>
                      <a:r>
                        <a:rPr lang="it-IT" dirty="0" smtClean="0"/>
                        <a:t> (2019)</a:t>
                      </a:r>
                      <a:endParaRPr lang="it-IT" dirty="0"/>
                    </a:p>
                  </a:txBody>
                  <a:tcPr/>
                </a:tc>
                <a:tc>
                  <a:txBody>
                    <a:bodyPr/>
                    <a:lstStyle/>
                    <a:p>
                      <a:pPr algn="ctr"/>
                      <a:r>
                        <a:rPr lang="it-IT" dirty="0" err="1" smtClean="0"/>
                        <a:t>Real</a:t>
                      </a:r>
                      <a:r>
                        <a:rPr lang="it-IT" dirty="0" smtClean="0"/>
                        <a:t> GDP %</a:t>
                      </a:r>
                    </a:p>
                    <a:p>
                      <a:pPr algn="ctr"/>
                      <a:r>
                        <a:rPr lang="it-IT" dirty="0" err="1" smtClean="0"/>
                        <a:t>growth</a:t>
                      </a:r>
                      <a:r>
                        <a:rPr lang="it-IT" dirty="0" smtClean="0"/>
                        <a:t>  (2023)</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err="1" smtClean="0"/>
                        <a:t>Unempl</a:t>
                      </a:r>
                      <a:r>
                        <a:rPr lang="it-IT" dirty="0" smtClean="0"/>
                        <a:t>.</a:t>
                      </a:r>
                      <a:r>
                        <a:rPr lang="it-IT" baseline="0" dirty="0" smtClean="0"/>
                        <a:t> rate  % (2017)</a:t>
                      </a:r>
                      <a:endParaRPr lang="it-IT" dirty="0" smtClean="0"/>
                    </a:p>
                    <a:p>
                      <a:pPr algn="ctr"/>
                      <a:endParaRPr lang="it-IT" dirty="0"/>
                    </a:p>
                  </a:txBody>
                  <a:tcPr/>
                </a:tc>
                <a:tc>
                  <a:txBody>
                    <a:bodyPr/>
                    <a:lstStyle/>
                    <a:p>
                      <a:pPr algn="ctr"/>
                      <a:r>
                        <a:rPr lang="it-IT" dirty="0" err="1" smtClean="0"/>
                        <a:t>Exports</a:t>
                      </a:r>
                      <a:r>
                        <a:rPr lang="it-IT" baseline="0" dirty="0" smtClean="0"/>
                        <a:t> in </a:t>
                      </a:r>
                      <a:r>
                        <a:rPr lang="it-IT" baseline="0" dirty="0" err="1" smtClean="0"/>
                        <a:t>thousand</a:t>
                      </a:r>
                      <a:r>
                        <a:rPr lang="it-IT" baseline="0" dirty="0" smtClean="0"/>
                        <a:t> </a:t>
                      </a:r>
                      <a:r>
                        <a:rPr lang="it-IT" baseline="0" dirty="0" err="1" smtClean="0"/>
                        <a:t>euros</a:t>
                      </a:r>
                      <a:r>
                        <a:rPr lang="it-IT" baseline="0" dirty="0" smtClean="0"/>
                        <a:t> </a:t>
                      </a:r>
                      <a:r>
                        <a:rPr lang="it-IT" baseline="0" dirty="0" err="1" smtClean="0"/>
                        <a:t>within</a:t>
                      </a:r>
                      <a:r>
                        <a:rPr lang="it-IT" baseline="0" dirty="0" smtClean="0"/>
                        <a:t> AIM</a:t>
                      </a:r>
                      <a:endParaRPr lang="it-IT" dirty="0"/>
                    </a:p>
                  </a:txBody>
                  <a:tcPr/>
                </a:tc>
              </a:tr>
              <a:tr h="370179">
                <a:tc>
                  <a:txBody>
                    <a:bodyPr/>
                    <a:lstStyle/>
                    <a:p>
                      <a:r>
                        <a:rPr lang="it-IT" sz="2000" b="1" dirty="0" smtClean="0">
                          <a:solidFill>
                            <a:schemeClr val="accent1">
                              <a:lumMod val="50000"/>
                            </a:schemeClr>
                          </a:solidFill>
                        </a:rPr>
                        <a:t>ALB</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3,7</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3,8</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4</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10</a:t>
                      </a:r>
                      <a:endParaRPr lang="it-IT" b="1" dirty="0">
                        <a:solidFill>
                          <a:schemeClr val="accent1">
                            <a:lumMod val="50000"/>
                          </a:schemeClr>
                        </a:solidFill>
                      </a:endParaRPr>
                    </a:p>
                  </a:txBody>
                  <a:tcPr/>
                </a:tc>
                <a:tc>
                  <a:txBody>
                    <a:bodyPr/>
                    <a:lstStyle/>
                    <a:p>
                      <a:pPr algn="r" fontAlgn="b"/>
                      <a:r>
                        <a:rPr lang="it-IT" sz="1800" b="1" i="0" u="none" strike="noStrike" dirty="0" smtClean="0">
                          <a:solidFill>
                            <a:schemeClr val="accent1">
                              <a:lumMod val="50000"/>
                            </a:schemeClr>
                          </a:solidFill>
                          <a:latin typeface="+mn-lt"/>
                        </a:rPr>
                        <a:t>1.337.010</a:t>
                      </a:r>
                      <a:endParaRPr lang="it-IT" sz="1800" b="1" i="0" u="none" strike="noStrike" dirty="0">
                        <a:solidFill>
                          <a:schemeClr val="accent1">
                            <a:lumMod val="50000"/>
                          </a:schemeClr>
                        </a:solidFill>
                        <a:latin typeface="+mn-lt"/>
                      </a:endParaRPr>
                    </a:p>
                  </a:txBody>
                  <a:tcPr marL="9525" marR="9525" marT="9525" marB="0" anchor="b"/>
                </a:tc>
              </a:tr>
              <a:tr h="370179">
                <a:tc>
                  <a:txBody>
                    <a:bodyPr/>
                    <a:lstStyle/>
                    <a:p>
                      <a:r>
                        <a:rPr lang="it-IT" sz="2000" b="1" dirty="0" smtClean="0">
                          <a:solidFill>
                            <a:schemeClr val="accent1">
                              <a:lumMod val="50000"/>
                            </a:schemeClr>
                          </a:solidFill>
                        </a:rPr>
                        <a:t>BIH</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3,2</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3,5</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4</a:t>
                      </a:r>
                      <a:endParaRPr lang="it-IT" b="1" dirty="0">
                        <a:solidFill>
                          <a:schemeClr val="accent1">
                            <a:lumMod val="5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chemeClr val="accent1">
                              <a:lumMod val="50000"/>
                            </a:schemeClr>
                          </a:solidFill>
                        </a:rPr>
                        <a:t>20</a:t>
                      </a:r>
                    </a:p>
                  </a:txBody>
                  <a:tcPr/>
                </a:tc>
                <a:tc>
                  <a:txBody>
                    <a:bodyPr/>
                    <a:lstStyle/>
                    <a:p>
                      <a:pPr algn="r" fontAlgn="b"/>
                      <a:r>
                        <a:rPr lang="it-IT" sz="1800" b="1" i="0" u="none" strike="noStrike" dirty="0" smtClean="0">
                          <a:solidFill>
                            <a:schemeClr val="accent1">
                              <a:lumMod val="50000"/>
                            </a:schemeClr>
                          </a:solidFill>
                          <a:latin typeface="Calibri"/>
                        </a:rPr>
                        <a:t>4.931.147</a:t>
                      </a:r>
                      <a:endParaRPr lang="it-IT" sz="1800" b="1" i="0" u="none" strike="noStrike" dirty="0">
                        <a:solidFill>
                          <a:schemeClr val="accent1">
                            <a:lumMod val="50000"/>
                          </a:schemeClr>
                        </a:solidFill>
                        <a:latin typeface="Calibri"/>
                      </a:endParaRPr>
                    </a:p>
                  </a:txBody>
                  <a:tcPr marL="9525" marR="9525" marT="9525" marB="0" anchor="b"/>
                </a:tc>
              </a:tr>
              <a:tr h="370179">
                <a:tc>
                  <a:txBody>
                    <a:bodyPr/>
                    <a:lstStyle/>
                    <a:p>
                      <a:r>
                        <a:rPr lang="it-IT" sz="2000" b="1" dirty="0" smtClean="0">
                          <a:solidFill>
                            <a:schemeClr val="accent1">
                              <a:lumMod val="50000"/>
                            </a:schemeClr>
                          </a:solidFill>
                        </a:rPr>
                        <a:t>HRV</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2,8</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2,6</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2</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12</a:t>
                      </a:r>
                      <a:endParaRPr lang="it-IT" b="1" dirty="0">
                        <a:solidFill>
                          <a:schemeClr val="accent1">
                            <a:lumMod val="50000"/>
                          </a:schemeClr>
                        </a:solidFill>
                      </a:endParaRPr>
                    </a:p>
                  </a:txBody>
                  <a:tcPr/>
                </a:tc>
                <a:tc>
                  <a:txBody>
                    <a:bodyPr/>
                    <a:lstStyle/>
                    <a:p>
                      <a:pPr algn="r" fontAlgn="b"/>
                      <a:r>
                        <a:rPr lang="it-IT" sz="1800" b="1" i="0" u="none" strike="noStrike" dirty="0" smtClean="0">
                          <a:solidFill>
                            <a:schemeClr val="accent1">
                              <a:lumMod val="50000"/>
                            </a:schemeClr>
                          </a:solidFill>
                          <a:latin typeface="+mn-lt"/>
                        </a:rPr>
                        <a:t>5.735.290</a:t>
                      </a:r>
                      <a:endParaRPr lang="it-IT" sz="1800" b="1" i="0" u="none" strike="noStrike" dirty="0">
                        <a:solidFill>
                          <a:schemeClr val="accent1">
                            <a:lumMod val="50000"/>
                          </a:schemeClr>
                        </a:solidFill>
                        <a:latin typeface="+mn-lt"/>
                      </a:endParaRPr>
                    </a:p>
                  </a:txBody>
                  <a:tcPr marL="9525" marR="9525" marT="9525" marB="0" anchor="b"/>
                </a:tc>
              </a:tr>
              <a:tr h="370179">
                <a:tc>
                  <a:txBody>
                    <a:bodyPr/>
                    <a:lstStyle/>
                    <a:p>
                      <a:r>
                        <a:rPr lang="it-IT" sz="2000" b="1" dirty="0" smtClean="0">
                          <a:solidFill>
                            <a:schemeClr val="accent1">
                              <a:lumMod val="50000"/>
                            </a:schemeClr>
                          </a:solidFill>
                        </a:rPr>
                        <a:t>GRE</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2</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1,8</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1,9</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21</a:t>
                      </a:r>
                      <a:endParaRPr lang="it-IT" b="1" dirty="0">
                        <a:solidFill>
                          <a:schemeClr val="accent1">
                            <a:lumMod val="50000"/>
                          </a:schemeClr>
                        </a:solidFill>
                      </a:endParaRPr>
                    </a:p>
                  </a:txBody>
                  <a:tcPr/>
                </a:tc>
                <a:tc>
                  <a:txBody>
                    <a:bodyPr/>
                    <a:lstStyle/>
                    <a:p>
                      <a:pPr algn="r" fontAlgn="b"/>
                      <a:r>
                        <a:rPr lang="it-IT" sz="1800" b="1" i="0" u="none" strike="noStrike" dirty="0">
                          <a:solidFill>
                            <a:schemeClr val="accent1">
                              <a:lumMod val="50000"/>
                            </a:schemeClr>
                          </a:solidFill>
                          <a:latin typeface="+mn-lt"/>
                        </a:rPr>
                        <a:t>4.273.245</a:t>
                      </a:r>
                    </a:p>
                  </a:txBody>
                  <a:tcPr marL="9525" marR="9525" marT="9525" marB="0" anchor="b"/>
                </a:tc>
              </a:tr>
              <a:tr h="370179">
                <a:tc>
                  <a:txBody>
                    <a:bodyPr/>
                    <a:lstStyle/>
                    <a:p>
                      <a:r>
                        <a:rPr lang="it-IT" sz="2000" b="1" dirty="0" smtClean="0">
                          <a:solidFill>
                            <a:schemeClr val="accent1">
                              <a:lumMod val="50000"/>
                            </a:schemeClr>
                          </a:solidFill>
                        </a:rPr>
                        <a:t>ITA</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1,5</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1,1</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0,8</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10</a:t>
                      </a:r>
                      <a:endParaRPr lang="it-IT" b="1" dirty="0">
                        <a:solidFill>
                          <a:schemeClr val="accent1">
                            <a:lumMod val="50000"/>
                          </a:schemeClr>
                        </a:solidFill>
                      </a:endParaRPr>
                    </a:p>
                  </a:txBody>
                  <a:tcPr/>
                </a:tc>
                <a:tc>
                  <a:txBody>
                    <a:bodyPr/>
                    <a:lstStyle/>
                    <a:p>
                      <a:pPr algn="r" fontAlgn="b"/>
                      <a:r>
                        <a:rPr lang="it-IT" sz="1800" b="1" i="0" u="none" strike="noStrike" dirty="0" smtClean="0">
                          <a:solidFill>
                            <a:schemeClr val="accent1">
                              <a:lumMod val="50000"/>
                            </a:schemeClr>
                          </a:solidFill>
                          <a:latin typeface="Calibri"/>
                        </a:rPr>
                        <a:t>6.719.556*</a:t>
                      </a:r>
                      <a:endParaRPr lang="it-IT" sz="1800" b="1" i="0" u="none" strike="noStrike" dirty="0">
                        <a:solidFill>
                          <a:schemeClr val="accent1">
                            <a:lumMod val="50000"/>
                          </a:schemeClr>
                        </a:solidFill>
                        <a:latin typeface="Calibri"/>
                      </a:endParaRPr>
                    </a:p>
                  </a:txBody>
                  <a:tcPr marL="0" marR="0" marT="0" marB="0" anchor="b"/>
                </a:tc>
              </a:tr>
              <a:tr h="370179">
                <a:tc>
                  <a:txBody>
                    <a:bodyPr/>
                    <a:lstStyle/>
                    <a:p>
                      <a:r>
                        <a:rPr lang="it-IT" sz="2000" b="1" dirty="0" smtClean="0">
                          <a:solidFill>
                            <a:schemeClr val="accent1">
                              <a:lumMod val="50000"/>
                            </a:schemeClr>
                          </a:solidFill>
                        </a:rPr>
                        <a:t>MNE</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3,1</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2,4</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3</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16</a:t>
                      </a:r>
                      <a:endParaRPr lang="it-IT" b="1" dirty="0">
                        <a:solidFill>
                          <a:schemeClr val="accent1">
                            <a:lumMod val="50000"/>
                          </a:schemeClr>
                        </a:solidFill>
                      </a:endParaRPr>
                    </a:p>
                  </a:txBody>
                  <a:tcPr/>
                </a:tc>
                <a:tc>
                  <a:txBody>
                    <a:bodyPr/>
                    <a:lstStyle/>
                    <a:p>
                      <a:pPr algn="r" fontAlgn="b"/>
                      <a:r>
                        <a:rPr lang="it-IT" sz="1800" b="1" i="0" u="none" strike="noStrike" dirty="0" smtClean="0">
                          <a:solidFill>
                            <a:schemeClr val="accent1">
                              <a:lumMod val="50000"/>
                            </a:schemeClr>
                          </a:solidFill>
                          <a:latin typeface="Calibri"/>
                        </a:rPr>
                        <a:t>159.942</a:t>
                      </a:r>
                      <a:endParaRPr lang="it-IT" sz="1800" b="1" i="0" u="none" strike="noStrike" dirty="0">
                        <a:solidFill>
                          <a:schemeClr val="accent1">
                            <a:lumMod val="50000"/>
                          </a:schemeClr>
                        </a:solidFill>
                        <a:latin typeface="Calibri"/>
                      </a:endParaRPr>
                    </a:p>
                  </a:txBody>
                  <a:tcPr marL="9525" marR="9525" marT="9525" marB="0" anchor="b"/>
                </a:tc>
              </a:tr>
              <a:tr h="370179">
                <a:tc>
                  <a:txBody>
                    <a:bodyPr/>
                    <a:lstStyle/>
                    <a:p>
                      <a:r>
                        <a:rPr lang="it-IT" sz="2000" b="1" dirty="0" smtClean="0">
                          <a:solidFill>
                            <a:schemeClr val="accent1">
                              <a:lumMod val="50000"/>
                            </a:schemeClr>
                          </a:solidFill>
                        </a:rPr>
                        <a:t>SLO</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4</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3,2</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2,1</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6</a:t>
                      </a:r>
                      <a:endParaRPr lang="it-IT" b="1" dirty="0">
                        <a:solidFill>
                          <a:schemeClr val="accent1">
                            <a:lumMod val="50000"/>
                          </a:schemeClr>
                        </a:solidFill>
                      </a:endParaRPr>
                    </a:p>
                  </a:txBody>
                  <a:tcPr/>
                </a:tc>
                <a:tc>
                  <a:txBody>
                    <a:bodyPr/>
                    <a:lstStyle/>
                    <a:p>
                      <a:pPr algn="r" fontAlgn="b"/>
                      <a:r>
                        <a:rPr lang="it-IT" sz="1800" b="1" i="0" u="none" strike="noStrike" dirty="0" smtClean="0">
                          <a:solidFill>
                            <a:schemeClr val="accent1">
                              <a:lumMod val="50000"/>
                            </a:schemeClr>
                          </a:solidFill>
                          <a:latin typeface="+mn-lt"/>
                        </a:rPr>
                        <a:t>7.315.256</a:t>
                      </a:r>
                      <a:endParaRPr lang="it-IT" sz="1800" b="1" i="0" u="none" strike="noStrike" dirty="0">
                        <a:solidFill>
                          <a:schemeClr val="accent1">
                            <a:lumMod val="50000"/>
                          </a:schemeClr>
                        </a:solidFill>
                        <a:latin typeface="+mn-lt"/>
                      </a:endParaRPr>
                    </a:p>
                  </a:txBody>
                  <a:tcPr marL="9525" marR="9525" marT="9525" marB="0" anchor="b"/>
                </a:tc>
              </a:tr>
              <a:tr h="198120">
                <a:tc>
                  <a:txBody>
                    <a:bodyPr/>
                    <a:lstStyle/>
                    <a:p>
                      <a:r>
                        <a:rPr lang="it-IT" sz="2000" b="1" dirty="0" smtClean="0">
                          <a:solidFill>
                            <a:schemeClr val="accent1">
                              <a:lumMod val="50000"/>
                            </a:schemeClr>
                          </a:solidFill>
                        </a:rPr>
                        <a:t>SRB</a:t>
                      </a:r>
                      <a:endParaRPr lang="it-IT" sz="2000" b="1" dirty="0">
                        <a:solidFill>
                          <a:schemeClr val="accent1">
                            <a:lumMod val="50000"/>
                          </a:schemeClr>
                        </a:solidFill>
                      </a:endParaRPr>
                    </a:p>
                  </a:txBody>
                  <a:tcPr/>
                </a:tc>
                <a:tc>
                  <a:txBody>
                    <a:bodyPr/>
                    <a:lstStyle/>
                    <a:p>
                      <a:r>
                        <a:rPr lang="it-IT" b="1" dirty="0" smtClean="0">
                          <a:solidFill>
                            <a:schemeClr val="accent1">
                              <a:lumMod val="50000"/>
                            </a:schemeClr>
                          </a:solidFill>
                        </a:rPr>
                        <a:t>3,5</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3,5</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4</a:t>
                      </a:r>
                      <a:endParaRPr lang="it-IT" b="1" dirty="0">
                        <a:solidFill>
                          <a:schemeClr val="accent1">
                            <a:lumMod val="50000"/>
                          </a:schemeClr>
                        </a:solidFill>
                      </a:endParaRPr>
                    </a:p>
                  </a:txBody>
                  <a:tcPr/>
                </a:tc>
                <a:tc>
                  <a:txBody>
                    <a:bodyPr/>
                    <a:lstStyle/>
                    <a:p>
                      <a:r>
                        <a:rPr lang="it-IT" b="1" dirty="0" smtClean="0">
                          <a:solidFill>
                            <a:schemeClr val="accent1">
                              <a:lumMod val="50000"/>
                            </a:schemeClr>
                          </a:solidFill>
                        </a:rPr>
                        <a:t>15</a:t>
                      </a:r>
                      <a:endParaRPr lang="it-IT" b="1" dirty="0">
                        <a:solidFill>
                          <a:schemeClr val="accent1">
                            <a:lumMod val="50000"/>
                          </a:schemeClr>
                        </a:solidFill>
                      </a:endParaRPr>
                    </a:p>
                  </a:txBody>
                  <a:tcPr/>
                </a:tc>
                <a:tc>
                  <a:txBody>
                    <a:bodyPr/>
                    <a:lstStyle/>
                    <a:p>
                      <a:pPr algn="r" fontAlgn="b"/>
                      <a:r>
                        <a:rPr lang="it-IT" sz="1800" b="1" i="0" u="none" strike="noStrike" dirty="0" smtClean="0">
                          <a:solidFill>
                            <a:schemeClr val="accent1">
                              <a:lumMod val="50000"/>
                            </a:schemeClr>
                          </a:solidFill>
                          <a:latin typeface="+mn-lt"/>
                        </a:rPr>
                        <a:t>5.137.400</a:t>
                      </a:r>
                      <a:endParaRPr lang="it-IT" sz="1800" b="1" i="0" u="none" strike="noStrike" dirty="0">
                        <a:solidFill>
                          <a:schemeClr val="accent1">
                            <a:lumMod val="50000"/>
                          </a:schemeClr>
                        </a:solidFill>
                        <a:latin typeface="+mn-lt"/>
                      </a:endParaRPr>
                    </a:p>
                  </a:txBody>
                  <a:tcPr marL="0" marR="0" marT="0" marB="0" anchor="b"/>
                </a:tc>
              </a:tr>
              <a:tr h="198120">
                <a:tc>
                  <a:txBody>
                    <a:bodyPr/>
                    <a:lstStyle/>
                    <a:p>
                      <a:r>
                        <a:rPr lang="it-IT" sz="2000" b="1" dirty="0" smtClean="0">
                          <a:solidFill>
                            <a:schemeClr val="bg1"/>
                          </a:solidFill>
                        </a:rPr>
                        <a:t>AVG</a:t>
                      </a:r>
                      <a:endParaRPr lang="it-IT" sz="2000" b="1" dirty="0">
                        <a:solidFill>
                          <a:schemeClr val="bg1"/>
                        </a:solidFill>
                      </a:endParaRPr>
                    </a:p>
                  </a:txBody>
                  <a:tcPr/>
                </a:tc>
                <a:tc>
                  <a:txBody>
                    <a:bodyPr/>
                    <a:lstStyle/>
                    <a:p>
                      <a:r>
                        <a:rPr lang="it-IT" b="1" dirty="0" smtClean="0">
                          <a:solidFill>
                            <a:schemeClr val="bg1"/>
                          </a:solidFill>
                        </a:rPr>
                        <a:t>2,98 %</a:t>
                      </a:r>
                      <a:endParaRPr lang="it-IT" b="1" dirty="0">
                        <a:solidFill>
                          <a:schemeClr val="bg1"/>
                        </a:solidFill>
                      </a:endParaRPr>
                    </a:p>
                  </a:txBody>
                  <a:tcPr/>
                </a:tc>
                <a:tc>
                  <a:txBody>
                    <a:bodyPr/>
                    <a:lstStyle/>
                    <a:p>
                      <a:r>
                        <a:rPr lang="it-IT" b="1" dirty="0" smtClean="0">
                          <a:solidFill>
                            <a:schemeClr val="bg1"/>
                          </a:solidFill>
                        </a:rPr>
                        <a:t>2,74 %</a:t>
                      </a:r>
                      <a:endParaRPr lang="it-IT" b="1" dirty="0">
                        <a:solidFill>
                          <a:schemeClr val="bg1"/>
                        </a:solidFill>
                      </a:endParaRPr>
                    </a:p>
                  </a:txBody>
                  <a:tcPr/>
                </a:tc>
                <a:tc>
                  <a:txBody>
                    <a:bodyPr/>
                    <a:lstStyle/>
                    <a:p>
                      <a:r>
                        <a:rPr lang="it-IT" b="1" dirty="0" smtClean="0">
                          <a:solidFill>
                            <a:schemeClr val="bg1"/>
                          </a:solidFill>
                        </a:rPr>
                        <a:t>2,73 %</a:t>
                      </a:r>
                      <a:endParaRPr lang="it-IT" b="1" dirty="0">
                        <a:solidFill>
                          <a:schemeClr val="bg1"/>
                        </a:solidFill>
                      </a:endParaRPr>
                    </a:p>
                  </a:txBody>
                  <a:tcPr/>
                </a:tc>
                <a:tc>
                  <a:txBody>
                    <a:bodyPr/>
                    <a:lstStyle/>
                    <a:p>
                      <a:r>
                        <a:rPr lang="it-IT" b="1" dirty="0" smtClean="0">
                          <a:solidFill>
                            <a:schemeClr val="bg1"/>
                          </a:solidFill>
                        </a:rPr>
                        <a:t>13,75 %</a:t>
                      </a:r>
                      <a:endParaRPr lang="it-IT" b="1" dirty="0">
                        <a:solidFill>
                          <a:schemeClr val="bg1"/>
                        </a:solidFill>
                      </a:endParaRPr>
                    </a:p>
                  </a:txBody>
                  <a:tcPr/>
                </a:tc>
                <a:tc>
                  <a:txBody>
                    <a:bodyPr/>
                    <a:lstStyle/>
                    <a:p>
                      <a:pPr algn="r" fontAlgn="b"/>
                      <a:r>
                        <a:rPr lang="it-IT" sz="1800" b="1" i="0" u="none" strike="noStrike" dirty="0">
                          <a:solidFill>
                            <a:schemeClr val="bg1"/>
                          </a:solidFill>
                          <a:latin typeface="+mn-lt"/>
                        </a:rPr>
                        <a:t>5.493.410</a:t>
                      </a:r>
                    </a:p>
                  </a:txBody>
                  <a:tcPr marL="9525" marR="9525" marT="9525" marB="0" anchor="b"/>
                </a:tc>
              </a:tr>
            </a:tbl>
          </a:graphicData>
        </a:graphic>
      </p:graphicFrame>
      <p:sp>
        <p:nvSpPr>
          <p:cNvPr id="6" name="CasellaDiTesto 5"/>
          <p:cNvSpPr txBox="1"/>
          <p:nvPr/>
        </p:nvSpPr>
        <p:spPr>
          <a:xfrm>
            <a:off x="857224" y="6488668"/>
            <a:ext cx="3714776" cy="246221"/>
          </a:xfrm>
          <a:prstGeom prst="rect">
            <a:avLst/>
          </a:prstGeom>
          <a:noFill/>
        </p:spPr>
        <p:txBody>
          <a:bodyPr wrap="square" rtlCol="0">
            <a:spAutoFit/>
          </a:bodyPr>
          <a:lstStyle/>
          <a:p>
            <a:r>
              <a:rPr lang="it-IT" sz="1000" b="1" dirty="0" smtClean="0">
                <a:solidFill>
                  <a:schemeClr val="accent1">
                    <a:lumMod val="50000"/>
                  </a:schemeClr>
                </a:solidFill>
              </a:rPr>
              <a:t>ITA </a:t>
            </a:r>
            <a:r>
              <a:rPr lang="it-IT" sz="1000" b="1" dirty="0" err="1" smtClean="0">
                <a:solidFill>
                  <a:schemeClr val="accent1">
                    <a:lumMod val="50000"/>
                  </a:schemeClr>
                </a:solidFill>
              </a:rPr>
              <a:t>exports</a:t>
            </a:r>
            <a:r>
              <a:rPr lang="it-IT" sz="1000" b="1" dirty="0" smtClean="0">
                <a:solidFill>
                  <a:schemeClr val="accent1">
                    <a:lumMod val="50000"/>
                  </a:schemeClr>
                </a:solidFill>
              </a:rPr>
              <a:t>: </a:t>
            </a:r>
            <a:r>
              <a:rPr lang="it-IT" sz="1000" b="1" dirty="0" err="1" smtClean="0">
                <a:solidFill>
                  <a:schemeClr val="accent1">
                    <a:lumMod val="50000"/>
                  </a:schemeClr>
                </a:solidFill>
              </a:rPr>
              <a:t>only</a:t>
            </a:r>
            <a:r>
              <a:rPr lang="it-IT" sz="1000" b="1" dirty="0" smtClean="0">
                <a:solidFill>
                  <a:schemeClr val="accent1">
                    <a:lumMod val="50000"/>
                  </a:schemeClr>
                </a:solidFill>
              </a:rPr>
              <a:t> </a:t>
            </a:r>
            <a:r>
              <a:rPr lang="it-IT" sz="1000" b="1" dirty="0" err="1" smtClean="0">
                <a:solidFill>
                  <a:schemeClr val="accent1">
                    <a:lumMod val="50000"/>
                  </a:schemeClr>
                </a:solidFill>
              </a:rPr>
              <a:t>Adriatic</a:t>
            </a:r>
            <a:r>
              <a:rPr lang="it-IT" sz="1000" b="1" dirty="0" smtClean="0">
                <a:solidFill>
                  <a:schemeClr val="accent1">
                    <a:lumMod val="50000"/>
                  </a:schemeClr>
                </a:solidFill>
              </a:rPr>
              <a:t> </a:t>
            </a:r>
            <a:r>
              <a:rPr lang="it-IT" sz="1000" b="1" dirty="0" err="1" smtClean="0">
                <a:solidFill>
                  <a:schemeClr val="accent1">
                    <a:lumMod val="50000"/>
                  </a:schemeClr>
                </a:solidFill>
              </a:rPr>
              <a:t>regions</a:t>
            </a:r>
            <a:endParaRPr lang="it-IT" sz="10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4099" name="Segnaposto testo verticale 1"/>
          <p:cNvSpPr txBox="1">
            <a:spLocks/>
          </p:cNvSpPr>
          <p:nvPr/>
        </p:nvSpPr>
        <p:spPr bwMode="auto">
          <a:xfrm>
            <a:off x="357188" y="1000125"/>
            <a:ext cx="7715250" cy="428625"/>
          </a:xfrm>
          <a:prstGeom prst="rect">
            <a:avLst/>
          </a:prstGeom>
          <a:noFill/>
          <a:ln w="9525">
            <a:noFill/>
            <a:miter lim="800000"/>
            <a:headEnd/>
            <a:tailEnd/>
          </a:ln>
        </p:spPr>
        <p:txBody>
          <a:bodyPr/>
          <a:lstStyle/>
          <a:p>
            <a:pPr algn="ctr">
              <a:spcBef>
                <a:spcPct val="20000"/>
              </a:spcBef>
              <a:defRPr/>
            </a:pPr>
            <a:r>
              <a:rPr lang="it-IT" sz="2400" b="1" dirty="0" err="1">
                <a:solidFill>
                  <a:srgbClr val="002060"/>
                </a:solidFill>
                <a:latin typeface="+mn-lt"/>
                <a:ea typeface="+mj-ea"/>
                <a:cs typeface="+mj-cs"/>
              </a:rPr>
              <a:t>Number</a:t>
            </a:r>
            <a:r>
              <a:rPr lang="it-IT" sz="2400" b="1" dirty="0">
                <a:solidFill>
                  <a:srgbClr val="002060"/>
                </a:solidFill>
                <a:latin typeface="+mn-lt"/>
                <a:ea typeface="+mj-ea"/>
                <a:cs typeface="+mj-cs"/>
              </a:rPr>
              <a:t> </a:t>
            </a:r>
            <a:r>
              <a:rPr lang="it-IT" sz="2400" b="1" dirty="0" err="1">
                <a:solidFill>
                  <a:srgbClr val="002060"/>
                </a:solidFill>
                <a:latin typeface="+mn-lt"/>
                <a:ea typeface="+mj-ea"/>
                <a:cs typeface="+mj-cs"/>
              </a:rPr>
              <a:t>of</a:t>
            </a:r>
            <a:r>
              <a:rPr lang="it-IT" sz="2400" b="1" dirty="0">
                <a:solidFill>
                  <a:srgbClr val="002060"/>
                </a:solidFill>
                <a:latin typeface="+mn-lt"/>
                <a:ea typeface="+mj-ea"/>
                <a:cs typeface="+mj-cs"/>
              </a:rPr>
              <a:t> </a:t>
            </a:r>
            <a:r>
              <a:rPr lang="it-IT" sz="2400" b="1" dirty="0" err="1">
                <a:solidFill>
                  <a:srgbClr val="002060"/>
                </a:solidFill>
                <a:latin typeface="+mn-lt"/>
                <a:ea typeface="+mj-ea"/>
                <a:cs typeface="+mj-cs"/>
              </a:rPr>
              <a:t>Active</a:t>
            </a:r>
            <a:r>
              <a:rPr lang="it-IT" sz="2400" b="1" dirty="0">
                <a:solidFill>
                  <a:srgbClr val="002060"/>
                </a:solidFill>
                <a:latin typeface="+mn-lt"/>
                <a:ea typeface="+mj-ea"/>
                <a:cs typeface="+mj-cs"/>
              </a:rPr>
              <a:t> Business </a:t>
            </a:r>
            <a:r>
              <a:rPr lang="it-IT" sz="2400" b="1" dirty="0" err="1" smtClean="0">
                <a:solidFill>
                  <a:srgbClr val="002060"/>
                </a:solidFill>
                <a:latin typeface="+mn-lt"/>
                <a:ea typeface="+mj-ea"/>
                <a:cs typeface="+mj-cs"/>
              </a:rPr>
              <a:t>Entities</a:t>
            </a:r>
            <a:r>
              <a:rPr lang="it-IT" sz="2400" b="1" dirty="0" smtClean="0">
                <a:solidFill>
                  <a:srgbClr val="002060"/>
                </a:solidFill>
                <a:latin typeface="+mn-lt"/>
                <a:ea typeface="+mj-ea"/>
                <a:cs typeface="+mj-cs"/>
              </a:rPr>
              <a:t>  </a:t>
            </a:r>
            <a:endParaRPr lang="it-IT" sz="2400" b="1" dirty="0">
              <a:solidFill>
                <a:srgbClr val="002060"/>
              </a:solidFill>
              <a:latin typeface="+mn-lt"/>
              <a:ea typeface="+mj-ea"/>
              <a:cs typeface="+mj-cs"/>
            </a:endParaRPr>
          </a:p>
        </p:txBody>
      </p:sp>
      <p:sp>
        <p:nvSpPr>
          <p:cNvPr id="4100" name="CasellaDiTesto 8"/>
          <p:cNvSpPr txBox="1">
            <a:spLocks noChangeArrowheads="1"/>
          </p:cNvSpPr>
          <p:nvPr/>
        </p:nvSpPr>
        <p:spPr bwMode="auto">
          <a:xfrm>
            <a:off x="428596" y="6143644"/>
            <a:ext cx="7215209" cy="523220"/>
          </a:xfrm>
          <a:prstGeom prst="rect">
            <a:avLst/>
          </a:prstGeom>
          <a:noFill/>
          <a:ln w="9525">
            <a:noFill/>
            <a:miter lim="800000"/>
            <a:headEnd/>
            <a:tailEnd/>
          </a:ln>
        </p:spPr>
        <p:txBody>
          <a:bodyPr wrap="square">
            <a:spAutoFit/>
          </a:bodyPr>
          <a:lstStyle/>
          <a:p>
            <a:pPr>
              <a:defRPr/>
            </a:pPr>
            <a:r>
              <a:rPr lang="en-GB" sz="1400" b="1" dirty="0">
                <a:solidFill>
                  <a:srgbClr val="002060"/>
                </a:solidFill>
                <a:latin typeface="+mn-lt"/>
                <a:ea typeface="+mj-ea"/>
                <a:cs typeface="+mj-cs"/>
              </a:rPr>
              <a:t>Note: for MNE latest data available are those referred to </a:t>
            </a:r>
            <a:r>
              <a:rPr lang="en-GB" sz="1400" b="1" dirty="0" smtClean="0">
                <a:solidFill>
                  <a:srgbClr val="002060"/>
                </a:solidFill>
                <a:latin typeface="+mn-lt"/>
                <a:ea typeface="+mj-ea"/>
                <a:cs typeface="+mj-cs"/>
              </a:rPr>
              <a:t>2012,</a:t>
            </a:r>
          </a:p>
          <a:p>
            <a:pPr>
              <a:buFont typeface="Arial" pitchFamily="34" charset="0"/>
              <a:buChar char="•"/>
              <a:defRPr/>
            </a:pPr>
            <a:r>
              <a:rPr lang="en-GB" sz="1400" b="1" dirty="0" smtClean="0">
                <a:solidFill>
                  <a:srgbClr val="002060"/>
                </a:solidFill>
                <a:latin typeface="+mn-lt"/>
                <a:ea typeface="+mj-ea"/>
                <a:cs typeface="+mj-cs"/>
              </a:rPr>
              <a:t>   ITA: (Only Adriatic Regions are taken into account)</a:t>
            </a:r>
            <a:endParaRPr lang="en-GB" sz="1400" b="1" dirty="0">
              <a:solidFill>
                <a:srgbClr val="002060"/>
              </a:solidFill>
              <a:latin typeface="+mn-lt"/>
              <a:ea typeface="+mj-ea"/>
              <a:cs typeface="+mj-cs"/>
            </a:endParaRPr>
          </a:p>
        </p:txBody>
      </p:sp>
      <p:graphicFrame>
        <p:nvGraphicFramePr>
          <p:cNvPr id="10" name="Grafico 9"/>
          <p:cNvGraphicFramePr/>
          <p:nvPr/>
        </p:nvGraphicFramePr>
        <p:xfrm>
          <a:off x="571472" y="1571612"/>
          <a:ext cx="5357850" cy="4214842"/>
        </p:xfrm>
        <a:graphic>
          <a:graphicData uri="http://schemas.openxmlformats.org/drawingml/2006/chart">
            <c:chart xmlns:c="http://schemas.openxmlformats.org/drawingml/2006/chart" xmlns:r="http://schemas.openxmlformats.org/officeDocument/2006/relationships" r:id="rId3"/>
          </a:graphicData>
        </a:graphic>
      </p:graphicFrame>
      <p:sp>
        <p:nvSpPr>
          <p:cNvPr id="12" name="Rettangolo 11"/>
          <p:cNvSpPr/>
          <p:nvPr/>
        </p:nvSpPr>
        <p:spPr>
          <a:xfrm>
            <a:off x="6500813" y="1571625"/>
            <a:ext cx="2286000" cy="428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a:solidFill>
                  <a:srgbClr val="002060"/>
                </a:solidFill>
                <a:ea typeface="+mj-ea"/>
                <a:cs typeface="+mj-cs"/>
              </a:rPr>
              <a:t>Total Business Entities</a:t>
            </a:r>
          </a:p>
        </p:txBody>
      </p:sp>
      <p:graphicFrame>
        <p:nvGraphicFramePr>
          <p:cNvPr id="14" name="Tabella 13"/>
          <p:cNvGraphicFramePr>
            <a:graphicFrameLocks noGrp="1"/>
          </p:cNvGraphicFramePr>
          <p:nvPr/>
        </p:nvGraphicFramePr>
        <p:xfrm>
          <a:off x="6357938" y="2071688"/>
          <a:ext cx="2571768" cy="3708400"/>
        </p:xfrm>
        <a:graphic>
          <a:graphicData uri="http://schemas.openxmlformats.org/drawingml/2006/table">
            <a:tbl>
              <a:tblPr lastRow="1" bandRow="1">
                <a:tableStyleId>{5C22544A-7EE6-4342-B048-85BDC9FD1C3A}</a:tableStyleId>
              </a:tblPr>
              <a:tblGrid>
                <a:gridCol w="1205516"/>
                <a:gridCol w="1366252"/>
              </a:tblGrid>
              <a:tr h="370840">
                <a:tc>
                  <a:txBody>
                    <a:bodyPr/>
                    <a:lstStyle/>
                    <a:p>
                      <a:pPr algn="ctr" fontAlgn="b"/>
                      <a:r>
                        <a:rPr lang="it-IT" sz="2000" b="1" i="0" u="none" strike="noStrike" dirty="0">
                          <a:solidFill>
                            <a:schemeClr val="accent1">
                              <a:lumMod val="50000"/>
                            </a:schemeClr>
                          </a:solidFill>
                          <a:latin typeface="Calibri"/>
                        </a:rPr>
                        <a:t>ALB</a:t>
                      </a:r>
                    </a:p>
                  </a:txBody>
                  <a:tcPr marL="0" marR="0" marT="0" marB="0" anchor="b"/>
                </a:tc>
                <a:tc>
                  <a:txBody>
                    <a:bodyPr/>
                    <a:lstStyle/>
                    <a:p>
                      <a:pPr algn="ctr" fontAlgn="b"/>
                      <a:r>
                        <a:rPr lang="it-IT" sz="2000" b="1" i="0" u="none" strike="noStrike" dirty="0" smtClean="0">
                          <a:solidFill>
                            <a:schemeClr val="accent1">
                              <a:lumMod val="50000"/>
                            </a:schemeClr>
                          </a:solidFill>
                          <a:latin typeface="Calibri"/>
                        </a:rPr>
                        <a:t>127.120</a:t>
                      </a:r>
                      <a:endParaRPr lang="it-IT" sz="2000" b="1" i="0" u="none" strike="noStrike" dirty="0">
                        <a:solidFill>
                          <a:schemeClr val="accent1">
                            <a:lumMod val="50000"/>
                          </a:schemeClr>
                        </a:solidFill>
                        <a:latin typeface="Calibri"/>
                      </a:endParaRPr>
                    </a:p>
                  </a:txBody>
                  <a:tcPr marL="0" marR="0" marT="0" marB="0" anchor="b"/>
                </a:tc>
              </a:tr>
              <a:tr h="370840">
                <a:tc>
                  <a:txBody>
                    <a:bodyPr/>
                    <a:lstStyle/>
                    <a:p>
                      <a:pPr algn="ctr" fontAlgn="b"/>
                      <a:r>
                        <a:rPr lang="it-IT" sz="2000" b="1" i="0" u="none" strike="noStrike" dirty="0">
                          <a:solidFill>
                            <a:schemeClr val="accent1">
                              <a:lumMod val="50000"/>
                            </a:schemeClr>
                          </a:solidFill>
                          <a:latin typeface="Calibri"/>
                        </a:rPr>
                        <a:t>BIH</a:t>
                      </a:r>
                    </a:p>
                  </a:txBody>
                  <a:tcPr marL="0" marR="0" marT="0" marB="0" anchor="b"/>
                </a:tc>
                <a:tc>
                  <a:txBody>
                    <a:bodyPr/>
                    <a:lstStyle/>
                    <a:p>
                      <a:pPr algn="ctr" fontAlgn="b"/>
                      <a:r>
                        <a:rPr lang="it-IT" sz="2000" b="1" i="0" u="none" strike="noStrike" dirty="0">
                          <a:solidFill>
                            <a:schemeClr val="accent1">
                              <a:lumMod val="50000"/>
                            </a:schemeClr>
                          </a:solidFill>
                          <a:latin typeface="Calibri"/>
                        </a:rPr>
                        <a:t>35.985</a:t>
                      </a:r>
                    </a:p>
                  </a:txBody>
                  <a:tcPr marL="0" marR="0" marT="0" marB="0" anchor="b"/>
                </a:tc>
              </a:tr>
              <a:tr h="370840">
                <a:tc>
                  <a:txBody>
                    <a:bodyPr/>
                    <a:lstStyle/>
                    <a:p>
                      <a:pPr algn="ctr" fontAlgn="b"/>
                      <a:r>
                        <a:rPr lang="it-IT" sz="2000" b="1" i="0" u="none" strike="noStrike" dirty="0">
                          <a:solidFill>
                            <a:schemeClr val="accent1">
                              <a:lumMod val="50000"/>
                            </a:schemeClr>
                          </a:solidFill>
                          <a:latin typeface="Calibri"/>
                        </a:rPr>
                        <a:t>HRV</a:t>
                      </a:r>
                    </a:p>
                  </a:txBody>
                  <a:tcPr marL="0" marR="0" marT="0" marB="0" anchor="b"/>
                </a:tc>
                <a:tc>
                  <a:txBody>
                    <a:bodyPr/>
                    <a:lstStyle/>
                    <a:p>
                      <a:pPr algn="ctr" fontAlgn="b"/>
                      <a:r>
                        <a:rPr lang="it-IT" sz="2000" b="1" i="0" u="none" strike="noStrike" dirty="0" smtClean="0">
                          <a:solidFill>
                            <a:schemeClr val="accent1">
                              <a:lumMod val="50000"/>
                            </a:schemeClr>
                          </a:solidFill>
                          <a:latin typeface="Calibri"/>
                        </a:rPr>
                        <a:t>163.109</a:t>
                      </a:r>
                      <a:endParaRPr lang="it-IT" sz="2000" b="1" i="0" u="none" strike="noStrike" dirty="0">
                        <a:solidFill>
                          <a:schemeClr val="accent1">
                            <a:lumMod val="50000"/>
                          </a:schemeClr>
                        </a:solidFill>
                        <a:latin typeface="Calibri"/>
                      </a:endParaRPr>
                    </a:p>
                  </a:txBody>
                  <a:tcPr marL="0" marR="0" marT="0" marB="0" anchor="b"/>
                </a:tc>
              </a:tr>
              <a:tr h="370840">
                <a:tc>
                  <a:txBody>
                    <a:bodyPr/>
                    <a:lstStyle/>
                    <a:p>
                      <a:pPr algn="ctr" fontAlgn="b"/>
                      <a:r>
                        <a:rPr lang="it-IT" sz="2000" b="1" i="0" u="none" strike="noStrike" dirty="0">
                          <a:solidFill>
                            <a:schemeClr val="accent1">
                              <a:lumMod val="50000"/>
                            </a:schemeClr>
                          </a:solidFill>
                          <a:latin typeface="Calibri"/>
                        </a:rPr>
                        <a:t>GRE</a:t>
                      </a:r>
                    </a:p>
                  </a:txBody>
                  <a:tcPr marL="0" marR="0" marT="0" marB="0" anchor="b"/>
                </a:tc>
                <a:tc>
                  <a:txBody>
                    <a:bodyPr/>
                    <a:lstStyle/>
                    <a:p>
                      <a:pPr algn="ctr" fontAlgn="b"/>
                      <a:r>
                        <a:rPr lang="it-IT" sz="2000" b="1" i="0" u="none" strike="noStrike" dirty="0" smtClean="0">
                          <a:solidFill>
                            <a:schemeClr val="accent1">
                              <a:lumMod val="50000"/>
                            </a:schemeClr>
                          </a:solidFill>
                          <a:latin typeface="Calibri"/>
                        </a:rPr>
                        <a:t>793.946</a:t>
                      </a:r>
                      <a:endParaRPr lang="it-IT" sz="2000" b="1" i="0" u="none" strike="noStrike" dirty="0">
                        <a:solidFill>
                          <a:schemeClr val="accent1">
                            <a:lumMod val="50000"/>
                          </a:schemeClr>
                        </a:solidFill>
                        <a:latin typeface="Calibri"/>
                      </a:endParaRPr>
                    </a:p>
                  </a:txBody>
                  <a:tcPr marL="0" marR="0" marT="0" marB="0" anchor="b"/>
                </a:tc>
              </a:tr>
              <a:tr h="370840">
                <a:tc>
                  <a:txBody>
                    <a:bodyPr/>
                    <a:lstStyle/>
                    <a:p>
                      <a:pPr algn="ctr" fontAlgn="b"/>
                      <a:r>
                        <a:rPr lang="it-IT" sz="2000" b="1" i="0" u="none" strike="noStrike" dirty="0" err="1" smtClean="0">
                          <a:solidFill>
                            <a:schemeClr val="accent1">
                              <a:lumMod val="50000"/>
                            </a:schemeClr>
                          </a:solidFill>
                          <a:latin typeface="Calibri"/>
                        </a:rPr>
                        <a:t>ITA*</a:t>
                      </a:r>
                      <a:r>
                        <a:rPr lang="it-IT" sz="2000" b="1" i="0" u="none" strike="noStrike" dirty="0" smtClean="0">
                          <a:solidFill>
                            <a:schemeClr val="accent1">
                              <a:lumMod val="50000"/>
                            </a:schemeClr>
                          </a:solidFill>
                          <a:latin typeface="Calibri"/>
                        </a:rPr>
                        <a:t> </a:t>
                      </a:r>
                      <a:endParaRPr lang="it-IT" sz="2000" b="1" i="0" u="none" strike="noStrike" dirty="0">
                        <a:solidFill>
                          <a:schemeClr val="accent1">
                            <a:lumMod val="50000"/>
                          </a:schemeClr>
                        </a:solidFill>
                        <a:latin typeface="Calibri"/>
                      </a:endParaRPr>
                    </a:p>
                  </a:txBody>
                  <a:tcPr marL="0" marR="0" marT="0" marB="0" anchor="b"/>
                </a:tc>
                <a:tc>
                  <a:txBody>
                    <a:bodyPr/>
                    <a:lstStyle/>
                    <a:p>
                      <a:pPr algn="ctr" fontAlgn="b"/>
                      <a:r>
                        <a:rPr lang="it-IT" sz="2000" b="1" i="0" u="none" strike="noStrike" dirty="0" smtClean="0">
                          <a:solidFill>
                            <a:schemeClr val="accent1">
                              <a:lumMod val="50000"/>
                            </a:schemeClr>
                          </a:solidFill>
                          <a:latin typeface="Calibri"/>
                        </a:rPr>
                        <a:t>1.503.124</a:t>
                      </a:r>
                      <a:endParaRPr lang="it-IT" sz="2000" b="1" i="0" u="none" strike="noStrike" dirty="0">
                        <a:solidFill>
                          <a:schemeClr val="accent1">
                            <a:lumMod val="50000"/>
                          </a:schemeClr>
                        </a:solidFill>
                        <a:latin typeface="Calibri"/>
                      </a:endParaRPr>
                    </a:p>
                  </a:txBody>
                  <a:tcPr marL="0" marR="0" marT="0" marB="0" anchor="b"/>
                </a:tc>
              </a:tr>
              <a:tr h="370840">
                <a:tc>
                  <a:txBody>
                    <a:bodyPr/>
                    <a:lstStyle/>
                    <a:p>
                      <a:pPr algn="ctr" fontAlgn="b"/>
                      <a:r>
                        <a:rPr lang="it-IT" sz="2000" b="1" i="0" u="none" strike="noStrike" dirty="0" err="1" smtClean="0">
                          <a:solidFill>
                            <a:schemeClr val="accent1">
                              <a:lumMod val="50000"/>
                            </a:schemeClr>
                          </a:solidFill>
                          <a:latin typeface="Calibri"/>
                        </a:rPr>
                        <a:t>MNE*</a:t>
                      </a:r>
                      <a:endParaRPr lang="it-IT" sz="2000" b="1" i="0" u="none" strike="noStrike" dirty="0">
                        <a:solidFill>
                          <a:schemeClr val="accent1">
                            <a:lumMod val="50000"/>
                          </a:schemeClr>
                        </a:solidFill>
                        <a:latin typeface="Calibri"/>
                      </a:endParaRPr>
                    </a:p>
                  </a:txBody>
                  <a:tcPr marL="0" marR="0" marT="0" marB="0" anchor="b"/>
                </a:tc>
                <a:tc>
                  <a:txBody>
                    <a:bodyPr/>
                    <a:lstStyle/>
                    <a:p>
                      <a:pPr algn="ctr" fontAlgn="b"/>
                      <a:r>
                        <a:rPr lang="it-IT" sz="2000" b="1" i="0" u="none" strike="noStrike" dirty="0" smtClean="0">
                          <a:solidFill>
                            <a:schemeClr val="accent1">
                              <a:lumMod val="50000"/>
                            </a:schemeClr>
                          </a:solidFill>
                          <a:latin typeface="Calibri"/>
                        </a:rPr>
                        <a:t>22.096</a:t>
                      </a:r>
                      <a:endParaRPr lang="it-IT" sz="2000" b="1" i="0" u="none" strike="noStrike" dirty="0">
                        <a:solidFill>
                          <a:schemeClr val="accent1">
                            <a:lumMod val="50000"/>
                          </a:schemeClr>
                        </a:solidFill>
                        <a:latin typeface="Calibri"/>
                      </a:endParaRPr>
                    </a:p>
                  </a:txBody>
                  <a:tcPr marL="0" marR="0" marT="0" marB="0" anchor="b"/>
                </a:tc>
              </a:tr>
              <a:tr h="370840">
                <a:tc>
                  <a:txBody>
                    <a:bodyPr/>
                    <a:lstStyle/>
                    <a:p>
                      <a:pPr algn="ctr" fontAlgn="b"/>
                      <a:r>
                        <a:rPr lang="it-IT" sz="2000" b="1" i="0" u="none" strike="noStrike">
                          <a:solidFill>
                            <a:schemeClr val="accent1">
                              <a:lumMod val="50000"/>
                            </a:schemeClr>
                          </a:solidFill>
                          <a:latin typeface="Calibri"/>
                        </a:rPr>
                        <a:t>SLO</a:t>
                      </a:r>
                    </a:p>
                  </a:txBody>
                  <a:tcPr marL="0" marR="0" marT="0" marB="0" anchor="b"/>
                </a:tc>
                <a:tc>
                  <a:txBody>
                    <a:bodyPr/>
                    <a:lstStyle/>
                    <a:p>
                      <a:pPr algn="ctr" fontAlgn="b"/>
                      <a:r>
                        <a:rPr lang="it-IT" sz="2000" b="1" i="0" u="none" strike="noStrike" dirty="0" smtClean="0">
                          <a:solidFill>
                            <a:schemeClr val="accent1">
                              <a:lumMod val="50000"/>
                            </a:schemeClr>
                          </a:solidFill>
                          <a:latin typeface="Calibri"/>
                        </a:rPr>
                        <a:t>193.095</a:t>
                      </a:r>
                      <a:endParaRPr lang="it-IT" sz="2000" b="1" i="0" u="none" strike="noStrike" dirty="0">
                        <a:solidFill>
                          <a:schemeClr val="accent1">
                            <a:lumMod val="50000"/>
                          </a:schemeClr>
                        </a:solidFill>
                        <a:latin typeface="Calibri"/>
                      </a:endParaRPr>
                    </a:p>
                  </a:txBody>
                  <a:tcPr marL="0" marR="0" marT="0" marB="0" anchor="b"/>
                </a:tc>
              </a:tr>
              <a:tr h="370840">
                <a:tc>
                  <a:txBody>
                    <a:bodyPr/>
                    <a:lstStyle/>
                    <a:p>
                      <a:pPr algn="ctr" fontAlgn="b"/>
                      <a:r>
                        <a:rPr lang="it-IT" sz="2000" b="1" i="0" u="none" strike="noStrike" dirty="0">
                          <a:solidFill>
                            <a:schemeClr val="accent1">
                              <a:lumMod val="50000"/>
                            </a:schemeClr>
                          </a:solidFill>
                          <a:latin typeface="Calibri"/>
                        </a:rPr>
                        <a:t>SRB</a:t>
                      </a:r>
                    </a:p>
                  </a:txBody>
                  <a:tcPr marL="0" marR="0" marT="0" marB="0" anchor="b"/>
                </a:tc>
                <a:tc>
                  <a:txBody>
                    <a:bodyPr/>
                    <a:lstStyle/>
                    <a:p>
                      <a:pPr algn="ctr" fontAlgn="b"/>
                      <a:r>
                        <a:rPr lang="it-IT" sz="2000" b="1" i="0" u="none" strike="noStrike" dirty="0">
                          <a:solidFill>
                            <a:schemeClr val="accent1">
                              <a:lumMod val="50000"/>
                            </a:schemeClr>
                          </a:solidFill>
                          <a:latin typeface="Calibri"/>
                        </a:rPr>
                        <a:t>90.421</a:t>
                      </a:r>
                    </a:p>
                  </a:txBody>
                  <a:tcPr marL="0" marR="0" marT="0" marB="0" anchor="b"/>
                </a:tc>
              </a:tr>
              <a:tr h="370840">
                <a:tc>
                  <a:txBody>
                    <a:bodyPr/>
                    <a:lstStyle/>
                    <a:p>
                      <a:pPr algn="ctr"/>
                      <a:r>
                        <a:rPr lang="it-IT" b="1" dirty="0" smtClean="0">
                          <a:solidFill>
                            <a:schemeClr val="bg1"/>
                          </a:solidFill>
                        </a:rPr>
                        <a:t>TOT.  BUS.</a:t>
                      </a:r>
                      <a:endParaRPr lang="it-IT" b="1" dirty="0">
                        <a:solidFill>
                          <a:schemeClr val="bg1"/>
                        </a:solidFill>
                      </a:endParaRPr>
                    </a:p>
                  </a:txBody>
                  <a:tcPr>
                    <a:solidFill>
                      <a:schemeClr val="accent1">
                        <a:lumMod val="75000"/>
                      </a:schemeClr>
                    </a:solidFill>
                  </a:tcPr>
                </a:tc>
                <a:tc>
                  <a:txBody>
                    <a:bodyPr/>
                    <a:lstStyle/>
                    <a:p>
                      <a:pPr algn="ctr"/>
                      <a:r>
                        <a:rPr lang="it-IT" b="1" dirty="0" smtClean="0">
                          <a:solidFill>
                            <a:schemeClr val="bg1"/>
                          </a:solidFill>
                        </a:rPr>
                        <a:t>2.928.896</a:t>
                      </a:r>
                      <a:endParaRPr lang="it-IT" b="1" dirty="0">
                        <a:solidFill>
                          <a:schemeClr val="bg1"/>
                        </a:solidFill>
                      </a:endParaRPr>
                    </a:p>
                  </a:txBody>
                  <a:tcPr>
                    <a:solidFill>
                      <a:schemeClr val="accent1">
                        <a:lumMod val="75000"/>
                      </a:schemeClr>
                    </a:solidFill>
                  </a:tcPr>
                </a:tc>
              </a:tr>
              <a:tr h="370840">
                <a:tc>
                  <a:txBody>
                    <a:bodyPr/>
                    <a:lstStyle/>
                    <a:p>
                      <a:pPr algn="ctr"/>
                      <a:r>
                        <a:rPr lang="it-IT" dirty="0" smtClean="0"/>
                        <a:t>TOT. POP.</a:t>
                      </a:r>
                      <a:endParaRPr lang="it-IT" dirty="0"/>
                    </a:p>
                  </a:txBody>
                  <a:tcPr>
                    <a:solidFill>
                      <a:schemeClr val="accent1">
                        <a:lumMod val="75000"/>
                      </a:schemeClr>
                    </a:solidFill>
                  </a:tcPr>
                </a:tc>
                <a:tc>
                  <a:txBody>
                    <a:bodyPr/>
                    <a:lstStyle/>
                    <a:p>
                      <a:pPr algn="ctr"/>
                      <a:r>
                        <a:rPr lang="it-IT" dirty="0" smtClean="0"/>
                        <a:t>51.495.538</a:t>
                      </a:r>
                      <a:endParaRPr lang="it-IT" dirty="0"/>
                    </a:p>
                  </a:txBody>
                  <a:tcPr>
                    <a:solidFill>
                      <a:schemeClr val="accent1">
                        <a:lumMod val="75000"/>
                      </a:schemeClr>
                    </a:solidFill>
                  </a:tcPr>
                </a:tc>
              </a:tr>
            </a:tbl>
          </a:graphicData>
        </a:graphic>
      </p:graphicFrame>
      <p:sp>
        <p:nvSpPr>
          <p:cNvPr id="11" name="CasellaDiTesto 10"/>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BUSINESS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5123" name="Segnaposto contenuto 1"/>
          <p:cNvSpPr txBox="1">
            <a:spLocks/>
          </p:cNvSpPr>
          <p:nvPr/>
        </p:nvSpPr>
        <p:spPr bwMode="auto">
          <a:xfrm>
            <a:off x="539750" y="1000125"/>
            <a:ext cx="8064500" cy="357188"/>
          </a:xfrm>
          <a:prstGeom prst="rect">
            <a:avLst/>
          </a:prstGeom>
          <a:noFill/>
          <a:ln w="9525">
            <a:noFill/>
            <a:miter lim="800000"/>
            <a:headEnd/>
            <a:tailEnd/>
          </a:ln>
        </p:spPr>
        <p:txBody>
          <a:bodyPr/>
          <a:lstStyle/>
          <a:p>
            <a:pPr algn="ctr">
              <a:spcBef>
                <a:spcPct val="20000"/>
              </a:spcBef>
              <a:defRPr/>
            </a:pPr>
            <a:r>
              <a:rPr lang="en-GB" sz="2400" b="1">
                <a:solidFill>
                  <a:srgbClr val="002060"/>
                </a:solidFill>
                <a:latin typeface="+mn-lt"/>
                <a:ea typeface="+mj-ea"/>
                <a:cs typeface="+mj-cs"/>
              </a:rPr>
              <a:t>Average share by sector of activity (number of companies)</a:t>
            </a:r>
          </a:p>
        </p:txBody>
      </p:sp>
      <p:graphicFrame>
        <p:nvGraphicFramePr>
          <p:cNvPr id="7" name="Grafico 6"/>
          <p:cNvGraphicFramePr/>
          <p:nvPr/>
        </p:nvGraphicFramePr>
        <p:xfrm>
          <a:off x="285720" y="1571612"/>
          <a:ext cx="6143668" cy="4536282"/>
        </p:xfrm>
        <a:graphic>
          <a:graphicData uri="http://schemas.openxmlformats.org/drawingml/2006/chart">
            <c:chart xmlns:c="http://schemas.openxmlformats.org/drawingml/2006/chart" xmlns:r="http://schemas.openxmlformats.org/officeDocument/2006/relationships" r:id="rId3"/>
          </a:graphicData>
        </a:graphic>
      </p:graphicFrame>
      <p:sp>
        <p:nvSpPr>
          <p:cNvPr id="8" name="CasellaDiTesto 7"/>
          <p:cNvSpPr txBox="1"/>
          <p:nvPr/>
        </p:nvSpPr>
        <p:spPr>
          <a:xfrm>
            <a:off x="6643688" y="1571625"/>
            <a:ext cx="2071687" cy="4246563"/>
          </a:xfrm>
          <a:prstGeom prst="rect">
            <a:avLst/>
          </a:prstGeom>
          <a:noFill/>
          <a:ln>
            <a:solidFill>
              <a:schemeClr val="accent1">
                <a:shade val="50000"/>
              </a:schemeClr>
            </a:solidFill>
          </a:ln>
        </p:spPr>
        <p:txBody>
          <a:bodyPr>
            <a:spAutoFit/>
          </a:bodyPr>
          <a:lstStyle/>
          <a:p>
            <a:pPr algn="ctr" fontAlgn="auto">
              <a:spcBef>
                <a:spcPts val="0"/>
              </a:spcBef>
              <a:spcAft>
                <a:spcPts val="0"/>
              </a:spcAft>
              <a:defRPr/>
            </a:pPr>
            <a:r>
              <a:rPr lang="en-GB" dirty="0">
                <a:latin typeface="+mn-lt"/>
                <a:ea typeface="+mj-ea"/>
                <a:cs typeface="+mj-cs"/>
              </a:rPr>
              <a:t>Main sectors of activity:</a:t>
            </a:r>
          </a:p>
          <a:p>
            <a:pPr algn="ctr" fontAlgn="auto">
              <a:spcBef>
                <a:spcPts val="0"/>
              </a:spcBef>
              <a:spcAft>
                <a:spcPts val="0"/>
              </a:spcAft>
              <a:defRPr/>
            </a:pPr>
            <a:endParaRPr lang="en-GB" dirty="0">
              <a:latin typeface="+mn-lt"/>
              <a:ea typeface="+mj-ea"/>
              <a:cs typeface="+mj-cs"/>
            </a:endParaRPr>
          </a:p>
          <a:p>
            <a:pPr algn="ctr" fontAlgn="auto">
              <a:spcBef>
                <a:spcPts val="0"/>
              </a:spcBef>
              <a:spcAft>
                <a:spcPts val="0"/>
              </a:spcAft>
              <a:buFont typeface="Arial" pitchFamily="34" charset="0"/>
              <a:buChar char="•"/>
              <a:defRPr/>
            </a:pPr>
            <a:r>
              <a:rPr lang="en-GB" dirty="0">
                <a:latin typeface="+mn-lt"/>
                <a:ea typeface="+mj-ea"/>
                <a:cs typeface="+mj-cs"/>
              </a:rPr>
              <a:t>  G – Best player: </a:t>
            </a:r>
            <a:r>
              <a:rPr lang="en-GB" b="1" dirty="0">
                <a:latin typeface="+mn-lt"/>
                <a:ea typeface="+mj-ea"/>
                <a:cs typeface="+mj-cs"/>
              </a:rPr>
              <a:t>ALB 40%</a:t>
            </a:r>
          </a:p>
          <a:p>
            <a:pPr algn="ctr" fontAlgn="auto">
              <a:spcBef>
                <a:spcPts val="0"/>
              </a:spcBef>
              <a:spcAft>
                <a:spcPts val="0"/>
              </a:spcAft>
              <a:buFont typeface="Arial" pitchFamily="34" charset="0"/>
              <a:buChar char="•"/>
              <a:defRPr/>
            </a:pPr>
            <a:endParaRPr lang="en-GB" dirty="0">
              <a:latin typeface="+mn-lt"/>
              <a:ea typeface="+mj-ea"/>
              <a:cs typeface="+mj-cs"/>
            </a:endParaRPr>
          </a:p>
          <a:p>
            <a:pPr algn="ctr" fontAlgn="auto">
              <a:spcBef>
                <a:spcPts val="0"/>
              </a:spcBef>
              <a:spcAft>
                <a:spcPts val="0"/>
              </a:spcAft>
              <a:buFont typeface="Arial" pitchFamily="34" charset="0"/>
              <a:buChar char="•"/>
              <a:defRPr/>
            </a:pPr>
            <a:r>
              <a:rPr lang="en-GB" dirty="0">
                <a:latin typeface="+mn-lt"/>
                <a:ea typeface="+mj-ea"/>
                <a:cs typeface="+mj-cs"/>
              </a:rPr>
              <a:t>  C – Best player: </a:t>
            </a:r>
            <a:r>
              <a:rPr lang="en-GB" b="1" dirty="0">
                <a:latin typeface="+mn-lt"/>
                <a:ea typeface="+mj-ea"/>
                <a:cs typeface="+mj-cs"/>
              </a:rPr>
              <a:t>SRB 19%</a:t>
            </a:r>
          </a:p>
          <a:p>
            <a:pPr algn="ctr" fontAlgn="auto">
              <a:spcBef>
                <a:spcPts val="0"/>
              </a:spcBef>
              <a:spcAft>
                <a:spcPts val="0"/>
              </a:spcAft>
              <a:buFont typeface="Arial" pitchFamily="34" charset="0"/>
              <a:buChar char="•"/>
              <a:defRPr/>
            </a:pPr>
            <a:endParaRPr lang="en-GB" dirty="0">
              <a:latin typeface="+mn-lt"/>
              <a:ea typeface="+mj-ea"/>
              <a:cs typeface="+mj-cs"/>
            </a:endParaRPr>
          </a:p>
          <a:p>
            <a:pPr algn="ctr" fontAlgn="auto">
              <a:spcBef>
                <a:spcPts val="0"/>
              </a:spcBef>
              <a:spcAft>
                <a:spcPts val="0"/>
              </a:spcAft>
              <a:buFont typeface="Arial" pitchFamily="34" charset="0"/>
              <a:buChar char="•"/>
              <a:defRPr/>
            </a:pPr>
            <a:r>
              <a:rPr lang="en-GB" dirty="0">
                <a:latin typeface="+mn-lt"/>
                <a:ea typeface="+mj-ea"/>
                <a:cs typeface="+mj-cs"/>
              </a:rPr>
              <a:t> M – Best player: </a:t>
            </a:r>
            <a:r>
              <a:rPr lang="en-GB" b="1" dirty="0">
                <a:latin typeface="+mn-lt"/>
                <a:ea typeface="+mj-ea"/>
                <a:cs typeface="+mj-cs"/>
              </a:rPr>
              <a:t>GRE 19%</a:t>
            </a:r>
          </a:p>
          <a:p>
            <a:pPr fontAlgn="auto">
              <a:spcBef>
                <a:spcPts val="0"/>
              </a:spcBef>
              <a:spcAft>
                <a:spcPts val="0"/>
              </a:spcAft>
              <a:buFont typeface="Arial" pitchFamily="34" charset="0"/>
              <a:buChar char="•"/>
              <a:defRPr/>
            </a:pPr>
            <a:endParaRPr lang="en-GB" dirty="0">
              <a:latin typeface="+mn-lt"/>
              <a:ea typeface="+mj-ea"/>
              <a:cs typeface="+mj-cs"/>
            </a:endParaRPr>
          </a:p>
          <a:p>
            <a:pPr algn="ctr" fontAlgn="auto">
              <a:spcBef>
                <a:spcPts val="0"/>
              </a:spcBef>
              <a:spcAft>
                <a:spcPts val="0"/>
              </a:spcAft>
              <a:buFont typeface="Arial" pitchFamily="34" charset="0"/>
              <a:buChar char="•"/>
              <a:defRPr/>
            </a:pPr>
            <a:r>
              <a:rPr lang="en-GB" dirty="0">
                <a:latin typeface="+mn-lt"/>
                <a:ea typeface="+mj-ea"/>
                <a:cs typeface="+mj-cs"/>
              </a:rPr>
              <a:t>  I – Best player:  </a:t>
            </a:r>
            <a:r>
              <a:rPr lang="en-GB" b="1" dirty="0">
                <a:latin typeface="+mn-lt"/>
                <a:ea typeface="+mj-ea"/>
                <a:cs typeface="+mj-cs"/>
              </a:rPr>
              <a:t>ALB 17% </a:t>
            </a:r>
          </a:p>
          <a:p>
            <a:pPr fontAlgn="auto">
              <a:spcBef>
                <a:spcPts val="0"/>
              </a:spcBef>
              <a:spcAft>
                <a:spcPts val="0"/>
              </a:spcAft>
              <a:buFont typeface="Arial" pitchFamily="34" charset="0"/>
              <a:buChar char="•"/>
              <a:defRPr/>
            </a:pPr>
            <a:endParaRPr lang="en-GB" dirty="0">
              <a:latin typeface="+mn-lt"/>
              <a:cs typeface="+mn-cs"/>
            </a:endParaRPr>
          </a:p>
        </p:txBody>
      </p:sp>
      <p:sp>
        <p:nvSpPr>
          <p:cNvPr id="10" name="CasellaDiTesto 9"/>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BUSINESS</a:t>
            </a:r>
          </a:p>
        </p:txBody>
      </p:sp>
      <p:sp>
        <p:nvSpPr>
          <p:cNvPr id="9" name="CasellaDiTesto 8"/>
          <p:cNvSpPr txBox="1"/>
          <p:nvPr/>
        </p:nvSpPr>
        <p:spPr>
          <a:xfrm>
            <a:off x="357158" y="6286520"/>
            <a:ext cx="5572164" cy="276999"/>
          </a:xfrm>
          <a:prstGeom prst="rect">
            <a:avLst/>
          </a:prstGeom>
          <a:noFill/>
        </p:spPr>
        <p:txBody>
          <a:bodyPr wrap="square" rtlCol="0">
            <a:spAutoFit/>
          </a:bodyPr>
          <a:lstStyle/>
          <a:p>
            <a:r>
              <a:rPr lang="it-IT" sz="1200" b="1" dirty="0" smtClean="0">
                <a:solidFill>
                  <a:schemeClr val="accent1">
                    <a:lumMod val="50000"/>
                  </a:schemeClr>
                </a:solidFill>
                <a:latin typeface="+mn-lt"/>
              </a:rPr>
              <a:t>NOTE: no </a:t>
            </a:r>
            <a:r>
              <a:rPr lang="it-IT" sz="1200" b="1" dirty="0" err="1" smtClean="0">
                <a:solidFill>
                  <a:schemeClr val="accent1">
                    <a:lumMod val="50000"/>
                  </a:schemeClr>
                </a:solidFill>
                <a:latin typeface="+mn-lt"/>
              </a:rPr>
              <a:t>available</a:t>
            </a:r>
            <a:r>
              <a:rPr lang="it-IT" sz="1200" b="1" dirty="0" smtClean="0">
                <a:solidFill>
                  <a:schemeClr val="accent1">
                    <a:lumMod val="50000"/>
                  </a:schemeClr>
                </a:solidFill>
                <a:latin typeface="+mn-lt"/>
              </a:rPr>
              <a:t> data </a:t>
            </a:r>
            <a:r>
              <a:rPr lang="it-IT" sz="1200" b="1" dirty="0" err="1" smtClean="0">
                <a:solidFill>
                  <a:schemeClr val="accent1">
                    <a:lumMod val="50000"/>
                  </a:schemeClr>
                </a:solidFill>
                <a:latin typeface="+mn-lt"/>
              </a:rPr>
              <a:t>about</a:t>
            </a:r>
            <a:r>
              <a:rPr lang="it-IT" sz="1200" b="1" dirty="0" smtClean="0">
                <a:solidFill>
                  <a:schemeClr val="accent1">
                    <a:lumMod val="50000"/>
                  </a:schemeClr>
                </a:solidFill>
                <a:latin typeface="+mn-lt"/>
              </a:rPr>
              <a:t> NACE cat. A (Agricolture, </a:t>
            </a:r>
            <a:r>
              <a:rPr lang="it-IT" sz="1200" b="1" dirty="0" err="1" smtClean="0">
                <a:solidFill>
                  <a:schemeClr val="accent1">
                    <a:lumMod val="50000"/>
                  </a:schemeClr>
                </a:solidFill>
                <a:latin typeface="+mn-lt"/>
              </a:rPr>
              <a:t>forestry</a:t>
            </a:r>
            <a:r>
              <a:rPr lang="it-IT" sz="1200" b="1" dirty="0" smtClean="0">
                <a:solidFill>
                  <a:schemeClr val="accent1">
                    <a:lumMod val="50000"/>
                  </a:schemeClr>
                </a:solidFill>
                <a:latin typeface="+mn-lt"/>
              </a:rPr>
              <a:t> and </a:t>
            </a:r>
            <a:r>
              <a:rPr lang="it-IT" sz="1200" b="1" dirty="0" err="1" smtClean="0">
                <a:solidFill>
                  <a:schemeClr val="accent1">
                    <a:lumMod val="50000"/>
                  </a:schemeClr>
                </a:solidFill>
                <a:latin typeface="+mn-lt"/>
              </a:rPr>
              <a:t>fishing</a:t>
            </a:r>
            <a:r>
              <a:rPr lang="it-IT" sz="1200" b="1" dirty="0" smtClean="0">
                <a:solidFill>
                  <a:schemeClr val="accent1">
                    <a:lumMod val="50000"/>
                  </a:schemeClr>
                </a:solidFill>
                <a:latin typeface="+mn-lt"/>
              </a:rPr>
              <a:t>)</a:t>
            </a:r>
            <a:endParaRPr lang="it-IT" sz="1200" b="1"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5" name="CasellaDiTesto 4"/>
          <p:cNvSpPr txBox="1"/>
          <p:nvPr/>
        </p:nvSpPr>
        <p:spPr>
          <a:xfrm>
            <a:off x="928688" y="1000125"/>
            <a:ext cx="4003675" cy="461963"/>
          </a:xfrm>
          <a:prstGeom prst="rect">
            <a:avLst/>
          </a:prstGeom>
          <a:noFill/>
        </p:spPr>
        <p:txBody>
          <a:bodyPr>
            <a:spAutoFit/>
          </a:bodyPr>
          <a:lstStyle/>
          <a:p>
            <a:pPr fontAlgn="auto">
              <a:spcBef>
                <a:spcPts val="0"/>
              </a:spcBef>
              <a:spcAft>
                <a:spcPts val="0"/>
              </a:spcAft>
              <a:defRPr/>
            </a:pPr>
            <a:r>
              <a:rPr lang="en-GB" sz="2400" b="1" dirty="0">
                <a:solidFill>
                  <a:srgbClr val="002060"/>
                </a:solidFill>
                <a:latin typeface="+mn-lt"/>
                <a:ea typeface="+mj-ea"/>
                <a:cs typeface="+mj-cs"/>
              </a:rPr>
              <a:t>Women </a:t>
            </a:r>
            <a:r>
              <a:rPr lang="en-GB" sz="2400" b="1" dirty="0" smtClean="0">
                <a:solidFill>
                  <a:srgbClr val="002060"/>
                </a:solidFill>
                <a:latin typeface="+mn-lt"/>
                <a:ea typeface="+mj-ea"/>
                <a:cs typeface="+mj-cs"/>
              </a:rPr>
              <a:t>Entrepreneurship</a:t>
            </a:r>
            <a:endParaRPr lang="en-GB" sz="2400" b="1" dirty="0">
              <a:solidFill>
                <a:srgbClr val="002060"/>
              </a:solidFill>
              <a:latin typeface="+mn-lt"/>
              <a:ea typeface="+mj-ea"/>
              <a:cs typeface="+mj-cs"/>
            </a:endParaRPr>
          </a:p>
        </p:txBody>
      </p:sp>
      <p:sp>
        <p:nvSpPr>
          <p:cNvPr id="7" name="CasellaDiTesto 6"/>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BUSINESS</a:t>
            </a:r>
          </a:p>
        </p:txBody>
      </p:sp>
      <p:graphicFrame>
        <p:nvGraphicFramePr>
          <p:cNvPr id="9" name="Grafico 8"/>
          <p:cNvGraphicFramePr/>
          <p:nvPr/>
        </p:nvGraphicFramePr>
        <p:xfrm>
          <a:off x="214282" y="1571612"/>
          <a:ext cx="6572296" cy="41434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ella 9"/>
          <p:cNvGraphicFramePr>
            <a:graphicFrameLocks noGrp="1"/>
          </p:cNvGraphicFramePr>
          <p:nvPr/>
        </p:nvGraphicFramePr>
        <p:xfrm>
          <a:off x="6929454" y="1643050"/>
          <a:ext cx="1857388" cy="4069080"/>
        </p:xfrm>
        <a:graphic>
          <a:graphicData uri="http://schemas.openxmlformats.org/drawingml/2006/table">
            <a:tbl>
              <a:tblPr firstRow="1" lastRow="1" bandRow="1">
                <a:tableStyleId>{5C22544A-7EE6-4342-B048-85BDC9FD1C3A}</a:tableStyleId>
              </a:tblPr>
              <a:tblGrid>
                <a:gridCol w="928694"/>
                <a:gridCol w="928694"/>
              </a:tblGrid>
              <a:tr h="370840">
                <a:tc gridSpan="2">
                  <a:txBody>
                    <a:bodyPr/>
                    <a:lstStyle/>
                    <a:p>
                      <a:pPr algn="ctr"/>
                      <a:r>
                        <a:rPr lang="it-IT" sz="1400" dirty="0" smtClean="0"/>
                        <a:t>FEMALE EMPL.</a:t>
                      </a:r>
                      <a:r>
                        <a:rPr lang="it-IT" sz="1400" baseline="0" dirty="0" smtClean="0"/>
                        <a:t> / POP - GROWTH RATE  (2012/2016*)</a:t>
                      </a:r>
                      <a:endParaRPr lang="it-IT" sz="1400" dirty="0"/>
                    </a:p>
                  </a:txBody>
                  <a:tcPr/>
                </a:tc>
                <a:tc hMerge="1">
                  <a:txBody>
                    <a:bodyPr/>
                    <a:lstStyle/>
                    <a:p>
                      <a:endParaRPr lang="it-IT" dirty="0"/>
                    </a:p>
                  </a:txBody>
                  <a:tcPr/>
                </a:tc>
              </a:tr>
              <a:tr h="370840">
                <a:tc>
                  <a:txBody>
                    <a:bodyPr/>
                    <a:lstStyle/>
                    <a:p>
                      <a:pPr algn="ctr" fontAlgn="b"/>
                      <a:r>
                        <a:rPr lang="it-IT" sz="1600" b="1" i="0" u="none" strike="noStrike" dirty="0" smtClean="0">
                          <a:solidFill>
                            <a:schemeClr val="accent1">
                              <a:lumMod val="50000"/>
                            </a:schemeClr>
                          </a:solidFill>
                          <a:latin typeface="+mn-lt"/>
                        </a:rPr>
                        <a:t>SLO</a:t>
                      </a:r>
                      <a:endParaRPr lang="it-IT" sz="1600" b="1" i="0" u="none" strike="noStrike" dirty="0">
                        <a:solidFill>
                          <a:schemeClr val="accent1">
                            <a:lumMod val="50000"/>
                          </a:schemeClr>
                        </a:solidFill>
                        <a:latin typeface="Calibri"/>
                      </a:endParaRPr>
                    </a:p>
                  </a:txBody>
                  <a:tcPr marL="0" marR="0" marT="0" marB="0" anchor="b"/>
                </a:tc>
                <a:tc>
                  <a:txBody>
                    <a:bodyPr/>
                    <a:lstStyle/>
                    <a:p>
                      <a:pPr algn="ctr" fontAlgn="b"/>
                      <a:r>
                        <a:rPr lang="it-IT" sz="1600" b="1" i="0" u="none" strike="noStrike" dirty="0" smtClean="0">
                          <a:solidFill>
                            <a:schemeClr val="accent1">
                              <a:lumMod val="50000"/>
                            </a:schemeClr>
                          </a:solidFill>
                          <a:latin typeface="+mn-lt"/>
                        </a:rPr>
                        <a:t>0,50</a:t>
                      </a:r>
                      <a:r>
                        <a:rPr lang="it-IT" sz="1600" b="1" i="0" u="none" strike="noStrike" baseline="0" dirty="0" smtClean="0">
                          <a:solidFill>
                            <a:schemeClr val="accent1">
                              <a:lumMod val="50000"/>
                            </a:schemeClr>
                          </a:solidFill>
                          <a:latin typeface="+mn-lt"/>
                        </a:rPr>
                        <a:t> </a:t>
                      </a:r>
                      <a:r>
                        <a:rPr lang="it-IT" sz="1600" b="1" i="0" u="none" strike="noStrike" dirty="0" smtClean="0">
                          <a:solidFill>
                            <a:schemeClr val="accent1">
                              <a:lumMod val="50000"/>
                            </a:schemeClr>
                          </a:solidFill>
                          <a:latin typeface="+mn-lt"/>
                        </a:rPr>
                        <a:t>%</a:t>
                      </a:r>
                      <a:endParaRPr lang="it-IT" sz="1600" b="1" i="0" u="none" strike="noStrike" dirty="0">
                        <a:solidFill>
                          <a:schemeClr val="accent1">
                            <a:lumMod val="50000"/>
                          </a:schemeClr>
                        </a:solidFill>
                        <a:latin typeface="+mn-lt"/>
                      </a:endParaRPr>
                    </a:p>
                  </a:txBody>
                  <a:tcPr marL="0" marR="0" marT="0" marB="0" anchor="b"/>
                </a:tc>
              </a:tr>
              <a:tr h="370840">
                <a:tc>
                  <a:txBody>
                    <a:bodyPr/>
                    <a:lstStyle/>
                    <a:p>
                      <a:pPr algn="ctr" fontAlgn="b"/>
                      <a:r>
                        <a:rPr lang="it-IT" sz="1600" b="1" i="0" u="none" strike="noStrike" dirty="0" smtClean="0">
                          <a:solidFill>
                            <a:schemeClr val="accent1">
                              <a:lumMod val="50000"/>
                            </a:schemeClr>
                          </a:solidFill>
                          <a:latin typeface="+mn-lt"/>
                        </a:rPr>
                        <a:t>SRB</a:t>
                      </a:r>
                      <a:endParaRPr lang="it-IT" sz="1600" b="1" i="0" u="none" strike="noStrike" dirty="0">
                        <a:solidFill>
                          <a:schemeClr val="accent1">
                            <a:lumMod val="50000"/>
                          </a:schemeClr>
                        </a:solidFill>
                        <a:latin typeface="Calibri"/>
                      </a:endParaRPr>
                    </a:p>
                  </a:txBody>
                  <a:tcPr marL="0" marR="0" marT="0" marB="0" anchor="b"/>
                </a:tc>
                <a:tc>
                  <a:txBody>
                    <a:bodyPr/>
                    <a:lstStyle/>
                    <a:p>
                      <a:pPr algn="ctr" fontAlgn="b"/>
                      <a:r>
                        <a:rPr lang="it-IT" sz="1600" b="1" i="0" u="none" strike="noStrike" dirty="0" smtClean="0">
                          <a:solidFill>
                            <a:schemeClr val="accent1">
                              <a:lumMod val="50000"/>
                            </a:schemeClr>
                          </a:solidFill>
                          <a:latin typeface="+mn-lt"/>
                        </a:rPr>
                        <a:t>20 %</a:t>
                      </a:r>
                      <a:endParaRPr lang="it-IT" sz="1600" b="1" i="0" u="none" strike="noStrike" dirty="0">
                        <a:solidFill>
                          <a:schemeClr val="accent1">
                            <a:lumMod val="50000"/>
                          </a:schemeClr>
                        </a:solidFill>
                        <a:latin typeface="+mn-lt"/>
                      </a:endParaRPr>
                    </a:p>
                  </a:txBody>
                  <a:tcPr marL="0" marR="0" marT="0" marB="0" anchor="b"/>
                </a:tc>
              </a:tr>
              <a:tr h="370840">
                <a:tc>
                  <a:txBody>
                    <a:bodyPr/>
                    <a:lstStyle/>
                    <a:p>
                      <a:pPr algn="ctr" fontAlgn="b"/>
                      <a:r>
                        <a:rPr lang="it-IT" sz="1600" b="1" i="0" u="none" strike="noStrike" dirty="0" smtClean="0">
                          <a:solidFill>
                            <a:schemeClr val="accent1">
                              <a:lumMod val="50000"/>
                            </a:schemeClr>
                          </a:solidFill>
                          <a:latin typeface="+mn-lt"/>
                        </a:rPr>
                        <a:t>MNE </a:t>
                      </a:r>
                      <a:endParaRPr lang="it-IT" sz="1600" b="1" i="0" u="none" strike="noStrike" dirty="0">
                        <a:solidFill>
                          <a:schemeClr val="accent1">
                            <a:lumMod val="50000"/>
                          </a:schemeClr>
                        </a:solidFill>
                        <a:latin typeface="Calibri"/>
                      </a:endParaRPr>
                    </a:p>
                  </a:txBody>
                  <a:tcPr marL="0" marR="0" marT="0" marB="0" anchor="b"/>
                </a:tc>
                <a:tc>
                  <a:txBody>
                    <a:bodyPr/>
                    <a:lstStyle/>
                    <a:p>
                      <a:pPr algn="ctr" fontAlgn="b"/>
                      <a:r>
                        <a:rPr lang="it-IT" sz="1600" b="1" i="0" u="none" strike="noStrike" dirty="0" smtClean="0">
                          <a:solidFill>
                            <a:schemeClr val="accent1">
                              <a:lumMod val="50000"/>
                            </a:schemeClr>
                          </a:solidFill>
                          <a:latin typeface="+mn-lt"/>
                        </a:rPr>
                        <a:t>1,30 %</a:t>
                      </a:r>
                      <a:endParaRPr lang="it-IT" sz="1600" b="1" i="0" u="none" strike="noStrike" dirty="0">
                        <a:solidFill>
                          <a:schemeClr val="accent1">
                            <a:lumMod val="50000"/>
                          </a:schemeClr>
                        </a:solidFill>
                        <a:latin typeface="+mn-lt"/>
                      </a:endParaRPr>
                    </a:p>
                  </a:txBody>
                  <a:tcPr marL="0" marR="0" marT="0" marB="0" anchor="b"/>
                </a:tc>
              </a:tr>
              <a:tr h="370840">
                <a:tc>
                  <a:txBody>
                    <a:bodyPr/>
                    <a:lstStyle/>
                    <a:p>
                      <a:pPr algn="ctr" fontAlgn="b"/>
                      <a:r>
                        <a:rPr lang="it-IT" sz="1600" b="1" i="0" u="none" strike="noStrike" dirty="0" smtClean="0">
                          <a:solidFill>
                            <a:schemeClr val="accent1">
                              <a:lumMod val="50000"/>
                            </a:schemeClr>
                          </a:solidFill>
                          <a:latin typeface="+mn-lt"/>
                        </a:rPr>
                        <a:t>ITA</a:t>
                      </a:r>
                      <a:endParaRPr lang="it-IT" sz="1600" b="1" i="0" u="none" strike="noStrike" dirty="0">
                        <a:solidFill>
                          <a:schemeClr val="accent1">
                            <a:lumMod val="50000"/>
                          </a:schemeClr>
                        </a:solidFill>
                        <a:latin typeface="Calibri"/>
                      </a:endParaRPr>
                    </a:p>
                  </a:txBody>
                  <a:tcPr marL="0" marR="0" marT="0" marB="0" anchor="b"/>
                </a:tc>
                <a:tc>
                  <a:txBody>
                    <a:bodyPr/>
                    <a:lstStyle/>
                    <a:p>
                      <a:pPr algn="ctr" fontAlgn="b"/>
                      <a:r>
                        <a:rPr lang="it-IT" sz="1600" b="1" i="0" u="none" strike="noStrike" dirty="0" smtClean="0">
                          <a:solidFill>
                            <a:schemeClr val="accent1">
                              <a:lumMod val="50000"/>
                            </a:schemeClr>
                          </a:solidFill>
                          <a:latin typeface="+mn-lt"/>
                        </a:rPr>
                        <a:t>0,10 %</a:t>
                      </a:r>
                      <a:endParaRPr lang="it-IT" sz="1600" b="1" i="0" u="none" strike="noStrike" dirty="0">
                        <a:solidFill>
                          <a:schemeClr val="accent1">
                            <a:lumMod val="50000"/>
                          </a:schemeClr>
                        </a:solidFill>
                        <a:latin typeface="+mn-lt"/>
                      </a:endParaRPr>
                    </a:p>
                  </a:txBody>
                  <a:tcPr marL="0" marR="0" marT="0" marB="0" anchor="b"/>
                </a:tc>
              </a:tr>
              <a:tr h="3708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600" b="1" i="0" u="none" strike="noStrike" dirty="0" smtClean="0">
                          <a:solidFill>
                            <a:schemeClr val="accent1">
                              <a:lumMod val="50000"/>
                            </a:schemeClr>
                          </a:solidFill>
                          <a:latin typeface="+mn-lt"/>
                        </a:rPr>
                        <a:t>GRE</a:t>
                      </a:r>
                    </a:p>
                  </a:txBody>
                  <a:tcPr marL="0" marR="0" marT="0" marB="0" anchor="b"/>
                </a:tc>
                <a:tc>
                  <a:txBody>
                    <a:bodyPr/>
                    <a:lstStyle/>
                    <a:p>
                      <a:pPr algn="ctr" fontAlgn="b"/>
                      <a:r>
                        <a:rPr lang="it-IT" sz="1600" b="1" i="0" u="none" strike="noStrike" dirty="0" smtClean="0">
                          <a:solidFill>
                            <a:schemeClr val="accent1">
                              <a:lumMod val="50000"/>
                            </a:schemeClr>
                          </a:solidFill>
                          <a:latin typeface="+mn-lt"/>
                        </a:rPr>
                        <a:t>2 %</a:t>
                      </a:r>
                      <a:endParaRPr lang="it-IT" sz="1600" b="1" i="0" u="none" strike="noStrike" dirty="0">
                        <a:solidFill>
                          <a:schemeClr val="accent1">
                            <a:lumMod val="50000"/>
                          </a:schemeClr>
                        </a:solidFill>
                        <a:latin typeface="+mn-lt"/>
                      </a:endParaRPr>
                    </a:p>
                  </a:txBody>
                  <a:tcPr marL="0" marR="0" marT="0" marB="0" anchor="b"/>
                </a:tc>
              </a:tr>
              <a:tr h="3708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600" b="1" i="0" u="none" strike="noStrike" dirty="0" smtClean="0">
                          <a:solidFill>
                            <a:schemeClr val="accent1">
                              <a:lumMod val="50000"/>
                            </a:schemeClr>
                          </a:solidFill>
                          <a:latin typeface="+mn-lt"/>
                        </a:rPr>
                        <a:t>HRV</a:t>
                      </a:r>
                    </a:p>
                  </a:txBody>
                  <a:tcPr marL="0" marR="0" marT="0" marB="0" anchor="b"/>
                </a:tc>
                <a:tc>
                  <a:txBody>
                    <a:bodyPr/>
                    <a:lstStyle/>
                    <a:p>
                      <a:pPr algn="ctr" fontAlgn="b"/>
                      <a:r>
                        <a:rPr lang="it-IT" sz="1600" b="1" i="0" u="none" strike="noStrike" dirty="0" smtClean="0">
                          <a:solidFill>
                            <a:schemeClr val="accent1">
                              <a:lumMod val="50000"/>
                            </a:schemeClr>
                          </a:solidFill>
                          <a:latin typeface="+mn-lt"/>
                        </a:rPr>
                        <a:t>5 %</a:t>
                      </a:r>
                      <a:endParaRPr lang="it-IT" sz="1600" b="1" i="0" u="none" strike="noStrike" dirty="0">
                        <a:solidFill>
                          <a:schemeClr val="accent1">
                            <a:lumMod val="50000"/>
                          </a:schemeClr>
                        </a:solidFill>
                        <a:latin typeface="+mn-lt"/>
                      </a:endParaRPr>
                    </a:p>
                  </a:txBody>
                  <a:tcPr marL="0" marR="0" marT="0" marB="0" anchor="b"/>
                </a:tc>
              </a:tr>
              <a:tr h="3708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600" b="1" i="0" u="none" strike="noStrike" dirty="0" smtClean="0">
                          <a:solidFill>
                            <a:schemeClr val="accent1">
                              <a:lumMod val="50000"/>
                            </a:schemeClr>
                          </a:solidFill>
                          <a:latin typeface="+mn-lt"/>
                        </a:rPr>
                        <a:t>BIH</a:t>
                      </a:r>
                    </a:p>
                  </a:txBody>
                  <a:tcPr marL="0" marR="0" marT="0" marB="0" anchor="b"/>
                </a:tc>
                <a:tc>
                  <a:txBody>
                    <a:bodyPr/>
                    <a:lstStyle/>
                    <a:p>
                      <a:pPr algn="ctr" fontAlgn="b"/>
                      <a:r>
                        <a:rPr lang="it-IT" sz="1600" b="1" i="0" u="sng" strike="noStrike" dirty="0">
                          <a:solidFill>
                            <a:schemeClr val="accent1">
                              <a:lumMod val="50000"/>
                            </a:schemeClr>
                          </a:solidFill>
                          <a:latin typeface="+mn-lt"/>
                        </a:rPr>
                        <a:t>-</a:t>
                      </a:r>
                      <a:r>
                        <a:rPr lang="it-IT" sz="1600" b="1" i="0" u="sng" strike="noStrike" dirty="0" smtClean="0">
                          <a:solidFill>
                            <a:schemeClr val="accent1">
                              <a:lumMod val="50000"/>
                            </a:schemeClr>
                          </a:solidFill>
                          <a:latin typeface="+mn-lt"/>
                        </a:rPr>
                        <a:t>13</a:t>
                      </a:r>
                      <a:r>
                        <a:rPr lang="it-IT" sz="1600" b="1" i="0" u="sng" strike="noStrike" baseline="0" dirty="0" smtClean="0">
                          <a:solidFill>
                            <a:schemeClr val="accent1">
                              <a:lumMod val="50000"/>
                            </a:schemeClr>
                          </a:solidFill>
                          <a:latin typeface="+mn-lt"/>
                        </a:rPr>
                        <a:t> </a:t>
                      </a:r>
                      <a:r>
                        <a:rPr lang="it-IT" sz="1600" b="1" i="0" u="sng" strike="noStrike" dirty="0" smtClean="0">
                          <a:solidFill>
                            <a:schemeClr val="accent1">
                              <a:lumMod val="50000"/>
                            </a:schemeClr>
                          </a:solidFill>
                          <a:latin typeface="+mn-lt"/>
                        </a:rPr>
                        <a:t>%</a:t>
                      </a:r>
                      <a:endParaRPr lang="it-IT" sz="1600" b="1" i="0" u="sng" strike="noStrike" dirty="0">
                        <a:solidFill>
                          <a:schemeClr val="accent1">
                            <a:lumMod val="50000"/>
                          </a:schemeClr>
                        </a:solidFill>
                        <a:latin typeface="+mn-lt"/>
                      </a:endParaRPr>
                    </a:p>
                  </a:txBody>
                  <a:tcPr marL="0" marR="0" marT="0" marB="0" anchor="b"/>
                </a:tc>
              </a:tr>
              <a:tr h="370840">
                <a:tc>
                  <a:txBody>
                    <a:bodyPr/>
                    <a:lstStyle/>
                    <a:p>
                      <a:pPr algn="ctr" fontAlgn="b"/>
                      <a:r>
                        <a:rPr lang="it-IT" sz="1600" b="1" i="0" u="none" strike="noStrike" dirty="0" smtClean="0">
                          <a:solidFill>
                            <a:schemeClr val="accent1">
                              <a:lumMod val="50000"/>
                            </a:schemeClr>
                          </a:solidFill>
                          <a:latin typeface="Calibri"/>
                        </a:rPr>
                        <a:t>ALB</a:t>
                      </a:r>
                      <a:endParaRPr lang="it-IT" sz="1600" b="1" i="0" u="none" strike="noStrike" dirty="0">
                        <a:solidFill>
                          <a:schemeClr val="accent1">
                            <a:lumMod val="50000"/>
                          </a:schemeClr>
                        </a:solidFill>
                        <a:latin typeface="Calibri"/>
                      </a:endParaRPr>
                    </a:p>
                  </a:txBody>
                  <a:tcPr marL="0" marR="0" marT="0" marB="0" anchor="b"/>
                </a:tc>
                <a:tc>
                  <a:txBody>
                    <a:bodyPr/>
                    <a:lstStyle/>
                    <a:p>
                      <a:pPr algn="ctr" fontAlgn="b"/>
                      <a:r>
                        <a:rPr lang="it-IT" sz="1600" b="1" i="0" u="sng" strike="noStrike" dirty="0" smtClean="0">
                          <a:solidFill>
                            <a:schemeClr val="accent1">
                              <a:lumMod val="50000"/>
                            </a:schemeClr>
                          </a:solidFill>
                          <a:latin typeface="+mn-lt"/>
                        </a:rPr>
                        <a:t>-5</a:t>
                      </a:r>
                      <a:r>
                        <a:rPr lang="it-IT" sz="1600" b="1" i="0" u="sng" strike="noStrike" baseline="0" dirty="0" smtClean="0">
                          <a:solidFill>
                            <a:schemeClr val="accent1">
                              <a:lumMod val="50000"/>
                            </a:schemeClr>
                          </a:solidFill>
                          <a:latin typeface="+mn-lt"/>
                        </a:rPr>
                        <a:t> </a:t>
                      </a:r>
                      <a:r>
                        <a:rPr lang="it-IT" sz="1600" b="1" i="0" u="sng" strike="noStrike" dirty="0" smtClean="0">
                          <a:solidFill>
                            <a:schemeClr val="accent1">
                              <a:lumMod val="50000"/>
                            </a:schemeClr>
                          </a:solidFill>
                          <a:latin typeface="+mn-lt"/>
                        </a:rPr>
                        <a:t>%</a:t>
                      </a:r>
                      <a:endParaRPr lang="it-IT" sz="1600" b="1" i="0" u="sng" strike="noStrike" dirty="0">
                        <a:solidFill>
                          <a:schemeClr val="accent1">
                            <a:lumMod val="50000"/>
                          </a:schemeClr>
                        </a:solidFill>
                        <a:latin typeface="+mn-lt"/>
                      </a:endParaRPr>
                    </a:p>
                  </a:txBody>
                  <a:tcPr marL="0" marR="0" marT="0" marB="0" anchor="b"/>
                </a:tc>
              </a:tr>
              <a:tr h="370840">
                <a:tc>
                  <a:txBody>
                    <a:bodyPr/>
                    <a:lstStyle/>
                    <a:p>
                      <a:r>
                        <a:rPr lang="it-IT" dirty="0" smtClean="0"/>
                        <a:t>AVG</a:t>
                      </a:r>
                      <a:endParaRPr lang="it-IT" dirty="0"/>
                    </a:p>
                  </a:txBody>
                  <a:tcPr/>
                </a:tc>
                <a:tc>
                  <a:txBody>
                    <a:bodyPr/>
                    <a:lstStyle/>
                    <a:p>
                      <a:pPr algn="ctr"/>
                      <a:r>
                        <a:rPr lang="it-IT" sz="1600" b="1" dirty="0" smtClean="0">
                          <a:solidFill>
                            <a:schemeClr val="bg1"/>
                          </a:solidFill>
                          <a:latin typeface="+mn-lt"/>
                        </a:rPr>
                        <a:t>1,40 %</a:t>
                      </a:r>
                      <a:endParaRPr lang="it-IT" sz="1600" b="1" dirty="0">
                        <a:solidFill>
                          <a:schemeClr val="bg1"/>
                        </a:solidFill>
                        <a:latin typeface="+mn-lt"/>
                      </a:endParaRPr>
                    </a:p>
                  </a:txBody>
                  <a:tcPr/>
                </a:tc>
              </a:tr>
            </a:tbl>
          </a:graphicData>
        </a:graphic>
      </p:graphicFrame>
      <p:sp>
        <p:nvSpPr>
          <p:cNvPr id="11" name="CasellaDiTesto 10"/>
          <p:cNvSpPr txBox="1"/>
          <p:nvPr/>
        </p:nvSpPr>
        <p:spPr>
          <a:xfrm>
            <a:off x="214282" y="5857892"/>
            <a:ext cx="8501122" cy="584775"/>
          </a:xfrm>
          <a:prstGeom prst="rect">
            <a:avLst/>
          </a:prstGeom>
          <a:noFill/>
          <a:ln>
            <a:solidFill>
              <a:schemeClr val="tx1"/>
            </a:solidFill>
          </a:ln>
        </p:spPr>
        <p:txBody>
          <a:bodyPr wrap="square" rtlCol="0">
            <a:spAutoFit/>
          </a:bodyPr>
          <a:lstStyle/>
          <a:p>
            <a:pPr algn="ctr">
              <a:buFont typeface="Arial" pitchFamily="34" charset="0"/>
              <a:buChar char="•"/>
            </a:pPr>
            <a:r>
              <a:rPr lang="it-IT" sz="1600" b="1" dirty="0" smtClean="0">
                <a:latin typeface="+mn-lt"/>
              </a:rPr>
              <a:t> ALB, BIH: </a:t>
            </a:r>
            <a:r>
              <a:rPr lang="it-IT" sz="1600" dirty="0" err="1" smtClean="0">
                <a:latin typeface="+mn-lt"/>
              </a:rPr>
              <a:t>only</a:t>
            </a:r>
            <a:r>
              <a:rPr lang="it-IT" sz="1600" dirty="0" smtClean="0">
                <a:latin typeface="+mn-lt"/>
              </a:rPr>
              <a:t> </a:t>
            </a:r>
            <a:r>
              <a:rPr lang="it-IT" sz="1600" dirty="0" err="1" smtClean="0">
                <a:latin typeface="+mn-lt"/>
              </a:rPr>
              <a:t>two</a:t>
            </a:r>
            <a:r>
              <a:rPr lang="it-IT" sz="1600" dirty="0" smtClean="0">
                <a:latin typeface="+mn-lt"/>
              </a:rPr>
              <a:t> </a:t>
            </a:r>
            <a:r>
              <a:rPr lang="it-IT" sz="1600" dirty="0" err="1" smtClean="0">
                <a:latin typeface="+mn-lt"/>
              </a:rPr>
              <a:t>cases</a:t>
            </a:r>
            <a:r>
              <a:rPr lang="it-IT" sz="1600" dirty="0" smtClean="0">
                <a:latin typeface="+mn-lt"/>
              </a:rPr>
              <a:t> in </a:t>
            </a:r>
            <a:r>
              <a:rPr lang="it-IT" sz="1600" dirty="0" err="1" smtClean="0">
                <a:latin typeface="+mn-lt"/>
              </a:rPr>
              <a:t>which</a:t>
            </a:r>
            <a:r>
              <a:rPr lang="it-IT" sz="1600" dirty="0" smtClean="0">
                <a:latin typeface="+mn-lt"/>
              </a:rPr>
              <a:t> negative </a:t>
            </a:r>
            <a:r>
              <a:rPr lang="it-IT" sz="1600" dirty="0" err="1" smtClean="0">
                <a:latin typeface="+mn-lt"/>
              </a:rPr>
              <a:t>Employment</a:t>
            </a:r>
            <a:r>
              <a:rPr lang="it-IT" sz="1600" dirty="0" smtClean="0">
                <a:latin typeface="+mn-lt"/>
              </a:rPr>
              <a:t> </a:t>
            </a:r>
            <a:r>
              <a:rPr lang="it-IT" sz="1600" dirty="0" err="1" smtClean="0">
                <a:latin typeface="+mn-lt"/>
              </a:rPr>
              <a:t>growth</a:t>
            </a:r>
            <a:r>
              <a:rPr lang="it-IT" sz="1600" dirty="0" smtClean="0">
                <a:latin typeface="+mn-lt"/>
              </a:rPr>
              <a:t> rate </a:t>
            </a:r>
            <a:r>
              <a:rPr lang="it-IT" sz="1600" dirty="0" err="1" smtClean="0">
                <a:latin typeface="+mn-lt"/>
              </a:rPr>
              <a:t>is</a:t>
            </a:r>
            <a:r>
              <a:rPr lang="it-IT" sz="1600" dirty="0" smtClean="0">
                <a:latin typeface="+mn-lt"/>
              </a:rPr>
              <a:t> </a:t>
            </a:r>
            <a:r>
              <a:rPr lang="it-IT" sz="1600" dirty="0" err="1" smtClean="0">
                <a:latin typeface="+mn-lt"/>
              </a:rPr>
              <a:t>correlated</a:t>
            </a:r>
            <a:r>
              <a:rPr lang="it-IT" sz="1600" dirty="0" smtClean="0">
                <a:latin typeface="+mn-lt"/>
              </a:rPr>
              <a:t> </a:t>
            </a:r>
            <a:r>
              <a:rPr lang="it-IT" sz="1600" dirty="0" err="1" smtClean="0">
                <a:latin typeface="+mn-lt"/>
              </a:rPr>
              <a:t>with</a:t>
            </a:r>
            <a:r>
              <a:rPr lang="it-IT" sz="1600" dirty="0" smtClean="0">
                <a:latin typeface="+mn-lt"/>
              </a:rPr>
              <a:t>  negative </a:t>
            </a:r>
            <a:r>
              <a:rPr lang="it-IT" sz="1600" dirty="0" err="1" smtClean="0">
                <a:latin typeface="+mn-lt"/>
              </a:rPr>
              <a:t>Self-employment</a:t>
            </a:r>
            <a:r>
              <a:rPr lang="it-IT" sz="1600" dirty="0" smtClean="0">
                <a:latin typeface="+mn-lt"/>
              </a:rPr>
              <a:t>  </a:t>
            </a:r>
            <a:r>
              <a:rPr lang="it-IT" sz="1600" dirty="0" err="1" smtClean="0">
                <a:latin typeface="+mn-lt"/>
              </a:rPr>
              <a:t>growth</a:t>
            </a:r>
            <a:r>
              <a:rPr lang="it-IT" sz="1600" dirty="0" smtClean="0">
                <a:latin typeface="+mn-lt"/>
              </a:rPr>
              <a:t> rate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pic>
        <p:nvPicPr>
          <p:cNvPr id="7171" name="Immagine 5" descr="hrv.png"/>
          <p:cNvPicPr>
            <a:picLocks noChangeAspect="1"/>
          </p:cNvPicPr>
          <p:nvPr/>
        </p:nvPicPr>
        <p:blipFill>
          <a:blip r:embed="rId3"/>
          <a:srcRect/>
          <a:stretch>
            <a:fillRect/>
          </a:stretch>
        </p:blipFill>
        <p:spPr bwMode="auto">
          <a:xfrm>
            <a:off x="2835275" y="2143125"/>
            <a:ext cx="657225" cy="328613"/>
          </a:xfrm>
          <a:prstGeom prst="rect">
            <a:avLst/>
          </a:prstGeom>
          <a:noFill/>
          <a:ln w="9525">
            <a:solidFill>
              <a:schemeClr val="tx1"/>
            </a:solidFill>
            <a:miter lim="800000"/>
            <a:headEnd/>
            <a:tailEnd/>
          </a:ln>
        </p:spPr>
      </p:pic>
      <p:pic>
        <p:nvPicPr>
          <p:cNvPr id="7172" name="Immagine 6" descr="bih.png"/>
          <p:cNvPicPr>
            <a:picLocks noChangeAspect="1"/>
          </p:cNvPicPr>
          <p:nvPr/>
        </p:nvPicPr>
        <p:blipFill>
          <a:blip r:embed="rId4"/>
          <a:srcRect/>
          <a:stretch>
            <a:fillRect/>
          </a:stretch>
        </p:blipFill>
        <p:spPr bwMode="auto">
          <a:xfrm>
            <a:off x="1755775" y="2071688"/>
            <a:ext cx="728663" cy="363537"/>
          </a:xfrm>
          <a:prstGeom prst="rect">
            <a:avLst/>
          </a:prstGeom>
          <a:noFill/>
          <a:ln w="9525">
            <a:solidFill>
              <a:schemeClr val="tx1"/>
            </a:solidFill>
            <a:miter lim="800000"/>
            <a:headEnd/>
            <a:tailEnd/>
          </a:ln>
        </p:spPr>
      </p:pic>
      <p:pic>
        <p:nvPicPr>
          <p:cNvPr id="7173" name="Immagine 7" descr="alb.png"/>
          <p:cNvPicPr>
            <a:picLocks noChangeAspect="1"/>
          </p:cNvPicPr>
          <p:nvPr/>
        </p:nvPicPr>
        <p:blipFill>
          <a:blip r:embed="rId5"/>
          <a:srcRect/>
          <a:stretch>
            <a:fillRect/>
          </a:stretch>
        </p:blipFill>
        <p:spPr bwMode="auto">
          <a:xfrm>
            <a:off x="900113" y="2071688"/>
            <a:ext cx="523875" cy="374650"/>
          </a:xfrm>
          <a:prstGeom prst="rect">
            <a:avLst/>
          </a:prstGeom>
          <a:noFill/>
          <a:ln w="9525">
            <a:solidFill>
              <a:schemeClr val="tx1"/>
            </a:solidFill>
            <a:miter lim="800000"/>
            <a:headEnd/>
            <a:tailEnd/>
          </a:ln>
        </p:spPr>
      </p:pic>
      <p:pic>
        <p:nvPicPr>
          <p:cNvPr id="7174" name="Immagine 8" descr="gre.png"/>
          <p:cNvPicPr>
            <a:picLocks noChangeAspect="1"/>
          </p:cNvPicPr>
          <p:nvPr/>
        </p:nvPicPr>
        <p:blipFill>
          <a:blip r:embed="rId6"/>
          <a:srcRect/>
          <a:stretch>
            <a:fillRect/>
          </a:stretch>
        </p:blipFill>
        <p:spPr bwMode="auto">
          <a:xfrm>
            <a:off x="3798888" y="2119313"/>
            <a:ext cx="485775" cy="323850"/>
          </a:xfrm>
          <a:prstGeom prst="rect">
            <a:avLst/>
          </a:prstGeom>
          <a:noFill/>
          <a:ln w="9525">
            <a:solidFill>
              <a:schemeClr val="tx1"/>
            </a:solidFill>
            <a:miter lim="800000"/>
            <a:headEnd/>
            <a:tailEnd/>
          </a:ln>
        </p:spPr>
      </p:pic>
      <p:pic>
        <p:nvPicPr>
          <p:cNvPr id="7175" name="Immagine 9" descr="slo.jpg"/>
          <p:cNvPicPr>
            <a:picLocks noChangeAspect="1"/>
          </p:cNvPicPr>
          <p:nvPr/>
        </p:nvPicPr>
        <p:blipFill>
          <a:blip r:embed="rId7"/>
          <a:srcRect/>
          <a:stretch>
            <a:fillRect/>
          </a:stretch>
        </p:blipFill>
        <p:spPr bwMode="auto">
          <a:xfrm>
            <a:off x="6605588" y="2143125"/>
            <a:ext cx="558800" cy="371475"/>
          </a:xfrm>
          <a:prstGeom prst="rect">
            <a:avLst/>
          </a:prstGeom>
          <a:noFill/>
          <a:ln w="9525">
            <a:solidFill>
              <a:schemeClr val="tx1"/>
            </a:solidFill>
            <a:miter lim="800000"/>
            <a:headEnd/>
            <a:tailEnd/>
          </a:ln>
        </p:spPr>
      </p:pic>
      <p:pic>
        <p:nvPicPr>
          <p:cNvPr id="7176" name="Immagine 10" descr="srb.png"/>
          <p:cNvPicPr>
            <a:picLocks noChangeAspect="1"/>
          </p:cNvPicPr>
          <p:nvPr/>
        </p:nvPicPr>
        <p:blipFill>
          <a:blip r:embed="rId8"/>
          <a:srcRect/>
          <a:stretch>
            <a:fillRect/>
          </a:stretch>
        </p:blipFill>
        <p:spPr bwMode="auto">
          <a:xfrm>
            <a:off x="7612063" y="2143125"/>
            <a:ext cx="560387" cy="376238"/>
          </a:xfrm>
          <a:prstGeom prst="rect">
            <a:avLst/>
          </a:prstGeom>
          <a:noFill/>
          <a:ln w="9525">
            <a:solidFill>
              <a:schemeClr val="tx1"/>
            </a:solidFill>
            <a:miter lim="800000"/>
            <a:headEnd/>
            <a:tailEnd/>
          </a:ln>
        </p:spPr>
      </p:pic>
      <p:pic>
        <p:nvPicPr>
          <p:cNvPr id="7177" name="Immagine 11" descr="ita.png"/>
          <p:cNvPicPr>
            <a:picLocks noChangeAspect="1"/>
          </p:cNvPicPr>
          <p:nvPr/>
        </p:nvPicPr>
        <p:blipFill>
          <a:blip r:embed="rId9"/>
          <a:srcRect/>
          <a:stretch>
            <a:fillRect/>
          </a:stretch>
        </p:blipFill>
        <p:spPr bwMode="auto">
          <a:xfrm>
            <a:off x="4695825" y="2143125"/>
            <a:ext cx="523875" cy="349250"/>
          </a:xfrm>
          <a:prstGeom prst="rect">
            <a:avLst/>
          </a:prstGeom>
          <a:noFill/>
          <a:ln w="9525">
            <a:solidFill>
              <a:schemeClr val="tx1"/>
            </a:solidFill>
            <a:miter lim="800000"/>
            <a:headEnd/>
            <a:tailEnd/>
          </a:ln>
        </p:spPr>
      </p:pic>
      <p:pic>
        <p:nvPicPr>
          <p:cNvPr id="7178" name="Immagine 12" descr="mne.jpg"/>
          <p:cNvPicPr>
            <a:picLocks noChangeAspect="1"/>
          </p:cNvPicPr>
          <p:nvPr/>
        </p:nvPicPr>
        <p:blipFill>
          <a:blip r:embed="rId10"/>
          <a:srcRect/>
          <a:stretch>
            <a:fillRect/>
          </a:stretch>
        </p:blipFill>
        <p:spPr bwMode="auto">
          <a:xfrm>
            <a:off x="5561013" y="2143125"/>
            <a:ext cx="595312" cy="396875"/>
          </a:xfrm>
          <a:prstGeom prst="rect">
            <a:avLst/>
          </a:prstGeom>
          <a:noFill/>
          <a:ln w="9525">
            <a:solidFill>
              <a:schemeClr val="tx1"/>
            </a:solidFill>
            <a:miter lim="800000"/>
            <a:headEnd/>
            <a:tailEnd/>
          </a:ln>
        </p:spPr>
      </p:pic>
      <p:sp>
        <p:nvSpPr>
          <p:cNvPr id="16" name="CasellaDiTesto 15"/>
          <p:cNvSpPr txBox="1"/>
          <p:nvPr/>
        </p:nvSpPr>
        <p:spPr>
          <a:xfrm>
            <a:off x="468313" y="1143000"/>
            <a:ext cx="7920037" cy="400110"/>
          </a:xfrm>
          <a:prstGeom prst="rect">
            <a:avLst/>
          </a:prstGeom>
          <a:noFill/>
        </p:spPr>
        <p:txBody>
          <a:bodyPr>
            <a:spAutoFit/>
          </a:bodyPr>
          <a:lstStyle/>
          <a:p>
            <a:pPr fontAlgn="auto">
              <a:spcBef>
                <a:spcPts val="0"/>
              </a:spcBef>
              <a:spcAft>
                <a:spcPts val="0"/>
              </a:spcAft>
              <a:defRPr/>
            </a:pPr>
            <a:r>
              <a:rPr lang="en-GB" sz="2000" b="1" dirty="0">
                <a:solidFill>
                  <a:srgbClr val="002060"/>
                </a:solidFill>
                <a:latin typeface="+mn-lt"/>
                <a:ea typeface="+mj-ea"/>
                <a:cs typeface="+mj-cs"/>
              </a:rPr>
              <a:t>Country ranking by share of Export (main 3 AIM </a:t>
            </a:r>
            <a:r>
              <a:rPr lang="en-GB" sz="2000" b="1" dirty="0" smtClean="0">
                <a:solidFill>
                  <a:srgbClr val="002060"/>
                </a:solidFill>
                <a:latin typeface="+mn-lt"/>
                <a:ea typeface="+mj-ea"/>
                <a:cs typeface="+mj-cs"/>
              </a:rPr>
              <a:t>destinations-2017)</a:t>
            </a:r>
            <a:endParaRPr lang="en-GB" sz="2000" b="1" dirty="0">
              <a:solidFill>
                <a:srgbClr val="002060"/>
              </a:solidFill>
              <a:latin typeface="+mn-lt"/>
              <a:ea typeface="+mj-ea"/>
              <a:cs typeface="+mj-cs"/>
            </a:endParaRPr>
          </a:p>
        </p:txBody>
      </p:sp>
      <p:graphicFrame>
        <p:nvGraphicFramePr>
          <p:cNvPr id="17" name="Tabella 16"/>
          <p:cNvGraphicFramePr>
            <a:graphicFrameLocks noGrp="1"/>
          </p:cNvGraphicFramePr>
          <p:nvPr/>
        </p:nvGraphicFramePr>
        <p:xfrm>
          <a:off x="642910" y="1714488"/>
          <a:ext cx="7888930" cy="3750068"/>
        </p:xfrm>
        <a:graphic>
          <a:graphicData uri="http://schemas.openxmlformats.org/drawingml/2006/table">
            <a:tbl>
              <a:tblPr firstRow="1" lastRow="1" bandRow="1">
                <a:tableStyleId>{5C22544A-7EE6-4342-B048-85BDC9FD1C3A}</a:tableStyleId>
              </a:tblPr>
              <a:tblGrid>
                <a:gridCol w="503245"/>
                <a:gridCol w="437637"/>
                <a:gridCol w="568853"/>
                <a:gridCol w="419091"/>
                <a:gridCol w="587399"/>
                <a:gridCol w="476163"/>
                <a:gridCol w="530327"/>
                <a:gridCol w="457940"/>
                <a:gridCol w="548550"/>
                <a:gridCol w="392332"/>
                <a:gridCol w="506629"/>
                <a:gridCol w="434253"/>
                <a:gridCol w="506629"/>
                <a:gridCol w="506629"/>
                <a:gridCol w="511413"/>
                <a:gridCol w="501840"/>
              </a:tblGrid>
              <a:tr h="857256">
                <a:tc gridSpan="2">
                  <a:txBody>
                    <a:bodyPr/>
                    <a:lstStyle/>
                    <a:p>
                      <a:pPr algn="ctr"/>
                      <a:endParaRPr lang="it-IT" dirty="0"/>
                    </a:p>
                  </a:txBody>
                  <a:tcPr>
                    <a:noFill/>
                  </a:tcPr>
                </a:tc>
                <a:tc hMerge="1">
                  <a:txBody>
                    <a:bodyPr/>
                    <a:lstStyle/>
                    <a:p>
                      <a:endParaRPr lang="it-IT"/>
                    </a:p>
                  </a:txBody>
                  <a:tcPr/>
                </a:tc>
                <a:tc gridSpan="2">
                  <a:txBody>
                    <a:bodyPr/>
                    <a:lstStyle/>
                    <a:p>
                      <a:pPr algn="ctr"/>
                      <a:endParaRPr lang="it-IT" dirty="0"/>
                    </a:p>
                  </a:txBody>
                  <a:tcPr>
                    <a:noFill/>
                  </a:tcPr>
                </a:tc>
                <a:tc hMerge="1">
                  <a:txBody>
                    <a:bodyPr/>
                    <a:lstStyle/>
                    <a:p>
                      <a:endParaRPr lang="it-IT"/>
                    </a:p>
                  </a:txBody>
                  <a:tcPr/>
                </a:tc>
                <a:tc gridSpan="2">
                  <a:txBody>
                    <a:bodyPr/>
                    <a:lstStyle/>
                    <a:p>
                      <a:pPr algn="ctr"/>
                      <a:endParaRPr lang="it-IT" dirty="0"/>
                    </a:p>
                  </a:txBody>
                  <a:tcPr>
                    <a:noFill/>
                  </a:tcPr>
                </a:tc>
                <a:tc hMerge="1">
                  <a:txBody>
                    <a:bodyPr/>
                    <a:lstStyle/>
                    <a:p>
                      <a:endParaRPr lang="it-IT"/>
                    </a:p>
                  </a:txBody>
                  <a:tcPr/>
                </a:tc>
                <a:tc gridSpan="2">
                  <a:txBody>
                    <a:bodyPr/>
                    <a:lstStyle/>
                    <a:p>
                      <a:pPr algn="ctr"/>
                      <a:endParaRPr lang="it-IT" dirty="0"/>
                    </a:p>
                  </a:txBody>
                  <a:tcPr>
                    <a:noFill/>
                  </a:tcPr>
                </a:tc>
                <a:tc hMerge="1">
                  <a:txBody>
                    <a:bodyPr/>
                    <a:lstStyle/>
                    <a:p>
                      <a:endParaRPr lang="it-IT"/>
                    </a:p>
                  </a:txBody>
                  <a:tcPr/>
                </a:tc>
                <a:tc gridSpan="2">
                  <a:txBody>
                    <a:bodyPr/>
                    <a:lstStyle/>
                    <a:p>
                      <a:pPr algn="ctr"/>
                      <a:endParaRPr lang="it-IT" dirty="0"/>
                    </a:p>
                  </a:txBody>
                  <a:tcPr>
                    <a:noFill/>
                  </a:tcPr>
                </a:tc>
                <a:tc hMerge="1">
                  <a:txBody>
                    <a:bodyPr/>
                    <a:lstStyle/>
                    <a:p>
                      <a:endParaRPr lang="it-IT"/>
                    </a:p>
                  </a:txBody>
                  <a:tcPr/>
                </a:tc>
                <a:tc gridSpan="2">
                  <a:txBody>
                    <a:bodyPr/>
                    <a:lstStyle/>
                    <a:p>
                      <a:pPr algn="ctr"/>
                      <a:endParaRPr lang="it-IT" dirty="0"/>
                    </a:p>
                  </a:txBody>
                  <a:tcPr>
                    <a:noFill/>
                  </a:tcPr>
                </a:tc>
                <a:tc hMerge="1">
                  <a:txBody>
                    <a:bodyPr/>
                    <a:lstStyle/>
                    <a:p>
                      <a:endParaRPr lang="it-IT"/>
                    </a:p>
                  </a:txBody>
                  <a:tcPr/>
                </a:tc>
                <a:tc gridSpan="2">
                  <a:txBody>
                    <a:bodyPr/>
                    <a:lstStyle/>
                    <a:p>
                      <a:pPr algn="ctr"/>
                      <a:endParaRPr lang="it-IT" dirty="0"/>
                    </a:p>
                  </a:txBody>
                  <a:tcPr>
                    <a:noFill/>
                  </a:tcPr>
                </a:tc>
                <a:tc hMerge="1">
                  <a:txBody>
                    <a:bodyPr/>
                    <a:lstStyle/>
                    <a:p>
                      <a:endParaRPr lang="it-IT"/>
                    </a:p>
                  </a:txBody>
                  <a:tcPr/>
                </a:tc>
                <a:tc gridSpan="2">
                  <a:txBody>
                    <a:bodyPr/>
                    <a:lstStyle/>
                    <a:p>
                      <a:pPr algn="ctr"/>
                      <a:endParaRPr lang="it-IT" dirty="0"/>
                    </a:p>
                  </a:txBody>
                  <a:tcPr>
                    <a:noFill/>
                  </a:tcPr>
                </a:tc>
                <a:tc hMerge="1">
                  <a:txBody>
                    <a:bodyPr/>
                    <a:lstStyle/>
                    <a:p>
                      <a:endParaRPr lang="it-IT"/>
                    </a:p>
                  </a:txBody>
                  <a:tcPr/>
                </a:tc>
              </a:tr>
              <a:tr h="723203">
                <a:tc>
                  <a:txBody>
                    <a:bodyPr/>
                    <a:lstStyle/>
                    <a:p>
                      <a:pPr algn="ctr" fontAlgn="b"/>
                      <a:r>
                        <a:rPr lang="it-IT" sz="1800" b="1" i="0" u="none" strike="noStrike" dirty="0">
                          <a:solidFill>
                            <a:schemeClr val="accent1">
                              <a:lumMod val="75000"/>
                            </a:schemeClr>
                          </a:solidFill>
                          <a:latin typeface="Calibri"/>
                        </a:rPr>
                        <a:t>ITA</a:t>
                      </a:r>
                    </a:p>
                  </a:txBody>
                  <a:tcPr marL="0" marR="0" marT="0" marB="0" anchor="b"/>
                </a:tc>
                <a:tc>
                  <a:txBody>
                    <a:bodyPr/>
                    <a:lstStyle/>
                    <a:p>
                      <a:pPr algn="ctr" fontAlgn="b"/>
                      <a:r>
                        <a:rPr lang="it-IT" sz="1400" b="1" i="0" u="none" strike="noStrike" dirty="0" smtClean="0">
                          <a:solidFill>
                            <a:schemeClr val="tx1"/>
                          </a:solidFill>
                          <a:latin typeface="+mn-lt"/>
                        </a:rPr>
                        <a:t>53,50</a:t>
                      </a:r>
                      <a:endParaRPr lang="it-IT" sz="1400" b="1" i="0" u="none" strike="noStrike" dirty="0">
                        <a:solidFill>
                          <a:schemeClr val="tx1"/>
                        </a:solidFill>
                        <a:latin typeface="+mn-lt"/>
                      </a:endParaRPr>
                    </a:p>
                  </a:txBody>
                  <a:tcPr marL="0" marR="0" marT="0" marB="0" anchor="b"/>
                </a:tc>
                <a:tc>
                  <a:txBody>
                    <a:bodyPr/>
                    <a:lstStyle/>
                    <a:p>
                      <a:pPr algn="ctr" fontAlgn="b"/>
                      <a:r>
                        <a:rPr lang="it-IT" sz="2000" b="1" i="0" u="none" strike="noStrike" dirty="0">
                          <a:solidFill>
                            <a:schemeClr val="accent1">
                              <a:lumMod val="75000"/>
                            </a:schemeClr>
                          </a:solidFill>
                          <a:latin typeface="Calibri"/>
                        </a:rPr>
                        <a:t>HRV</a:t>
                      </a:r>
                    </a:p>
                  </a:txBody>
                  <a:tcPr marL="0" marR="0" marT="0" marB="0" anchor="b"/>
                </a:tc>
                <a:tc>
                  <a:txBody>
                    <a:bodyPr/>
                    <a:lstStyle/>
                    <a:p>
                      <a:pPr algn="ctr" fontAlgn="b"/>
                      <a:r>
                        <a:rPr lang="it-IT" sz="1400" b="1" i="0" u="none" strike="noStrike" dirty="0">
                          <a:solidFill>
                            <a:schemeClr val="tx1"/>
                          </a:solidFill>
                          <a:latin typeface="+mn-lt"/>
                        </a:rPr>
                        <a:t>11,61</a:t>
                      </a:r>
                    </a:p>
                  </a:txBody>
                  <a:tcPr marL="0" marR="0" marT="0" marB="0" anchor="b"/>
                </a:tc>
                <a:tc>
                  <a:txBody>
                    <a:bodyPr/>
                    <a:lstStyle/>
                    <a:p>
                      <a:pPr algn="ctr" fontAlgn="b"/>
                      <a:r>
                        <a:rPr lang="it-IT" sz="2000" b="1" i="0" u="none" strike="noStrike" dirty="0">
                          <a:solidFill>
                            <a:schemeClr val="accent1">
                              <a:lumMod val="75000"/>
                            </a:schemeClr>
                          </a:solidFill>
                          <a:latin typeface="Calibri"/>
                        </a:rPr>
                        <a:t>ITA</a:t>
                      </a:r>
                    </a:p>
                  </a:txBody>
                  <a:tcPr marL="0" marR="0" marT="0" marB="0" anchor="b"/>
                </a:tc>
                <a:tc>
                  <a:txBody>
                    <a:bodyPr/>
                    <a:lstStyle/>
                    <a:p>
                      <a:pPr algn="ctr" fontAlgn="b"/>
                      <a:r>
                        <a:rPr lang="it-IT" sz="1400" b="1" i="0" u="none" strike="noStrike" dirty="0" smtClean="0">
                          <a:solidFill>
                            <a:schemeClr val="tx1"/>
                          </a:solidFill>
                          <a:latin typeface="+mn-lt"/>
                        </a:rPr>
                        <a:t>13,70</a:t>
                      </a:r>
                      <a:endParaRPr lang="it-IT" sz="1400" b="1" i="0" u="none" strike="noStrike" dirty="0">
                        <a:solidFill>
                          <a:schemeClr val="tx1"/>
                        </a:solidFill>
                        <a:latin typeface="+mn-lt"/>
                      </a:endParaRPr>
                    </a:p>
                  </a:txBody>
                  <a:tcPr marL="0" marR="0" marT="0" marB="0" anchor="b"/>
                </a:tc>
                <a:tc>
                  <a:txBody>
                    <a:bodyPr/>
                    <a:lstStyle/>
                    <a:p>
                      <a:pPr algn="ctr" fontAlgn="b"/>
                      <a:r>
                        <a:rPr lang="it-IT" sz="2000" b="1" i="0" u="none" strike="noStrike" dirty="0">
                          <a:solidFill>
                            <a:schemeClr val="accent1">
                              <a:lumMod val="75000"/>
                            </a:schemeClr>
                          </a:solidFill>
                          <a:latin typeface="Calibri"/>
                        </a:rPr>
                        <a:t>ITA</a:t>
                      </a:r>
                    </a:p>
                  </a:txBody>
                  <a:tcPr marL="0" marR="0" marT="0" marB="0" anchor="b"/>
                </a:tc>
                <a:tc>
                  <a:txBody>
                    <a:bodyPr/>
                    <a:lstStyle/>
                    <a:p>
                      <a:pPr algn="ctr" fontAlgn="b"/>
                      <a:r>
                        <a:rPr lang="it-IT" sz="1400" b="1" i="0" u="none" strike="noStrike" dirty="0">
                          <a:solidFill>
                            <a:schemeClr val="tx1"/>
                          </a:solidFill>
                          <a:latin typeface="+mn-lt"/>
                        </a:rPr>
                        <a:t>10,66</a:t>
                      </a:r>
                    </a:p>
                  </a:txBody>
                  <a:tcPr marL="0" marR="0" marT="0" marB="0" anchor="b"/>
                </a:tc>
                <a:tc>
                  <a:txBody>
                    <a:bodyPr/>
                    <a:lstStyle/>
                    <a:p>
                      <a:pPr algn="ctr" fontAlgn="b"/>
                      <a:r>
                        <a:rPr lang="it-IT" sz="2000" b="1" i="0" u="none" strike="noStrike" dirty="0">
                          <a:solidFill>
                            <a:schemeClr val="accent1">
                              <a:lumMod val="75000"/>
                            </a:schemeClr>
                          </a:solidFill>
                          <a:latin typeface="Calibri"/>
                        </a:rPr>
                        <a:t>SLO</a:t>
                      </a:r>
                    </a:p>
                  </a:txBody>
                  <a:tcPr marL="0" marR="0" marT="0" marB="0" anchor="b"/>
                </a:tc>
                <a:tc>
                  <a:txBody>
                    <a:bodyPr/>
                    <a:lstStyle/>
                    <a:p>
                      <a:pPr algn="ctr" fontAlgn="b"/>
                      <a:r>
                        <a:rPr lang="it-IT" sz="1400" b="1" i="0" u="none" strike="noStrike" dirty="0">
                          <a:solidFill>
                            <a:schemeClr val="tx1"/>
                          </a:solidFill>
                          <a:latin typeface="+mn-lt"/>
                        </a:rPr>
                        <a:t>1,15</a:t>
                      </a:r>
                    </a:p>
                  </a:txBody>
                  <a:tcPr marL="0" marR="0" marT="0" marB="0" anchor="b"/>
                </a:tc>
                <a:tc>
                  <a:txBody>
                    <a:bodyPr/>
                    <a:lstStyle/>
                    <a:p>
                      <a:pPr algn="ctr" fontAlgn="b"/>
                      <a:r>
                        <a:rPr lang="it-IT" sz="2000" b="1" i="0" u="sng" strike="noStrike" dirty="0">
                          <a:solidFill>
                            <a:schemeClr val="accent1">
                              <a:lumMod val="75000"/>
                            </a:schemeClr>
                          </a:solidFill>
                          <a:latin typeface="Calibri"/>
                        </a:rPr>
                        <a:t>SRB</a:t>
                      </a:r>
                    </a:p>
                  </a:txBody>
                  <a:tcPr marL="0" marR="0" marT="0" marB="0" anchor="b"/>
                </a:tc>
                <a:tc>
                  <a:txBody>
                    <a:bodyPr/>
                    <a:lstStyle/>
                    <a:p>
                      <a:pPr algn="ctr" fontAlgn="b"/>
                      <a:r>
                        <a:rPr lang="it-IT" sz="1400" b="1" i="0" u="none" strike="noStrike" dirty="0">
                          <a:solidFill>
                            <a:schemeClr val="tx1"/>
                          </a:solidFill>
                          <a:latin typeface="+mn-lt"/>
                        </a:rPr>
                        <a:t>17,8</a:t>
                      </a:r>
                    </a:p>
                  </a:txBody>
                  <a:tcPr marL="0" marR="0" marT="0" marB="0" anchor="b"/>
                </a:tc>
                <a:tc>
                  <a:txBody>
                    <a:bodyPr/>
                    <a:lstStyle/>
                    <a:p>
                      <a:pPr algn="ctr" fontAlgn="b"/>
                      <a:r>
                        <a:rPr lang="it-IT" sz="2000" b="1" i="0" u="none" strike="noStrike" dirty="0">
                          <a:solidFill>
                            <a:schemeClr val="accent1">
                              <a:lumMod val="75000"/>
                            </a:schemeClr>
                          </a:solidFill>
                          <a:latin typeface="Calibri"/>
                        </a:rPr>
                        <a:t>ITA</a:t>
                      </a:r>
                    </a:p>
                  </a:txBody>
                  <a:tcPr marL="0" marR="0" marT="0" marB="0" anchor="b"/>
                </a:tc>
                <a:tc>
                  <a:txBody>
                    <a:bodyPr/>
                    <a:lstStyle/>
                    <a:p>
                      <a:pPr algn="ctr" fontAlgn="b"/>
                      <a:r>
                        <a:rPr lang="it-IT" sz="1400" b="1" i="0" u="none" strike="noStrike" dirty="0">
                          <a:solidFill>
                            <a:schemeClr val="tx1"/>
                          </a:solidFill>
                          <a:latin typeface="+mn-lt"/>
                        </a:rPr>
                        <a:t>11,51</a:t>
                      </a:r>
                    </a:p>
                  </a:txBody>
                  <a:tcPr marL="0" marR="0" marT="0" marB="0" anchor="b"/>
                </a:tc>
                <a:tc>
                  <a:txBody>
                    <a:bodyPr/>
                    <a:lstStyle/>
                    <a:p>
                      <a:pPr algn="ctr" fontAlgn="b"/>
                      <a:r>
                        <a:rPr lang="it-IT" sz="1800" b="1" i="0" u="none" strike="noStrike" dirty="0">
                          <a:solidFill>
                            <a:schemeClr val="accent1">
                              <a:lumMod val="75000"/>
                            </a:schemeClr>
                          </a:solidFill>
                          <a:latin typeface="Calibri"/>
                        </a:rPr>
                        <a:t>ITA</a:t>
                      </a:r>
                    </a:p>
                  </a:txBody>
                  <a:tcPr marL="0" marR="0" marT="0" marB="0" anchor="b"/>
                </a:tc>
                <a:tc>
                  <a:txBody>
                    <a:bodyPr/>
                    <a:lstStyle/>
                    <a:p>
                      <a:pPr algn="ctr" fontAlgn="b"/>
                      <a:r>
                        <a:rPr lang="it-IT" sz="1400" b="1" i="0" u="none" strike="noStrike" dirty="0" smtClean="0">
                          <a:solidFill>
                            <a:schemeClr val="tx1"/>
                          </a:solidFill>
                          <a:latin typeface="+mn-lt"/>
                        </a:rPr>
                        <a:t>13,20</a:t>
                      </a:r>
                      <a:endParaRPr lang="it-IT" sz="1400" b="1" i="0" u="none" strike="noStrike" dirty="0">
                        <a:solidFill>
                          <a:schemeClr val="tx1"/>
                        </a:solidFill>
                        <a:latin typeface="+mn-lt"/>
                      </a:endParaRPr>
                    </a:p>
                  </a:txBody>
                  <a:tcPr marL="0" marR="0" marT="0" marB="0" anchor="b"/>
                </a:tc>
              </a:tr>
              <a:tr h="723203">
                <a:tc>
                  <a:txBody>
                    <a:bodyPr/>
                    <a:lstStyle/>
                    <a:p>
                      <a:pPr algn="ctr" fontAlgn="b"/>
                      <a:r>
                        <a:rPr lang="it-IT" sz="1800" b="1" i="0" u="none" strike="noStrike" dirty="0">
                          <a:solidFill>
                            <a:schemeClr val="accent1">
                              <a:lumMod val="75000"/>
                            </a:schemeClr>
                          </a:solidFill>
                          <a:latin typeface="Calibri"/>
                        </a:rPr>
                        <a:t>GRE</a:t>
                      </a:r>
                    </a:p>
                  </a:txBody>
                  <a:tcPr marL="0" marR="0" marT="0" marB="0" anchor="b"/>
                </a:tc>
                <a:tc>
                  <a:txBody>
                    <a:bodyPr/>
                    <a:lstStyle/>
                    <a:p>
                      <a:pPr algn="ctr" fontAlgn="b"/>
                      <a:r>
                        <a:rPr lang="it-IT" sz="1400" b="1" i="0" u="none" strike="noStrike" dirty="0">
                          <a:solidFill>
                            <a:schemeClr val="tx1"/>
                          </a:solidFill>
                          <a:latin typeface="+mn-lt"/>
                        </a:rPr>
                        <a:t>4,25</a:t>
                      </a:r>
                    </a:p>
                  </a:txBody>
                  <a:tcPr marL="0" marR="0" marT="0" marB="0" anchor="b"/>
                </a:tc>
                <a:tc>
                  <a:txBody>
                    <a:bodyPr/>
                    <a:lstStyle/>
                    <a:p>
                      <a:pPr algn="ctr" fontAlgn="b"/>
                      <a:r>
                        <a:rPr lang="it-IT" sz="2000" b="1" i="0" u="none" strike="noStrike" dirty="0">
                          <a:solidFill>
                            <a:schemeClr val="accent1">
                              <a:lumMod val="75000"/>
                            </a:schemeClr>
                          </a:solidFill>
                          <a:latin typeface="Calibri"/>
                        </a:rPr>
                        <a:t>ITA</a:t>
                      </a:r>
                    </a:p>
                  </a:txBody>
                  <a:tcPr marL="0" marR="0" marT="0" marB="0" anchor="b"/>
                </a:tc>
                <a:tc>
                  <a:txBody>
                    <a:bodyPr/>
                    <a:lstStyle/>
                    <a:p>
                      <a:pPr algn="ctr" fontAlgn="b"/>
                      <a:r>
                        <a:rPr lang="it-IT" sz="1400" b="1" i="0" u="none" strike="noStrike" dirty="0">
                          <a:solidFill>
                            <a:schemeClr val="tx1"/>
                          </a:solidFill>
                          <a:latin typeface="+mn-lt"/>
                        </a:rPr>
                        <a:t>10,94</a:t>
                      </a:r>
                    </a:p>
                  </a:txBody>
                  <a:tcPr marL="0" marR="0" marT="0" marB="0" anchor="b"/>
                </a:tc>
                <a:tc>
                  <a:txBody>
                    <a:bodyPr/>
                    <a:lstStyle/>
                    <a:p>
                      <a:pPr algn="ctr" fontAlgn="b"/>
                      <a:r>
                        <a:rPr lang="it-IT" sz="2000" b="1" i="0" u="none" strike="noStrike" dirty="0">
                          <a:solidFill>
                            <a:schemeClr val="accent1">
                              <a:lumMod val="75000"/>
                            </a:schemeClr>
                          </a:solidFill>
                          <a:latin typeface="Calibri"/>
                        </a:rPr>
                        <a:t>SLO</a:t>
                      </a:r>
                    </a:p>
                  </a:txBody>
                  <a:tcPr marL="0" marR="0" marT="0" marB="0" anchor="b"/>
                </a:tc>
                <a:tc>
                  <a:txBody>
                    <a:bodyPr/>
                    <a:lstStyle/>
                    <a:p>
                      <a:pPr algn="ctr" fontAlgn="b"/>
                      <a:r>
                        <a:rPr lang="it-IT" sz="1400" b="1" i="0" u="none" strike="noStrike" dirty="0">
                          <a:solidFill>
                            <a:schemeClr val="tx1"/>
                          </a:solidFill>
                          <a:latin typeface="+mn-lt"/>
                        </a:rPr>
                        <a:t>10,75</a:t>
                      </a:r>
                    </a:p>
                  </a:txBody>
                  <a:tcPr marL="0" marR="0" marT="0" marB="0" anchor="b"/>
                </a:tc>
                <a:tc>
                  <a:txBody>
                    <a:bodyPr/>
                    <a:lstStyle/>
                    <a:p>
                      <a:pPr algn="ctr" fontAlgn="b"/>
                      <a:r>
                        <a:rPr lang="it-IT" sz="2000" b="1" i="0" u="none" strike="noStrike" dirty="0">
                          <a:solidFill>
                            <a:schemeClr val="accent1">
                              <a:lumMod val="75000"/>
                            </a:schemeClr>
                          </a:solidFill>
                          <a:latin typeface="Calibri"/>
                        </a:rPr>
                        <a:t>ALB</a:t>
                      </a:r>
                    </a:p>
                  </a:txBody>
                  <a:tcPr marL="0" marR="0" marT="0" marB="0" anchor="b"/>
                </a:tc>
                <a:tc>
                  <a:txBody>
                    <a:bodyPr/>
                    <a:lstStyle/>
                    <a:p>
                      <a:pPr algn="ctr" fontAlgn="b"/>
                      <a:r>
                        <a:rPr lang="it-IT" sz="1400" b="1" i="0" u="none" strike="noStrike" dirty="0" smtClean="0">
                          <a:solidFill>
                            <a:schemeClr val="tx1"/>
                          </a:solidFill>
                          <a:latin typeface="+mn-lt"/>
                        </a:rPr>
                        <a:t>1,60</a:t>
                      </a:r>
                      <a:endParaRPr lang="it-IT" sz="1400" b="1" i="0" u="none" strike="noStrike" dirty="0">
                        <a:solidFill>
                          <a:schemeClr val="tx1"/>
                        </a:solidFill>
                        <a:latin typeface="+mn-lt"/>
                      </a:endParaRPr>
                    </a:p>
                  </a:txBody>
                  <a:tcPr marL="0" marR="0" marT="0" marB="0" anchor="b"/>
                </a:tc>
                <a:tc>
                  <a:txBody>
                    <a:bodyPr/>
                    <a:lstStyle/>
                    <a:p>
                      <a:pPr algn="ctr" fontAlgn="b"/>
                      <a:r>
                        <a:rPr lang="it-IT" sz="2000" b="1" i="0" u="none" strike="noStrike" dirty="0">
                          <a:solidFill>
                            <a:schemeClr val="accent1">
                              <a:lumMod val="75000"/>
                            </a:schemeClr>
                          </a:solidFill>
                          <a:latin typeface="Calibri"/>
                        </a:rPr>
                        <a:t>GRE</a:t>
                      </a:r>
                    </a:p>
                  </a:txBody>
                  <a:tcPr marL="0" marR="0" marT="0" marB="0" anchor="b"/>
                </a:tc>
                <a:tc>
                  <a:txBody>
                    <a:bodyPr/>
                    <a:lstStyle/>
                    <a:p>
                      <a:pPr algn="ctr" fontAlgn="b"/>
                      <a:r>
                        <a:rPr lang="it-IT" sz="1400" b="1" i="0" u="none" strike="noStrike" dirty="0">
                          <a:solidFill>
                            <a:schemeClr val="tx1"/>
                          </a:solidFill>
                          <a:latin typeface="+mn-lt"/>
                        </a:rPr>
                        <a:t>1,04</a:t>
                      </a:r>
                    </a:p>
                  </a:txBody>
                  <a:tcPr marL="0" marR="0" marT="0" marB="0" anchor="b"/>
                </a:tc>
                <a:tc>
                  <a:txBody>
                    <a:bodyPr/>
                    <a:lstStyle/>
                    <a:p>
                      <a:pPr algn="ctr" fontAlgn="b"/>
                      <a:r>
                        <a:rPr lang="it-IT" sz="2000" b="1" i="0" u="none" strike="noStrike" dirty="0">
                          <a:solidFill>
                            <a:schemeClr val="accent1">
                              <a:lumMod val="75000"/>
                            </a:schemeClr>
                          </a:solidFill>
                          <a:latin typeface="Calibri"/>
                        </a:rPr>
                        <a:t>BIH</a:t>
                      </a:r>
                    </a:p>
                  </a:txBody>
                  <a:tcPr marL="0" marR="0" marT="0" marB="0" anchor="b"/>
                </a:tc>
                <a:tc>
                  <a:txBody>
                    <a:bodyPr/>
                    <a:lstStyle/>
                    <a:p>
                      <a:pPr algn="ctr" fontAlgn="b"/>
                      <a:r>
                        <a:rPr lang="it-IT" sz="1400" b="1" i="0" u="none" strike="noStrike" dirty="0">
                          <a:solidFill>
                            <a:schemeClr val="tx1"/>
                          </a:solidFill>
                          <a:latin typeface="+mn-lt"/>
                        </a:rPr>
                        <a:t>12,7</a:t>
                      </a:r>
                    </a:p>
                  </a:txBody>
                  <a:tcPr marL="0" marR="0" marT="0" marB="0" anchor="b"/>
                </a:tc>
                <a:tc>
                  <a:txBody>
                    <a:bodyPr/>
                    <a:lstStyle/>
                    <a:p>
                      <a:pPr algn="ctr" fontAlgn="b"/>
                      <a:r>
                        <a:rPr lang="it-IT" sz="2000" b="1" i="0" u="none" strike="noStrike" dirty="0">
                          <a:solidFill>
                            <a:schemeClr val="accent1">
                              <a:lumMod val="75000"/>
                            </a:schemeClr>
                          </a:solidFill>
                          <a:latin typeface="Calibri"/>
                        </a:rPr>
                        <a:t>HRV</a:t>
                      </a:r>
                    </a:p>
                  </a:txBody>
                  <a:tcPr marL="0" marR="0" marT="0" marB="0" anchor="b"/>
                </a:tc>
                <a:tc>
                  <a:txBody>
                    <a:bodyPr/>
                    <a:lstStyle/>
                    <a:p>
                      <a:pPr algn="ctr" fontAlgn="b"/>
                      <a:r>
                        <a:rPr lang="it-IT" sz="1400" b="1" i="0" u="none" strike="noStrike" dirty="0">
                          <a:solidFill>
                            <a:schemeClr val="tx1"/>
                          </a:solidFill>
                          <a:latin typeface="+mn-lt"/>
                        </a:rPr>
                        <a:t>7,98</a:t>
                      </a:r>
                    </a:p>
                  </a:txBody>
                  <a:tcPr marL="0" marR="0" marT="0" marB="0" anchor="b"/>
                </a:tc>
                <a:tc>
                  <a:txBody>
                    <a:bodyPr/>
                    <a:lstStyle/>
                    <a:p>
                      <a:pPr algn="ctr" fontAlgn="b"/>
                      <a:r>
                        <a:rPr lang="it-IT" sz="1800" b="1" i="0" u="none" strike="noStrike">
                          <a:solidFill>
                            <a:schemeClr val="accent1">
                              <a:lumMod val="75000"/>
                            </a:schemeClr>
                          </a:solidFill>
                          <a:latin typeface="Calibri"/>
                        </a:rPr>
                        <a:t>BIH</a:t>
                      </a:r>
                    </a:p>
                  </a:txBody>
                  <a:tcPr marL="0" marR="0" marT="0" marB="0" anchor="b"/>
                </a:tc>
                <a:tc>
                  <a:txBody>
                    <a:bodyPr/>
                    <a:lstStyle/>
                    <a:p>
                      <a:pPr algn="ctr" fontAlgn="b"/>
                      <a:r>
                        <a:rPr lang="it-IT" sz="1400" b="1" i="0" u="none" strike="noStrike" dirty="0" smtClean="0">
                          <a:solidFill>
                            <a:schemeClr val="tx1"/>
                          </a:solidFill>
                          <a:latin typeface="+mn-lt"/>
                        </a:rPr>
                        <a:t>8,00</a:t>
                      </a:r>
                      <a:endParaRPr lang="it-IT" sz="1400" b="1" i="0" u="none" strike="noStrike" dirty="0">
                        <a:solidFill>
                          <a:schemeClr val="tx1"/>
                        </a:solidFill>
                        <a:latin typeface="+mn-lt"/>
                      </a:endParaRPr>
                    </a:p>
                  </a:txBody>
                  <a:tcPr marL="0" marR="0" marT="0" marB="0" anchor="b"/>
                </a:tc>
              </a:tr>
              <a:tr h="723203">
                <a:tc>
                  <a:txBody>
                    <a:bodyPr/>
                    <a:lstStyle/>
                    <a:p>
                      <a:pPr algn="ctr" fontAlgn="b"/>
                      <a:r>
                        <a:rPr lang="it-IT" sz="1800" b="1" i="0" u="none" strike="noStrike" dirty="0">
                          <a:solidFill>
                            <a:schemeClr val="accent1">
                              <a:lumMod val="75000"/>
                            </a:schemeClr>
                          </a:solidFill>
                          <a:latin typeface="Calibri"/>
                        </a:rPr>
                        <a:t>MNE</a:t>
                      </a:r>
                    </a:p>
                  </a:txBody>
                  <a:tcPr marL="0" marR="0" marT="0" marB="0" anchor="b"/>
                </a:tc>
                <a:tc>
                  <a:txBody>
                    <a:bodyPr/>
                    <a:lstStyle/>
                    <a:p>
                      <a:pPr algn="ctr" fontAlgn="b"/>
                      <a:r>
                        <a:rPr lang="it-IT" sz="1400" b="1" i="0" u="none" strike="noStrike" dirty="0">
                          <a:solidFill>
                            <a:schemeClr val="tx1"/>
                          </a:solidFill>
                          <a:latin typeface="+mn-lt"/>
                        </a:rPr>
                        <a:t>1,84</a:t>
                      </a:r>
                    </a:p>
                  </a:txBody>
                  <a:tcPr marL="0" marR="0" marT="0" marB="0" anchor="b"/>
                </a:tc>
                <a:tc>
                  <a:txBody>
                    <a:bodyPr/>
                    <a:lstStyle/>
                    <a:p>
                      <a:pPr algn="ctr" fontAlgn="b"/>
                      <a:r>
                        <a:rPr lang="it-IT" sz="2000" b="1" i="0" u="sng" strike="noStrike" dirty="0">
                          <a:solidFill>
                            <a:schemeClr val="accent1">
                              <a:lumMod val="75000"/>
                            </a:schemeClr>
                          </a:solidFill>
                          <a:latin typeface="Calibri"/>
                        </a:rPr>
                        <a:t>SRB</a:t>
                      </a:r>
                    </a:p>
                  </a:txBody>
                  <a:tcPr marL="0" marR="0" marT="0" marB="0" anchor="b"/>
                </a:tc>
                <a:tc>
                  <a:txBody>
                    <a:bodyPr/>
                    <a:lstStyle/>
                    <a:p>
                      <a:pPr algn="ctr" fontAlgn="b"/>
                      <a:r>
                        <a:rPr lang="it-IT" sz="1400" b="1" i="0" u="none" strike="noStrike" dirty="0">
                          <a:solidFill>
                            <a:schemeClr val="tx1"/>
                          </a:solidFill>
                          <a:latin typeface="+mn-lt"/>
                        </a:rPr>
                        <a:t>9,89</a:t>
                      </a:r>
                    </a:p>
                  </a:txBody>
                  <a:tcPr marL="0" marR="0" marT="0" marB="0" anchor="b"/>
                </a:tc>
                <a:tc>
                  <a:txBody>
                    <a:bodyPr/>
                    <a:lstStyle/>
                    <a:p>
                      <a:pPr algn="ctr" fontAlgn="b"/>
                      <a:r>
                        <a:rPr lang="it-IT" sz="2000" b="1" i="0" u="none" strike="noStrike" dirty="0">
                          <a:solidFill>
                            <a:schemeClr val="accent1">
                              <a:lumMod val="75000"/>
                            </a:schemeClr>
                          </a:solidFill>
                          <a:latin typeface="Calibri"/>
                        </a:rPr>
                        <a:t>BIH</a:t>
                      </a:r>
                    </a:p>
                  </a:txBody>
                  <a:tcPr marL="0" marR="0" marT="0" marB="0" anchor="b"/>
                </a:tc>
                <a:tc>
                  <a:txBody>
                    <a:bodyPr/>
                    <a:lstStyle/>
                    <a:p>
                      <a:pPr algn="ctr" fontAlgn="b"/>
                      <a:r>
                        <a:rPr lang="it-IT" sz="1400" b="1" i="0" u="none" strike="noStrike" dirty="0">
                          <a:solidFill>
                            <a:schemeClr val="tx1"/>
                          </a:solidFill>
                          <a:latin typeface="+mn-lt"/>
                        </a:rPr>
                        <a:t>9,75</a:t>
                      </a:r>
                    </a:p>
                  </a:txBody>
                  <a:tcPr marL="0" marR="0" marT="0" marB="0" anchor="b"/>
                </a:tc>
                <a:tc>
                  <a:txBody>
                    <a:bodyPr/>
                    <a:lstStyle/>
                    <a:p>
                      <a:pPr algn="ctr" fontAlgn="b"/>
                      <a:r>
                        <a:rPr lang="it-IT" sz="2000" b="1" i="0" u="sng" strike="noStrike" dirty="0">
                          <a:solidFill>
                            <a:schemeClr val="accent1">
                              <a:lumMod val="75000"/>
                            </a:schemeClr>
                          </a:solidFill>
                          <a:latin typeface="Calibri"/>
                        </a:rPr>
                        <a:t>SRB</a:t>
                      </a:r>
                    </a:p>
                  </a:txBody>
                  <a:tcPr marL="0" marR="0" marT="0" marB="0" anchor="b"/>
                </a:tc>
                <a:tc>
                  <a:txBody>
                    <a:bodyPr/>
                    <a:lstStyle/>
                    <a:p>
                      <a:pPr algn="ctr" fontAlgn="b"/>
                      <a:r>
                        <a:rPr lang="it-IT" sz="1400" b="1" i="0" u="none" strike="noStrike" dirty="0" smtClean="0">
                          <a:solidFill>
                            <a:schemeClr val="tx1"/>
                          </a:solidFill>
                          <a:latin typeface="+mn-lt"/>
                        </a:rPr>
                        <a:t>0,90</a:t>
                      </a:r>
                      <a:endParaRPr lang="it-IT" sz="1400" b="1" i="0" u="none" strike="noStrike" dirty="0">
                        <a:solidFill>
                          <a:schemeClr val="tx1"/>
                        </a:solidFill>
                        <a:latin typeface="+mn-lt"/>
                      </a:endParaRPr>
                    </a:p>
                  </a:txBody>
                  <a:tcPr marL="0" marR="0" marT="0" marB="0" anchor="b"/>
                </a:tc>
                <a:tc>
                  <a:txBody>
                    <a:bodyPr/>
                    <a:lstStyle/>
                    <a:p>
                      <a:pPr algn="ctr" fontAlgn="b"/>
                      <a:r>
                        <a:rPr lang="it-IT" sz="2000" b="1" i="0" u="none" strike="noStrike" dirty="0">
                          <a:solidFill>
                            <a:schemeClr val="accent1">
                              <a:lumMod val="75000"/>
                            </a:schemeClr>
                          </a:solidFill>
                          <a:latin typeface="Calibri"/>
                        </a:rPr>
                        <a:t>HRV</a:t>
                      </a:r>
                    </a:p>
                  </a:txBody>
                  <a:tcPr marL="0" marR="0" marT="0" marB="0" anchor="b"/>
                </a:tc>
                <a:tc>
                  <a:txBody>
                    <a:bodyPr/>
                    <a:lstStyle/>
                    <a:p>
                      <a:pPr algn="ctr" fontAlgn="b"/>
                      <a:r>
                        <a:rPr lang="it-IT" sz="1400" b="1" i="0" u="none" strike="noStrike" dirty="0">
                          <a:solidFill>
                            <a:schemeClr val="tx1"/>
                          </a:solidFill>
                          <a:latin typeface="+mn-lt"/>
                        </a:rPr>
                        <a:t>0,81</a:t>
                      </a:r>
                    </a:p>
                  </a:txBody>
                  <a:tcPr marL="0" marR="0" marT="0" marB="0" anchor="b"/>
                </a:tc>
                <a:tc>
                  <a:txBody>
                    <a:bodyPr/>
                    <a:lstStyle/>
                    <a:p>
                      <a:pPr algn="ctr" fontAlgn="b"/>
                      <a:r>
                        <a:rPr lang="it-IT" sz="2000" b="1" i="0" u="none" strike="noStrike" dirty="0">
                          <a:solidFill>
                            <a:schemeClr val="accent1">
                              <a:lumMod val="75000"/>
                            </a:schemeClr>
                          </a:solidFill>
                          <a:latin typeface="Calibri"/>
                        </a:rPr>
                        <a:t>SLO</a:t>
                      </a:r>
                    </a:p>
                  </a:txBody>
                  <a:tcPr marL="0" marR="0" marT="0" marB="0" anchor="b"/>
                </a:tc>
                <a:tc>
                  <a:txBody>
                    <a:bodyPr/>
                    <a:lstStyle/>
                    <a:p>
                      <a:pPr algn="ctr" fontAlgn="b"/>
                      <a:r>
                        <a:rPr lang="it-IT" sz="1400" b="1" i="0" u="none" strike="noStrike" dirty="0" smtClean="0">
                          <a:solidFill>
                            <a:schemeClr val="tx1"/>
                          </a:solidFill>
                          <a:latin typeface="+mn-lt"/>
                        </a:rPr>
                        <a:t>5,40</a:t>
                      </a:r>
                      <a:endParaRPr lang="it-IT" sz="1400" b="1" i="0" u="none" strike="noStrike" dirty="0">
                        <a:solidFill>
                          <a:schemeClr val="tx1"/>
                        </a:solidFill>
                        <a:latin typeface="+mn-lt"/>
                      </a:endParaRPr>
                    </a:p>
                  </a:txBody>
                  <a:tcPr marL="0" marR="0" marT="0" marB="0" anchor="b"/>
                </a:tc>
                <a:tc>
                  <a:txBody>
                    <a:bodyPr/>
                    <a:lstStyle/>
                    <a:p>
                      <a:pPr algn="ctr" fontAlgn="b"/>
                      <a:r>
                        <a:rPr lang="it-IT" sz="2000" b="1" i="0" u="sng" strike="noStrike" dirty="0">
                          <a:solidFill>
                            <a:schemeClr val="accent1">
                              <a:lumMod val="75000"/>
                            </a:schemeClr>
                          </a:solidFill>
                          <a:latin typeface="Calibri"/>
                        </a:rPr>
                        <a:t>SRB</a:t>
                      </a:r>
                    </a:p>
                  </a:txBody>
                  <a:tcPr marL="0" marR="0" marT="0" marB="0" anchor="b"/>
                </a:tc>
                <a:tc>
                  <a:txBody>
                    <a:bodyPr/>
                    <a:lstStyle/>
                    <a:p>
                      <a:pPr algn="ctr" fontAlgn="b"/>
                      <a:r>
                        <a:rPr lang="it-IT" sz="1400" b="1" i="0" u="none" strike="noStrike" dirty="0">
                          <a:solidFill>
                            <a:schemeClr val="tx1"/>
                          </a:solidFill>
                          <a:latin typeface="+mn-lt"/>
                        </a:rPr>
                        <a:t>2,98</a:t>
                      </a:r>
                    </a:p>
                  </a:txBody>
                  <a:tcPr marL="0" marR="0" marT="0" marB="0" anchor="b"/>
                </a:tc>
                <a:tc>
                  <a:txBody>
                    <a:bodyPr/>
                    <a:lstStyle/>
                    <a:p>
                      <a:pPr algn="ctr" fontAlgn="b"/>
                      <a:r>
                        <a:rPr lang="it-IT" sz="1800" b="1" i="0" u="none" strike="noStrike" dirty="0">
                          <a:solidFill>
                            <a:schemeClr val="accent1">
                              <a:lumMod val="75000"/>
                            </a:schemeClr>
                          </a:solidFill>
                          <a:latin typeface="Calibri"/>
                        </a:rPr>
                        <a:t>MNE</a:t>
                      </a:r>
                    </a:p>
                  </a:txBody>
                  <a:tcPr marL="0" marR="0" marT="0" marB="0" anchor="b"/>
                </a:tc>
                <a:tc>
                  <a:txBody>
                    <a:bodyPr/>
                    <a:lstStyle/>
                    <a:p>
                      <a:pPr algn="ctr" fontAlgn="b"/>
                      <a:r>
                        <a:rPr lang="it-IT" sz="1400" b="1" i="0" u="none" strike="noStrike" dirty="0" smtClean="0">
                          <a:solidFill>
                            <a:schemeClr val="tx1"/>
                          </a:solidFill>
                          <a:latin typeface="+mn-lt"/>
                        </a:rPr>
                        <a:t>4,80</a:t>
                      </a:r>
                      <a:endParaRPr lang="it-IT" sz="1400" b="1" i="0" u="none" strike="noStrike" dirty="0">
                        <a:solidFill>
                          <a:schemeClr val="tx1"/>
                        </a:solidFill>
                        <a:latin typeface="+mn-lt"/>
                      </a:endParaRPr>
                    </a:p>
                  </a:txBody>
                  <a:tcPr marL="0" marR="0" marT="0" marB="0" anchor="b"/>
                </a:tc>
              </a:tr>
              <a:tr h="723203">
                <a:tc gridSpan="2">
                  <a:txBody>
                    <a:bodyPr/>
                    <a:lstStyle/>
                    <a:p>
                      <a:pPr algn="ctr"/>
                      <a:r>
                        <a:rPr lang="it-IT" sz="2000" u="sng" dirty="0" smtClean="0">
                          <a:solidFill>
                            <a:schemeClr val="bg1"/>
                          </a:solidFill>
                        </a:rPr>
                        <a:t>59,6%</a:t>
                      </a:r>
                      <a:endParaRPr lang="it-IT" sz="2000" u="sng" dirty="0">
                        <a:solidFill>
                          <a:schemeClr val="bg1"/>
                        </a:solidFill>
                      </a:endParaRPr>
                    </a:p>
                  </a:txBody>
                  <a:tcPr/>
                </a:tc>
                <a:tc hMerge="1">
                  <a:txBody>
                    <a:bodyPr/>
                    <a:lstStyle/>
                    <a:p>
                      <a:endParaRPr lang="it-IT"/>
                    </a:p>
                  </a:txBody>
                  <a:tcPr/>
                </a:tc>
                <a:tc gridSpan="2">
                  <a:txBody>
                    <a:bodyPr/>
                    <a:lstStyle/>
                    <a:p>
                      <a:pPr algn="ctr"/>
                      <a:r>
                        <a:rPr lang="it-IT" sz="2000" u="sng" dirty="0" smtClean="0">
                          <a:solidFill>
                            <a:schemeClr val="bg1"/>
                          </a:solidFill>
                        </a:rPr>
                        <a:t>32,4%</a:t>
                      </a:r>
                      <a:endParaRPr lang="it-IT" sz="2000" u="sng" dirty="0">
                        <a:solidFill>
                          <a:schemeClr val="bg1"/>
                        </a:solidFill>
                      </a:endParaRPr>
                    </a:p>
                  </a:txBody>
                  <a:tcPr/>
                </a:tc>
                <a:tc hMerge="1">
                  <a:txBody>
                    <a:bodyPr/>
                    <a:lstStyle/>
                    <a:p>
                      <a:endParaRPr lang="it-IT" dirty="0"/>
                    </a:p>
                  </a:txBody>
                  <a:tcPr/>
                </a:tc>
                <a:tc gridSpan="2">
                  <a:txBody>
                    <a:bodyPr/>
                    <a:lstStyle/>
                    <a:p>
                      <a:pPr algn="ctr"/>
                      <a:r>
                        <a:rPr lang="it-IT" sz="2000" u="sng" dirty="0" smtClean="0">
                          <a:solidFill>
                            <a:schemeClr val="bg1"/>
                          </a:solidFill>
                        </a:rPr>
                        <a:t>34,2%</a:t>
                      </a:r>
                      <a:endParaRPr lang="it-IT" sz="2000" u="sng" dirty="0">
                        <a:solidFill>
                          <a:schemeClr val="bg1"/>
                        </a:solidFill>
                      </a:endParaRPr>
                    </a:p>
                  </a:txBody>
                  <a:tcPr/>
                </a:tc>
                <a:tc hMerge="1">
                  <a:txBody>
                    <a:bodyPr/>
                    <a:lstStyle/>
                    <a:p>
                      <a:endParaRPr lang="it-IT"/>
                    </a:p>
                  </a:txBody>
                  <a:tcPr/>
                </a:tc>
                <a:tc gridSpan="2">
                  <a:txBody>
                    <a:bodyPr/>
                    <a:lstStyle/>
                    <a:p>
                      <a:pPr algn="ctr"/>
                      <a:r>
                        <a:rPr lang="it-IT" sz="2000" dirty="0" smtClean="0">
                          <a:solidFill>
                            <a:schemeClr val="bg1"/>
                          </a:solidFill>
                        </a:rPr>
                        <a:t>13,2%</a:t>
                      </a:r>
                      <a:endParaRPr lang="it-IT" sz="2000" dirty="0">
                        <a:solidFill>
                          <a:schemeClr val="bg1"/>
                        </a:solidFill>
                      </a:endParaRPr>
                    </a:p>
                  </a:txBody>
                  <a:tcPr/>
                </a:tc>
                <a:tc hMerge="1">
                  <a:txBody>
                    <a:bodyPr/>
                    <a:lstStyle/>
                    <a:p>
                      <a:endParaRPr lang="it-IT"/>
                    </a:p>
                  </a:txBody>
                  <a:tcPr/>
                </a:tc>
                <a:tc gridSpan="2">
                  <a:txBody>
                    <a:bodyPr/>
                    <a:lstStyle/>
                    <a:p>
                      <a:pPr algn="ctr"/>
                      <a:r>
                        <a:rPr lang="it-IT" sz="2000" dirty="0" smtClean="0">
                          <a:solidFill>
                            <a:schemeClr val="bg1"/>
                          </a:solidFill>
                        </a:rPr>
                        <a:t>3,0%</a:t>
                      </a:r>
                      <a:endParaRPr lang="it-IT" sz="2000" dirty="0">
                        <a:solidFill>
                          <a:schemeClr val="bg1"/>
                        </a:solidFill>
                      </a:endParaRPr>
                    </a:p>
                  </a:txBody>
                  <a:tcPr/>
                </a:tc>
                <a:tc hMerge="1">
                  <a:txBody>
                    <a:bodyPr/>
                    <a:lstStyle/>
                    <a:p>
                      <a:endParaRPr lang="it-IT"/>
                    </a:p>
                  </a:txBody>
                  <a:tcPr/>
                </a:tc>
                <a:tc gridSpan="2">
                  <a:txBody>
                    <a:bodyPr/>
                    <a:lstStyle/>
                    <a:p>
                      <a:pPr algn="ctr"/>
                      <a:r>
                        <a:rPr lang="it-IT" sz="2000" u="sng" dirty="0" smtClean="0">
                          <a:solidFill>
                            <a:schemeClr val="bg1"/>
                          </a:solidFill>
                        </a:rPr>
                        <a:t>36,0%</a:t>
                      </a:r>
                      <a:endParaRPr lang="it-IT" sz="2000" u="sng" dirty="0">
                        <a:solidFill>
                          <a:schemeClr val="bg1"/>
                        </a:solidFill>
                      </a:endParaRPr>
                    </a:p>
                  </a:txBody>
                  <a:tcPr/>
                </a:tc>
                <a:tc hMerge="1">
                  <a:txBody>
                    <a:bodyPr/>
                    <a:lstStyle/>
                    <a:p>
                      <a:endParaRPr lang="it-IT"/>
                    </a:p>
                  </a:txBody>
                  <a:tcPr/>
                </a:tc>
                <a:tc gridSpan="2">
                  <a:txBody>
                    <a:bodyPr/>
                    <a:lstStyle/>
                    <a:p>
                      <a:pPr algn="ctr"/>
                      <a:r>
                        <a:rPr lang="it-IT" sz="2000" dirty="0" smtClean="0">
                          <a:solidFill>
                            <a:schemeClr val="bg1"/>
                          </a:solidFill>
                        </a:rPr>
                        <a:t>22,5%</a:t>
                      </a:r>
                      <a:endParaRPr lang="it-IT" sz="2000" dirty="0">
                        <a:solidFill>
                          <a:schemeClr val="bg1"/>
                        </a:solidFill>
                      </a:endParaRPr>
                    </a:p>
                  </a:txBody>
                  <a:tcPr/>
                </a:tc>
                <a:tc hMerge="1">
                  <a:txBody>
                    <a:bodyPr/>
                    <a:lstStyle/>
                    <a:p>
                      <a:endParaRPr lang="it-IT"/>
                    </a:p>
                  </a:txBody>
                  <a:tcPr/>
                </a:tc>
                <a:tc gridSpan="2">
                  <a:txBody>
                    <a:bodyPr/>
                    <a:lstStyle/>
                    <a:p>
                      <a:pPr algn="ctr"/>
                      <a:r>
                        <a:rPr lang="it-IT" sz="2000" dirty="0" smtClean="0">
                          <a:solidFill>
                            <a:schemeClr val="bg1"/>
                          </a:solidFill>
                        </a:rPr>
                        <a:t>26,0%</a:t>
                      </a:r>
                      <a:endParaRPr lang="it-IT" sz="2000" dirty="0">
                        <a:solidFill>
                          <a:schemeClr val="bg1"/>
                        </a:solidFill>
                      </a:endParaRPr>
                    </a:p>
                  </a:txBody>
                  <a:tcPr/>
                </a:tc>
                <a:tc hMerge="1">
                  <a:txBody>
                    <a:bodyPr/>
                    <a:lstStyle/>
                    <a:p>
                      <a:endParaRPr lang="it-IT"/>
                    </a:p>
                  </a:txBody>
                  <a:tcPr/>
                </a:tc>
              </a:tr>
            </a:tbl>
          </a:graphicData>
        </a:graphic>
      </p:graphicFrame>
      <p:sp>
        <p:nvSpPr>
          <p:cNvPr id="14" name="CasellaDiTesto 13"/>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TRADE</a:t>
            </a:r>
          </a:p>
        </p:txBody>
      </p:sp>
      <p:sp>
        <p:nvSpPr>
          <p:cNvPr id="15" name="Rettangolo 14"/>
          <p:cNvSpPr/>
          <p:nvPr/>
        </p:nvSpPr>
        <p:spPr>
          <a:xfrm>
            <a:off x="571472" y="1714488"/>
            <a:ext cx="8001056" cy="3786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571472" y="5643578"/>
            <a:ext cx="8001056" cy="615553"/>
          </a:xfrm>
          <a:prstGeom prst="rect">
            <a:avLst/>
          </a:prstGeom>
          <a:noFill/>
          <a:ln>
            <a:solidFill>
              <a:schemeClr val="tx1"/>
            </a:solidFill>
          </a:ln>
        </p:spPr>
        <p:txBody>
          <a:bodyPr wrap="square" rtlCol="0">
            <a:spAutoFit/>
          </a:bodyPr>
          <a:lstStyle/>
          <a:p>
            <a:pPr algn="ctr">
              <a:buFont typeface="Arial" pitchFamily="34" charset="0"/>
              <a:buChar char="•"/>
            </a:pPr>
            <a:r>
              <a:rPr lang="it-IT" dirty="0" smtClean="0"/>
              <a:t> </a:t>
            </a:r>
            <a:r>
              <a:rPr lang="it-IT" sz="1600" b="1" dirty="0" smtClean="0">
                <a:latin typeface="+mn-lt"/>
              </a:rPr>
              <a:t>ALB, MNE, HRV, BIH</a:t>
            </a:r>
            <a:r>
              <a:rPr lang="it-IT" sz="1600" dirty="0" smtClean="0">
                <a:latin typeface="+mn-lt"/>
              </a:rPr>
              <a:t>: </a:t>
            </a:r>
            <a:r>
              <a:rPr lang="it-IT" sz="1600" dirty="0" err="1" smtClean="0">
                <a:latin typeface="+mn-lt"/>
              </a:rPr>
              <a:t>main</a:t>
            </a:r>
            <a:r>
              <a:rPr lang="it-IT" sz="1600" dirty="0" smtClean="0">
                <a:latin typeface="+mn-lt"/>
              </a:rPr>
              <a:t> </a:t>
            </a:r>
            <a:r>
              <a:rPr lang="it-IT" sz="1600" dirty="0" err="1" smtClean="0">
                <a:latin typeface="+mn-lt"/>
              </a:rPr>
              <a:t>exporters</a:t>
            </a:r>
            <a:r>
              <a:rPr lang="it-IT" sz="1600" dirty="0" smtClean="0">
                <a:latin typeface="+mn-lt"/>
              </a:rPr>
              <a:t> </a:t>
            </a:r>
            <a:r>
              <a:rPr lang="it-IT" sz="1600" dirty="0" err="1" smtClean="0">
                <a:latin typeface="+mn-lt"/>
              </a:rPr>
              <a:t>within</a:t>
            </a:r>
            <a:r>
              <a:rPr lang="it-IT" sz="1600" dirty="0" smtClean="0">
                <a:latin typeface="+mn-lt"/>
              </a:rPr>
              <a:t> AIM, </a:t>
            </a:r>
            <a:r>
              <a:rPr lang="it-IT" sz="1600" dirty="0" err="1" smtClean="0">
                <a:latin typeface="+mn-lt"/>
              </a:rPr>
              <a:t>Average</a:t>
            </a:r>
            <a:r>
              <a:rPr lang="it-IT" sz="1600" dirty="0" smtClean="0">
                <a:latin typeface="+mn-lt"/>
              </a:rPr>
              <a:t> share </a:t>
            </a:r>
            <a:r>
              <a:rPr lang="it-IT" sz="1600" dirty="0" err="1" smtClean="0">
                <a:latin typeface="+mn-lt"/>
              </a:rPr>
              <a:t>about</a:t>
            </a:r>
            <a:r>
              <a:rPr lang="it-IT" sz="1600" dirty="0" smtClean="0">
                <a:latin typeface="+mn-lt"/>
              </a:rPr>
              <a:t> </a:t>
            </a:r>
            <a:r>
              <a:rPr lang="it-IT" sz="1600" u="sng" dirty="0" smtClean="0">
                <a:latin typeface="+mn-lt"/>
              </a:rPr>
              <a:t>40%</a:t>
            </a:r>
          </a:p>
          <a:p>
            <a:pPr algn="ctr">
              <a:buFont typeface="Arial" pitchFamily="34" charset="0"/>
              <a:buChar char="•"/>
            </a:pPr>
            <a:r>
              <a:rPr lang="it-IT" sz="1600" dirty="0" smtClean="0">
                <a:latin typeface="+mn-lt"/>
              </a:rPr>
              <a:t> </a:t>
            </a:r>
            <a:r>
              <a:rPr lang="it-IT" sz="1600" b="1" dirty="0" smtClean="0">
                <a:latin typeface="+mn-lt"/>
              </a:rPr>
              <a:t>SRB</a:t>
            </a:r>
            <a:r>
              <a:rPr lang="it-IT" sz="1600" dirty="0" smtClean="0">
                <a:latin typeface="+mn-lt"/>
              </a:rPr>
              <a:t>: </a:t>
            </a:r>
            <a:r>
              <a:rPr lang="it-IT" sz="1600" dirty="0" err="1" smtClean="0">
                <a:latin typeface="+mn-lt"/>
              </a:rPr>
              <a:t>second</a:t>
            </a:r>
            <a:r>
              <a:rPr lang="it-IT" sz="1600" dirty="0" smtClean="0">
                <a:latin typeface="+mn-lt"/>
              </a:rPr>
              <a:t> </a:t>
            </a:r>
            <a:r>
              <a:rPr lang="it-IT" sz="1600" dirty="0" err="1" smtClean="0">
                <a:latin typeface="+mn-lt"/>
              </a:rPr>
              <a:t>main</a:t>
            </a:r>
            <a:r>
              <a:rPr lang="it-IT" sz="1600" dirty="0" smtClean="0">
                <a:latin typeface="+mn-lt"/>
              </a:rPr>
              <a:t> AIM </a:t>
            </a:r>
            <a:r>
              <a:rPr lang="it-IT" sz="1600" dirty="0" err="1" smtClean="0">
                <a:latin typeface="+mn-lt"/>
              </a:rPr>
              <a:t>destination</a:t>
            </a:r>
            <a:r>
              <a:rPr lang="it-IT" sz="1600" dirty="0" smtClean="0">
                <a:latin typeface="+mn-lt"/>
              </a:rPr>
              <a:t> </a:t>
            </a:r>
            <a:r>
              <a:rPr lang="it-IT" sz="1600" dirty="0" err="1" smtClean="0">
                <a:latin typeface="+mn-lt"/>
              </a:rPr>
              <a:t>below</a:t>
            </a:r>
            <a:r>
              <a:rPr lang="it-IT" sz="1600" dirty="0" smtClean="0">
                <a:latin typeface="+mn-lt"/>
              </a:rPr>
              <a:t> </a:t>
            </a:r>
            <a:r>
              <a:rPr lang="it-IT" sz="1600" b="1" dirty="0" smtClean="0">
                <a:latin typeface="+mn-lt"/>
              </a:rPr>
              <a:t>ITA</a:t>
            </a:r>
            <a:endParaRPr lang="it-IT" sz="1600" b="1"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069975" y="985838"/>
            <a:ext cx="6597650" cy="571500"/>
          </a:xfrm>
        </p:spPr>
        <p:txBody>
          <a:bodyPr rtlCol="0">
            <a:noAutofit/>
          </a:bodyPr>
          <a:lstStyle/>
          <a:p>
            <a:pPr eaLnBrk="1" fontAlgn="auto" hangingPunct="1">
              <a:spcAft>
                <a:spcPts val="0"/>
              </a:spcAft>
              <a:buFont typeface="Arial" pitchFamily="34" charset="0"/>
              <a:buNone/>
              <a:defRPr/>
            </a:pPr>
            <a:r>
              <a:rPr lang="it-IT" sz="2400" b="1" dirty="0" err="1" smtClean="0">
                <a:solidFill>
                  <a:srgbClr val="002060"/>
                </a:solidFill>
                <a:ea typeface="+mj-ea"/>
                <a:cs typeface="+mj-cs"/>
              </a:rPr>
              <a:t>Average</a:t>
            </a:r>
            <a:r>
              <a:rPr lang="it-IT" sz="2400" b="1" dirty="0" smtClean="0">
                <a:solidFill>
                  <a:srgbClr val="002060"/>
                </a:solidFill>
                <a:ea typeface="+mj-ea"/>
                <a:cs typeface="+mj-cs"/>
              </a:rPr>
              <a:t> export share </a:t>
            </a:r>
            <a:r>
              <a:rPr lang="it-IT" sz="2400" b="1" dirty="0" err="1" smtClean="0">
                <a:solidFill>
                  <a:srgbClr val="002060"/>
                </a:solidFill>
                <a:ea typeface="+mj-ea"/>
                <a:cs typeface="+mj-cs"/>
              </a:rPr>
              <a:t>by</a:t>
            </a:r>
            <a:r>
              <a:rPr lang="it-IT" sz="2400" b="1" dirty="0" smtClean="0">
                <a:solidFill>
                  <a:srgbClr val="002060"/>
                </a:solidFill>
                <a:ea typeface="+mj-ea"/>
                <a:cs typeface="+mj-cs"/>
              </a:rPr>
              <a:t> </a:t>
            </a:r>
            <a:r>
              <a:rPr lang="it-IT" sz="2400" b="1" dirty="0" err="1" smtClean="0">
                <a:solidFill>
                  <a:srgbClr val="002060"/>
                </a:solidFill>
                <a:ea typeface="+mj-ea"/>
                <a:cs typeface="+mj-cs"/>
              </a:rPr>
              <a:t>goods</a:t>
            </a:r>
            <a:r>
              <a:rPr lang="it-IT" sz="2400" b="1" dirty="0" smtClean="0">
                <a:solidFill>
                  <a:srgbClr val="002060"/>
                </a:solidFill>
                <a:ea typeface="+mj-ea"/>
                <a:cs typeface="+mj-cs"/>
              </a:rPr>
              <a:t> </a:t>
            </a:r>
            <a:r>
              <a:rPr lang="it-IT" sz="2400" b="1" dirty="0" err="1" smtClean="0">
                <a:solidFill>
                  <a:srgbClr val="002060"/>
                </a:solidFill>
                <a:ea typeface="+mj-ea"/>
                <a:cs typeface="+mj-cs"/>
              </a:rPr>
              <a:t>classification</a:t>
            </a:r>
            <a:r>
              <a:rPr lang="it-IT" sz="2400" b="1" dirty="0" smtClean="0">
                <a:solidFill>
                  <a:srgbClr val="002060"/>
                </a:solidFill>
                <a:ea typeface="+mj-ea"/>
                <a:cs typeface="+mj-cs"/>
              </a:rPr>
              <a:t> (SITC)</a:t>
            </a:r>
            <a:endParaRPr lang="it-IT" sz="2400" b="1" dirty="0">
              <a:solidFill>
                <a:srgbClr val="002060"/>
              </a:solidFill>
              <a:ea typeface="+mj-ea"/>
              <a:cs typeface="+mj-cs"/>
            </a:endParaRPr>
          </a:p>
        </p:txBody>
      </p:sp>
      <p:pic>
        <p:nvPicPr>
          <p:cNvPr id="8195"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6" name="CasellaDiTesto 5"/>
          <p:cNvSpPr txBox="1"/>
          <p:nvPr/>
        </p:nvSpPr>
        <p:spPr>
          <a:xfrm>
            <a:off x="6858016" y="1643051"/>
            <a:ext cx="2071687" cy="4770537"/>
          </a:xfrm>
          <a:prstGeom prst="rect">
            <a:avLst/>
          </a:prstGeom>
          <a:noFill/>
          <a:ln>
            <a:solidFill>
              <a:schemeClr val="accent1">
                <a:shade val="50000"/>
              </a:schemeClr>
            </a:solidFill>
          </a:ln>
        </p:spPr>
        <p:txBody>
          <a:bodyPr wrap="square">
            <a:spAutoFit/>
          </a:bodyPr>
          <a:lstStyle/>
          <a:p>
            <a:pPr algn="ctr" fontAlgn="auto">
              <a:spcBef>
                <a:spcPts val="0"/>
              </a:spcBef>
              <a:spcAft>
                <a:spcPts val="0"/>
              </a:spcAft>
              <a:defRPr/>
            </a:pPr>
            <a:r>
              <a:rPr lang="en-GB" sz="1600" b="1" dirty="0">
                <a:latin typeface="+mn-lt"/>
                <a:ea typeface="+mj-ea"/>
                <a:cs typeface="+mj-cs"/>
              </a:rPr>
              <a:t>Main goods typology  by EXPORTS</a:t>
            </a:r>
            <a:r>
              <a:rPr lang="en-GB" b="1" dirty="0" smtClean="0">
                <a:solidFill>
                  <a:srgbClr val="002060"/>
                </a:solidFill>
                <a:latin typeface="+mn-lt"/>
                <a:ea typeface="+mj-ea"/>
                <a:cs typeface="+mj-cs"/>
              </a:rPr>
              <a:t>:</a:t>
            </a:r>
          </a:p>
          <a:p>
            <a:pPr algn="ctr" fontAlgn="auto">
              <a:spcBef>
                <a:spcPts val="0"/>
              </a:spcBef>
              <a:spcAft>
                <a:spcPts val="0"/>
              </a:spcAft>
              <a:defRPr/>
            </a:pPr>
            <a:endParaRPr lang="en-GB" b="1" dirty="0" smtClean="0">
              <a:solidFill>
                <a:srgbClr val="002060"/>
              </a:solidFill>
              <a:latin typeface="+mn-lt"/>
              <a:ea typeface="+mj-ea"/>
              <a:cs typeface="+mj-cs"/>
            </a:endParaRPr>
          </a:p>
          <a:p>
            <a:pPr algn="ctr" fontAlgn="auto">
              <a:spcBef>
                <a:spcPts val="0"/>
              </a:spcBef>
              <a:spcAft>
                <a:spcPts val="0"/>
              </a:spcAft>
              <a:buFont typeface="Arial" pitchFamily="34" charset="0"/>
              <a:buChar char="•"/>
              <a:defRPr/>
            </a:pPr>
            <a:r>
              <a:rPr lang="en-GB" dirty="0" smtClean="0">
                <a:latin typeface="+mn-lt"/>
                <a:ea typeface="+mj-ea"/>
                <a:cs typeface="+mj-cs"/>
              </a:rPr>
              <a:t> 3 </a:t>
            </a:r>
            <a:r>
              <a:rPr lang="en-GB" dirty="0" smtClean="0">
                <a:latin typeface="+mn-lt"/>
              </a:rPr>
              <a:t>– Best player:</a:t>
            </a:r>
          </a:p>
          <a:p>
            <a:pPr algn="ctr" fontAlgn="auto">
              <a:spcBef>
                <a:spcPts val="0"/>
              </a:spcBef>
              <a:spcAft>
                <a:spcPts val="0"/>
              </a:spcAft>
              <a:defRPr/>
            </a:pPr>
            <a:r>
              <a:rPr lang="en-GB" b="1" dirty="0" smtClean="0">
                <a:latin typeface="+mn-lt"/>
              </a:rPr>
              <a:t>GRE 31%</a:t>
            </a:r>
            <a:r>
              <a:rPr lang="en-GB" dirty="0" smtClean="0">
                <a:latin typeface="+mn-lt"/>
              </a:rPr>
              <a:t> </a:t>
            </a:r>
            <a:endParaRPr lang="en-GB" dirty="0" smtClean="0">
              <a:latin typeface="+mn-lt"/>
              <a:ea typeface="+mj-ea"/>
              <a:cs typeface="+mj-cs"/>
            </a:endParaRPr>
          </a:p>
          <a:p>
            <a:pPr algn="ctr" fontAlgn="auto">
              <a:spcBef>
                <a:spcPts val="0"/>
              </a:spcBef>
              <a:spcAft>
                <a:spcPts val="0"/>
              </a:spcAft>
              <a:defRPr/>
            </a:pPr>
            <a:endParaRPr lang="en-GB" b="1" dirty="0" smtClean="0">
              <a:solidFill>
                <a:srgbClr val="002060"/>
              </a:solidFill>
              <a:latin typeface="+mn-lt"/>
              <a:ea typeface="+mj-ea"/>
              <a:cs typeface="+mj-cs"/>
            </a:endParaRPr>
          </a:p>
          <a:p>
            <a:pPr algn="ctr" fontAlgn="auto">
              <a:spcBef>
                <a:spcPts val="0"/>
              </a:spcBef>
              <a:spcAft>
                <a:spcPts val="0"/>
              </a:spcAft>
              <a:buFont typeface="Arial" pitchFamily="34" charset="0"/>
              <a:buChar char="•"/>
              <a:defRPr/>
            </a:pPr>
            <a:r>
              <a:rPr lang="en-GB" b="1" dirty="0" smtClean="0">
                <a:latin typeface="+mn-lt"/>
              </a:rPr>
              <a:t>5 – </a:t>
            </a:r>
            <a:r>
              <a:rPr lang="en-GB" dirty="0" smtClean="0">
                <a:latin typeface="+mn-lt"/>
              </a:rPr>
              <a:t>Best player: </a:t>
            </a:r>
            <a:r>
              <a:rPr lang="en-GB" b="1" dirty="0" smtClean="0">
                <a:latin typeface="+mn-lt"/>
              </a:rPr>
              <a:t>SLO 16%</a:t>
            </a:r>
          </a:p>
          <a:p>
            <a:pPr algn="ctr" fontAlgn="auto">
              <a:spcBef>
                <a:spcPts val="0"/>
              </a:spcBef>
              <a:spcAft>
                <a:spcPts val="0"/>
              </a:spcAft>
              <a:defRPr/>
            </a:pPr>
            <a:endParaRPr lang="en-GB" b="1" dirty="0">
              <a:solidFill>
                <a:srgbClr val="002060"/>
              </a:solidFill>
              <a:latin typeface="+mn-lt"/>
              <a:ea typeface="+mj-ea"/>
              <a:cs typeface="+mj-cs"/>
            </a:endParaRPr>
          </a:p>
          <a:p>
            <a:pPr algn="ctr" fontAlgn="auto">
              <a:spcBef>
                <a:spcPts val="0"/>
              </a:spcBef>
              <a:spcAft>
                <a:spcPts val="0"/>
              </a:spcAft>
              <a:buFont typeface="Arial" pitchFamily="34" charset="0"/>
              <a:buChar char="•"/>
              <a:defRPr/>
            </a:pPr>
            <a:r>
              <a:rPr lang="en-GB" b="1" dirty="0" smtClean="0">
                <a:latin typeface="+mn-lt"/>
                <a:ea typeface="+mj-ea"/>
                <a:cs typeface="+mj-cs"/>
              </a:rPr>
              <a:t> 6 – </a:t>
            </a:r>
            <a:r>
              <a:rPr lang="en-GB" dirty="0" smtClean="0">
                <a:latin typeface="+mn-lt"/>
                <a:ea typeface="+mj-ea"/>
                <a:cs typeface="+mj-cs"/>
              </a:rPr>
              <a:t>Best player: </a:t>
            </a:r>
            <a:r>
              <a:rPr lang="en-GB" b="1" dirty="0" smtClean="0">
                <a:latin typeface="+mn-lt"/>
                <a:ea typeface="+mj-ea"/>
                <a:cs typeface="+mj-cs"/>
              </a:rPr>
              <a:t>MNE 28%</a:t>
            </a:r>
          </a:p>
          <a:p>
            <a:pPr algn="ctr" fontAlgn="auto">
              <a:spcBef>
                <a:spcPts val="0"/>
              </a:spcBef>
              <a:spcAft>
                <a:spcPts val="0"/>
              </a:spcAft>
              <a:buFont typeface="Arial" pitchFamily="34" charset="0"/>
              <a:buChar char="•"/>
              <a:defRPr/>
            </a:pPr>
            <a:endParaRPr lang="en-GB" b="1" dirty="0">
              <a:solidFill>
                <a:srgbClr val="002060"/>
              </a:solidFill>
              <a:latin typeface="+mn-lt"/>
              <a:ea typeface="+mj-ea"/>
              <a:cs typeface="+mj-cs"/>
            </a:endParaRPr>
          </a:p>
          <a:p>
            <a:pPr algn="ctr" fontAlgn="auto">
              <a:spcBef>
                <a:spcPts val="0"/>
              </a:spcBef>
              <a:spcAft>
                <a:spcPts val="0"/>
              </a:spcAft>
              <a:buFont typeface="Arial" pitchFamily="34" charset="0"/>
              <a:buChar char="•"/>
              <a:defRPr/>
            </a:pPr>
            <a:r>
              <a:rPr lang="en-GB" b="1" dirty="0">
                <a:solidFill>
                  <a:srgbClr val="002060"/>
                </a:solidFill>
                <a:latin typeface="+mn-lt"/>
                <a:ea typeface="+mj-ea"/>
                <a:cs typeface="+mj-cs"/>
              </a:rPr>
              <a:t>  </a:t>
            </a:r>
            <a:r>
              <a:rPr lang="en-GB" b="1" dirty="0">
                <a:latin typeface="+mn-lt"/>
                <a:ea typeface="+mj-ea"/>
                <a:cs typeface="+mj-cs"/>
              </a:rPr>
              <a:t>7 – </a:t>
            </a:r>
            <a:r>
              <a:rPr lang="en-GB" dirty="0">
                <a:latin typeface="+mn-lt"/>
                <a:ea typeface="+mj-ea"/>
                <a:cs typeface="+mj-cs"/>
              </a:rPr>
              <a:t>Best player</a:t>
            </a:r>
            <a:r>
              <a:rPr lang="en-GB" b="1" dirty="0">
                <a:latin typeface="+mn-lt"/>
                <a:ea typeface="+mj-ea"/>
                <a:cs typeface="+mj-cs"/>
              </a:rPr>
              <a:t>: </a:t>
            </a:r>
            <a:r>
              <a:rPr lang="en-GB" b="1" dirty="0" smtClean="0">
                <a:latin typeface="+mn-lt"/>
                <a:ea typeface="+mj-ea"/>
                <a:cs typeface="+mj-cs"/>
              </a:rPr>
              <a:t>ITA* </a:t>
            </a:r>
            <a:r>
              <a:rPr lang="en-GB" b="1" dirty="0">
                <a:latin typeface="+mn-lt"/>
                <a:ea typeface="+mj-ea"/>
                <a:cs typeface="+mj-cs"/>
              </a:rPr>
              <a:t>36%</a:t>
            </a:r>
          </a:p>
          <a:p>
            <a:pPr algn="ctr" fontAlgn="auto">
              <a:spcBef>
                <a:spcPts val="0"/>
              </a:spcBef>
              <a:spcAft>
                <a:spcPts val="0"/>
              </a:spcAft>
              <a:buFont typeface="Arial" pitchFamily="34" charset="0"/>
              <a:buChar char="•"/>
              <a:defRPr/>
            </a:pPr>
            <a:endParaRPr lang="en-GB" b="1" dirty="0">
              <a:latin typeface="+mn-lt"/>
              <a:ea typeface="+mj-ea"/>
              <a:cs typeface="+mj-cs"/>
            </a:endParaRPr>
          </a:p>
          <a:p>
            <a:pPr algn="ctr" fontAlgn="auto">
              <a:spcBef>
                <a:spcPts val="0"/>
              </a:spcBef>
              <a:spcAft>
                <a:spcPts val="0"/>
              </a:spcAft>
              <a:buFont typeface="Arial" pitchFamily="34" charset="0"/>
              <a:buChar char="•"/>
              <a:defRPr/>
            </a:pPr>
            <a:r>
              <a:rPr lang="en-GB" b="1" dirty="0" smtClean="0">
                <a:latin typeface="+mn-lt"/>
                <a:ea typeface="+mj-ea"/>
                <a:cs typeface="+mj-cs"/>
              </a:rPr>
              <a:t> 8 </a:t>
            </a:r>
            <a:r>
              <a:rPr lang="en-GB" b="1" dirty="0">
                <a:latin typeface="+mn-lt"/>
                <a:ea typeface="+mj-ea"/>
                <a:cs typeface="+mj-cs"/>
              </a:rPr>
              <a:t>– </a:t>
            </a:r>
            <a:r>
              <a:rPr lang="en-GB" dirty="0">
                <a:latin typeface="+mn-lt"/>
                <a:ea typeface="+mj-ea"/>
                <a:cs typeface="+mj-cs"/>
              </a:rPr>
              <a:t>Best player: </a:t>
            </a:r>
            <a:r>
              <a:rPr lang="en-GB" b="1" dirty="0" smtClean="0">
                <a:latin typeface="+mn-lt"/>
                <a:ea typeface="+mj-ea"/>
                <a:cs typeface="+mj-cs"/>
              </a:rPr>
              <a:t>BIH 27%</a:t>
            </a:r>
            <a:endParaRPr lang="en-GB" b="1" dirty="0">
              <a:latin typeface="+mn-lt"/>
              <a:ea typeface="+mj-ea"/>
              <a:cs typeface="+mj-cs"/>
            </a:endParaRPr>
          </a:p>
        </p:txBody>
      </p:sp>
      <p:graphicFrame>
        <p:nvGraphicFramePr>
          <p:cNvPr id="10" name="Grafico 9"/>
          <p:cNvGraphicFramePr/>
          <p:nvPr/>
        </p:nvGraphicFramePr>
        <p:xfrm>
          <a:off x="428597" y="1643050"/>
          <a:ext cx="6286544" cy="4643470"/>
        </p:xfrm>
        <a:graphic>
          <a:graphicData uri="http://schemas.openxmlformats.org/drawingml/2006/chart">
            <c:chart xmlns:c="http://schemas.openxmlformats.org/drawingml/2006/chart" xmlns:r="http://schemas.openxmlformats.org/officeDocument/2006/relationships" r:id="rId3"/>
          </a:graphicData>
        </a:graphic>
      </p:graphicFrame>
      <p:sp>
        <p:nvSpPr>
          <p:cNvPr id="8" name="CasellaDiTesto 7"/>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TRADE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071538" y="1000108"/>
            <a:ext cx="6597650" cy="571500"/>
          </a:xfrm>
        </p:spPr>
        <p:txBody>
          <a:bodyPr rtlCol="0">
            <a:noAutofit/>
          </a:bodyPr>
          <a:lstStyle/>
          <a:p>
            <a:pPr algn="l" eaLnBrk="1" fontAlgn="auto" hangingPunct="1">
              <a:spcAft>
                <a:spcPts val="0"/>
              </a:spcAft>
              <a:buFont typeface="Arial" pitchFamily="34" charset="0"/>
              <a:buNone/>
              <a:defRPr/>
            </a:pPr>
            <a:r>
              <a:rPr lang="it-IT" sz="2400" b="1" dirty="0" err="1" smtClean="0">
                <a:solidFill>
                  <a:srgbClr val="002060"/>
                </a:solidFill>
                <a:ea typeface="+mj-ea"/>
                <a:cs typeface="+mj-cs"/>
              </a:rPr>
              <a:t>Main</a:t>
            </a:r>
            <a:r>
              <a:rPr lang="it-IT" sz="2400" b="1" dirty="0" smtClean="0">
                <a:solidFill>
                  <a:srgbClr val="002060"/>
                </a:solidFill>
                <a:ea typeface="+mj-ea"/>
                <a:cs typeface="+mj-cs"/>
              </a:rPr>
              <a:t> </a:t>
            </a:r>
            <a:r>
              <a:rPr lang="it-IT" sz="2400" b="1" dirty="0" err="1" smtClean="0">
                <a:solidFill>
                  <a:srgbClr val="002060"/>
                </a:solidFill>
                <a:ea typeface="+mj-ea"/>
                <a:cs typeface="+mj-cs"/>
              </a:rPr>
              <a:t>exporters</a:t>
            </a:r>
            <a:r>
              <a:rPr lang="it-IT" sz="2400" b="1" dirty="0" smtClean="0">
                <a:solidFill>
                  <a:srgbClr val="002060"/>
                </a:solidFill>
                <a:ea typeface="+mj-ea"/>
                <a:cs typeface="+mj-cs"/>
              </a:rPr>
              <a:t> </a:t>
            </a:r>
            <a:r>
              <a:rPr lang="it-IT" sz="2400" b="1" dirty="0" err="1" smtClean="0">
                <a:solidFill>
                  <a:srgbClr val="002060"/>
                </a:solidFill>
                <a:ea typeface="+mj-ea"/>
                <a:cs typeface="+mj-cs"/>
              </a:rPr>
              <a:t>by</a:t>
            </a:r>
            <a:r>
              <a:rPr lang="it-IT" sz="2400" b="1" dirty="0" smtClean="0">
                <a:solidFill>
                  <a:srgbClr val="002060"/>
                </a:solidFill>
                <a:ea typeface="+mj-ea"/>
                <a:cs typeface="+mj-cs"/>
              </a:rPr>
              <a:t> </a:t>
            </a:r>
            <a:r>
              <a:rPr lang="it-IT" sz="2400" b="1" dirty="0" err="1" smtClean="0">
                <a:solidFill>
                  <a:srgbClr val="002060"/>
                </a:solidFill>
                <a:ea typeface="+mj-ea"/>
                <a:cs typeface="+mj-cs"/>
              </a:rPr>
              <a:t>good</a:t>
            </a:r>
            <a:r>
              <a:rPr lang="it-IT" sz="2400" b="1" dirty="0" smtClean="0">
                <a:solidFill>
                  <a:srgbClr val="002060"/>
                </a:solidFill>
                <a:ea typeface="+mj-ea"/>
                <a:cs typeface="+mj-cs"/>
              </a:rPr>
              <a:t> </a:t>
            </a:r>
            <a:r>
              <a:rPr lang="it-IT" sz="2400" b="1" dirty="0" err="1" smtClean="0">
                <a:solidFill>
                  <a:srgbClr val="002060"/>
                </a:solidFill>
                <a:ea typeface="+mj-ea"/>
                <a:cs typeface="+mj-cs"/>
              </a:rPr>
              <a:t>typology</a:t>
            </a:r>
            <a:endParaRPr lang="it-IT" sz="2400" b="1" dirty="0">
              <a:solidFill>
                <a:srgbClr val="002060"/>
              </a:solidFill>
              <a:ea typeface="+mj-ea"/>
              <a:cs typeface="+mj-cs"/>
            </a:endParaRPr>
          </a:p>
        </p:txBody>
      </p:sp>
      <p:pic>
        <p:nvPicPr>
          <p:cNvPr id="8195" name="Picture 2"/>
          <p:cNvPicPr>
            <a:picLocks noChangeAspect="1" noChangeArrowheads="1"/>
          </p:cNvPicPr>
          <p:nvPr/>
        </p:nvPicPr>
        <p:blipFill>
          <a:blip r:embed="rId2"/>
          <a:srcRect l="32227" t="21973" r="48438" b="71436"/>
          <a:stretch>
            <a:fillRect/>
          </a:stretch>
        </p:blipFill>
        <p:spPr bwMode="auto">
          <a:xfrm>
            <a:off x="214313" y="142875"/>
            <a:ext cx="2357437" cy="642938"/>
          </a:xfrm>
          <a:prstGeom prst="rect">
            <a:avLst/>
          </a:prstGeom>
          <a:noFill/>
          <a:ln w="9525">
            <a:noFill/>
            <a:miter lim="800000"/>
            <a:headEnd/>
            <a:tailEnd/>
          </a:ln>
        </p:spPr>
      </p:pic>
      <p:sp>
        <p:nvSpPr>
          <p:cNvPr id="8" name="CasellaDiTesto 7"/>
          <p:cNvSpPr txBox="1"/>
          <p:nvPr/>
        </p:nvSpPr>
        <p:spPr>
          <a:xfrm>
            <a:off x="5940425" y="285750"/>
            <a:ext cx="2376488" cy="584200"/>
          </a:xfrm>
          <a:prstGeom prst="rect">
            <a:avLst/>
          </a:prstGeom>
          <a:noFill/>
        </p:spPr>
        <p:txBody>
          <a:bodyPr>
            <a:spAutoFit/>
          </a:bodyPr>
          <a:lstStyle/>
          <a:p>
            <a:pPr algn="r" fontAlgn="auto">
              <a:spcBef>
                <a:spcPts val="0"/>
              </a:spcBef>
              <a:spcAft>
                <a:spcPts val="0"/>
              </a:spcAft>
              <a:defRPr/>
            </a:pPr>
            <a:r>
              <a:rPr lang="it-IT" sz="3200" b="1" dirty="0">
                <a:solidFill>
                  <a:srgbClr val="002060"/>
                </a:solidFill>
                <a:latin typeface="+mn-lt"/>
                <a:ea typeface="+mj-ea"/>
                <a:cs typeface="+mj-cs"/>
              </a:rPr>
              <a:t>TRADE</a:t>
            </a:r>
          </a:p>
        </p:txBody>
      </p:sp>
      <p:graphicFrame>
        <p:nvGraphicFramePr>
          <p:cNvPr id="9" name="Tabella 8"/>
          <p:cNvGraphicFramePr>
            <a:graphicFrameLocks noGrp="1"/>
          </p:cNvGraphicFramePr>
          <p:nvPr/>
        </p:nvGraphicFramePr>
        <p:xfrm>
          <a:off x="714348" y="1714488"/>
          <a:ext cx="7500989" cy="3786217"/>
        </p:xfrm>
        <a:graphic>
          <a:graphicData uri="http://schemas.openxmlformats.org/drawingml/2006/table">
            <a:tbl>
              <a:tblPr firstRow="1" bandRow="1">
                <a:tableStyleId>{5C22544A-7EE6-4342-B048-85BDC9FD1C3A}</a:tableStyleId>
              </a:tblPr>
              <a:tblGrid>
                <a:gridCol w="3966795"/>
                <a:gridCol w="1226197"/>
                <a:gridCol w="1071570"/>
                <a:gridCol w="1236427"/>
              </a:tblGrid>
              <a:tr h="565269">
                <a:tc>
                  <a:txBody>
                    <a:bodyPr/>
                    <a:lstStyle/>
                    <a:p>
                      <a:pPr algn="ctr"/>
                      <a:r>
                        <a:rPr lang="it-IT" sz="2400" dirty="0" smtClean="0"/>
                        <a:t>SITC  </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3°</a:t>
                      </a:r>
                      <a:endParaRPr lang="it-IT" sz="2400" dirty="0"/>
                    </a:p>
                  </a:txBody>
                  <a:tcPr/>
                </a:tc>
              </a:tr>
              <a:tr h="573121">
                <a:tc>
                  <a:txBody>
                    <a:bodyPr/>
                    <a:lstStyle/>
                    <a:p>
                      <a:pPr algn="ctr" fontAlgn="t"/>
                      <a:r>
                        <a:rPr lang="en-US" sz="1800" b="1" i="0" u="sng" strike="noStrike" dirty="0">
                          <a:solidFill>
                            <a:schemeClr val="accent1">
                              <a:lumMod val="50000"/>
                            </a:schemeClr>
                          </a:solidFill>
                          <a:latin typeface="+mn-lt"/>
                        </a:rPr>
                        <a:t>3 - Mineral fuels and lubricants</a:t>
                      </a:r>
                    </a:p>
                  </a:txBody>
                  <a:tcPr marL="0" marR="0" marT="0" marB="0" anchor="ctr"/>
                </a:tc>
                <a:tc>
                  <a:txBody>
                    <a:bodyPr/>
                    <a:lstStyle/>
                    <a:p>
                      <a:endParaRPr lang="it-IT" dirty="0"/>
                    </a:p>
                  </a:txBody>
                  <a:tcPr/>
                </a:tc>
                <a:tc>
                  <a:txBody>
                    <a:bodyPr/>
                    <a:lstStyle/>
                    <a:p>
                      <a:endParaRPr lang="it-IT" dirty="0"/>
                    </a:p>
                  </a:txBody>
                  <a:tcPr/>
                </a:tc>
                <a:tc>
                  <a:txBody>
                    <a:bodyPr/>
                    <a:lstStyle/>
                    <a:p>
                      <a:endParaRPr lang="it-IT" dirty="0"/>
                    </a:p>
                  </a:txBody>
                  <a:tcPr/>
                </a:tc>
              </a:tr>
              <a:tr h="573121">
                <a:tc>
                  <a:txBody>
                    <a:bodyPr/>
                    <a:lstStyle/>
                    <a:p>
                      <a:pPr algn="ctr" fontAlgn="t"/>
                      <a:r>
                        <a:rPr lang="it-IT" sz="1800" b="1" i="0" u="sng" strike="noStrike" dirty="0">
                          <a:solidFill>
                            <a:schemeClr val="accent1">
                              <a:lumMod val="50000"/>
                            </a:schemeClr>
                          </a:solidFill>
                          <a:latin typeface="+mn-lt"/>
                        </a:rPr>
                        <a:t>5 - </a:t>
                      </a:r>
                      <a:r>
                        <a:rPr lang="it-IT" sz="1800" b="1" i="0" u="sng" strike="noStrike" dirty="0" err="1">
                          <a:solidFill>
                            <a:schemeClr val="accent1">
                              <a:lumMod val="50000"/>
                            </a:schemeClr>
                          </a:solidFill>
                          <a:latin typeface="+mn-lt"/>
                        </a:rPr>
                        <a:t>Chemical</a:t>
                      </a:r>
                      <a:r>
                        <a:rPr lang="it-IT" sz="1800" b="1" i="0" u="sng" strike="noStrike" dirty="0">
                          <a:solidFill>
                            <a:schemeClr val="accent1">
                              <a:lumMod val="50000"/>
                            </a:schemeClr>
                          </a:solidFill>
                          <a:latin typeface="+mn-lt"/>
                        </a:rPr>
                        <a:t> </a:t>
                      </a:r>
                      <a:r>
                        <a:rPr lang="it-IT" sz="1800" b="1" i="0" u="sng" strike="noStrike" dirty="0" err="1">
                          <a:solidFill>
                            <a:schemeClr val="accent1">
                              <a:lumMod val="50000"/>
                            </a:schemeClr>
                          </a:solidFill>
                          <a:latin typeface="+mn-lt"/>
                        </a:rPr>
                        <a:t>products</a:t>
                      </a:r>
                      <a:endParaRPr lang="it-IT" sz="1800" b="1" i="0" u="sng" strike="noStrike" dirty="0">
                        <a:solidFill>
                          <a:schemeClr val="accent1">
                            <a:lumMod val="50000"/>
                          </a:schemeClr>
                        </a:solidFill>
                        <a:latin typeface="+mn-lt"/>
                      </a:endParaRPr>
                    </a:p>
                  </a:txBody>
                  <a:tcPr marL="0" marR="0" marT="0" marB="0" anchor="ctr"/>
                </a:tc>
                <a:tc>
                  <a:txBody>
                    <a:bodyPr/>
                    <a:lstStyle/>
                    <a:p>
                      <a:endParaRPr lang="it-IT" dirty="0"/>
                    </a:p>
                  </a:txBody>
                  <a:tcPr/>
                </a:tc>
                <a:tc>
                  <a:txBody>
                    <a:bodyPr/>
                    <a:lstStyle/>
                    <a:p>
                      <a:endParaRPr lang="it-IT" dirty="0"/>
                    </a:p>
                  </a:txBody>
                  <a:tcPr/>
                </a:tc>
                <a:tc>
                  <a:txBody>
                    <a:bodyPr/>
                    <a:lstStyle/>
                    <a:p>
                      <a:endParaRPr lang="it-IT" dirty="0"/>
                    </a:p>
                  </a:txBody>
                  <a:tcPr/>
                </a:tc>
              </a:tr>
              <a:tr h="753693">
                <a:tc>
                  <a:txBody>
                    <a:bodyPr/>
                    <a:lstStyle/>
                    <a:p>
                      <a:pPr algn="ctr" fontAlgn="t"/>
                      <a:r>
                        <a:rPr lang="en-US" sz="1800" b="1" i="0" u="sng" strike="noStrike" dirty="0">
                          <a:solidFill>
                            <a:schemeClr val="accent1">
                              <a:lumMod val="50000"/>
                            </a:schemeClr>
                          </a:solidFill>
                          <a:latin typeface="+mn-lt"/>
                        </a:rPr>
                        <a:t>6 - Manufactured goods classified chiefly by material</a:t>
                      </a:r>
                    </a:p>
                  </a:txBody>
                  <a:tcPr marL="0" marR="0" marT="0" marB="0" anchor="ctr"/>
                </a:tc>
                <a:tc>
                  <a:txBody>
                    <a:bodyPr/>
                    <a:lstStyle/>
                    <a:p>
                      <a:endParaRPr lang="it-IT" dirty="0"/>
                    </a:p>
                  </a:txBody>
                  <a:tcPr/>
                </a:tc>
                <a:tc>
                  <a:txBody>
                    <a:bodyPr/>
                    <a:lstStyle/>
                    <a:p>
                      <a:endParaRPr lang="it-IT" dirty="0"/>
                    </a:p>
                  </a:txBody>
                  <a:tcPr/>
                </a:tc>
                <a:tc>
                  <a:txBody>
                    <a:bodyPr/>
                    <a:lstStyle/>
                    <a:p>
                      <a:endParaRPr lang="it-IT" dirty="0"/>
                    </a:p>
                  </a:txBody>
                  <a:tcPr/>
                </a:tc>
              </a:tr>
              <a:tr h="645602">
                <a:tc>
                  <a:txBody>
                    <a:bodyPr/>
                    <a:lstStyle/>
                    <a:p>
                      <a:pPr algn="ctr" fontAlgn="t"/>
                      <a:r>
                        <a:rPr lang="en-US" sz="1800" b="1" i="0" u="sng" strike="noStrike" dirty="0">
                          <a:solidFill>
                            <a:schemeClr val="accent1">
                              <a:lumMod val="50000"/>
                            </a:schemeClr>
                          </a:solidFill>
                          <a:latin typeface="+mn-lt"/>
                        </a:rPr>
                        <a:t>7 - Machinery and transport equipment</a:t>
                      </a:r>
                    </a:p>
                  </a:txBody>
                  <a:tcPr marL="0" marR="0" marT="0" marB="0" anchor="ctr"/>
                </a:tc>
                <a:tc>
                  <a:txBody>
                    <a:bodyPr/>
                    <a:lstStyle/>
                    <a:p>
                      <a:endParaRPr lang="it-IT" dirty="0"/>
                    </a:p>
                  </a:txBody>
                  <a:tcPr/>
                </a:tc>
                <a:tc>
                  <a:txBody>
                    <a:bodyPr/>
                    <a:lstStyle/>
                    <a:p>
                      <a:endParaRPr lang="it-IT" dirty="0"/>
                    </a:p>
                  </a:txBody>
                  <a:tcPr/>
                </a:tc>
                <a:tc>
                  <a:txBody>
                    <a:bodyPr/>
                    <a:lstStyle/>
                    <a:p>
                      <a:endParaRPr lang="it-IT" dirty="0"/>
                    </a:p>
                  </a:txBody>
                  <a:tcPr/>
                </a:tc>
              </a:tr>
              <a:tr h="675411">
                <a:tc>
                  <a:txBody>
                    <a:bodyPr/>
                    <a:lstStyle/>
                    <a:p>
                      <a:pPr algn="ctr" fontAlgn="t"/>
                      <a:r>
                        <a:rPr lang="it-IT" sz="1800" b="1" i="0" u="sng" strike="noStrike" dirty="0">
                          <a:solidFill>
                            <a:schemeClr val="accent1">
                              <a:lumMod val="50000"/>
                            </a:schemeClr>
                          </a:solidFill>
                          <a:latin typeface="+mn-lt"/>
                        </a:rPr>
                        <a:t>8 - </a:t>
                      </a:r>
                      <a:r>
                        <a:rPr lang="it-IT" sz="1800" b="1" i="0" u="sng" strike="noStrike" dirty="0" err="1">
                          <a:solidFill>
                            <a:schemeClr val="accent1">
                              <a:lumMod val="50000"/>
                            </a:schemeClr>
                          </a:solidFill>
                          <a:latin typeface="+mn-lt"/>
                        </a:rPr>
                        <a:t>Miscellaneous</a:t>
                      </a:r>
                      <a:r>
                        <a:rPr lang="it-IT" sz="1800" b="1" i="0" u="sng" strike="noStrike" dirty="0">
                          <a:solidFill>
                            <a:schemeClr val="accent1">
                              <a:lumMod val="50000"/>
                            </a:schemeClr>
                          </a:solidFill>
                          <a:latin typeface="+mn-lt"/>
                        </a:rPr>
                        <a:t> </a:t>
                      </a:r>
                      <a:r>
                        <a:rPr lang="it-IT" sz="1800" b="1" i="0" u="sng" strike="noStrike" dirty="0" err="1">
                          <a:solidFill>
                            <a:schemeClr val="accent1">
                              <a:lumMod val="50000"/>
                            </a:schemeClr>
                          </a:solidFill>
                          <a:latin typeface="+mn-lt"/>
                        </a:rPr>
                        <a:t>manufactured</a:t>
                      </a:r>
                      <a:r>
                        <a:rPr lang="it-IT" sz="1800" b="1" i="0" u="sng" strike="noStrike" dirty="0">
                          <a:solidFill>
                            <a:schemeClr val="accent1">
                              <a:lumMod val="50000"/>
                            </a:schemeClr>
                          </a:solidFill>
                          <a:latin typeface="+mn-lt"/>
                        </a:rPr>
                        <a:t> </a:t>
                      </a:r>
                      <a:r>
                        <a:rPr lang="it-IT" sz="1800" b="1" i="0" u="sng" strike="noStrike" dirty="0" err="1">
                          <a:solidFill>
                            <a:schemeClr val="accent1">
                              <a:lumMod val="50000"/>
                            </a:schemeClr>
                          </a:solidFill>
                          <a:latin typeface="+mn-lt"/>
                        </a:rPr>
                        <a:t>articles</a:t>
                      </a:r>
                      <a:endParaRPr lang="it-IT" sz="1800" b="1" i="0" u="sng" strike="noStrike" dirty="0">
                        <a:solidFill>
                          <a:schemeClr val="accent1">
                            <a:lumMod val="50000"/>
                          </a:schemeClr>
                        </a:solidFill>
                        <a:latin typeface="+mn-lt"/>
                      </a:endParaRPr>
                    </a:p>
                  </a:txBody>
                  <a:tcPr marL="0" marR="0" marT="0" marB="0" anchor="ctr"/>
                </a:tc>
                <a:tc>
                  <a:txBody>
                    <a:bodyPr/>
                    <a:lstStyle/>
                    <a:p>
                      <a:endParaRPr lang="it-IT"/>
                    </a:p>
                  </a:txBody>
                  <a:tcPr/>
                </a:tc>
                <a:tc>
                  <a:txBody>
                    <a:bodyPr/>
                    <a:lstStyle/>
                    <a:p>
                      <a:endParaRPr lang="it-IT" dirty="0"/>
                    </a:p>
                  </a:txBody>
                  <a:tcPr/>
                </a:tc>
                <a:tc>
                  <a:txBody>
                    <a:bodyPr/>
                    <a:lstStyle/>
                    <a:p>
                      <a:endParaRPr lang="it-IT" dirty="0"/>
                    </a:p>
                  </a:txBody>
                  <a:tcPr/>
                </a:tc>
              </a:tr>
            </a:tbl>
          </a:graphicData>
        </a:graphic>
      </p:graphicFrame>
      <p:pic>
        <p:nvPicPr>
          <p:cNvPr id="17" name="Immagine 16" descr="gre.png"/>
          <p:cNvPicPr>
            <a:picLocks noChangeAspect="1"/>
          </p:cNvPicPr>
          <p:nvPr/>
        </p:nvPicPr>
        <p:blipFill>
          <a:blip r:embed="rId3"/>
          <a:stretch>
            <a:fillRect/>
          </a:stretch>
        </p:blipFill>
        <p:spPr>
          <a:xfrm>
            <a:off x="4940911" y="2357430"/>
            <a:ext cx="631221" cy="420049"/>
          </a:xfrm>
          <a:prstGeom prst="rect">
            <a:avLst/>
          </a:prstGeom>
        </p:spPr>
      </p:pic>
      <p:pic>
        <p:nvPicPr>
          <p:cNvPr id="18" name="Immagine 17" descr="srb.png"/>
          <p:cNvPicPr>
            <a:picLocks noChangeAspect="1"/>
          </p:cNvPicPr>
          <p:nvPr/>
        </p:nvPicPr>
        <p:blipFill>
          <a:blip r:embed="rId4"/>
          <a:stretch>
            <a:fillRect/>
          </a:stretch>
        </p:blipFill>
        <p:spPr>
          <a:xfrm>
            <a:off x="7286644" y="3571876"/>
            <a:ext cx="696925" cy="468007"/>
          </a:xfrm>
          <a:prstGeom prst="rect">
            <a:avLst/>
          </a:prstGeom>
        </p:spPr>
      </p:pic>
      <p:pic>
        <p:nvPicPr>
          <p:cNvPr id="23" name="Immagine 22" descr="mne.jpg"/>
          <p:cNvPicPr>
            <a:picLocks noChangeAspect="1"/>
          </p:cNvPicPr>
          <p:nvPr/>
        </p:nvPicPr>
        <p:blipFill>
          <a:blip r:embed="rId5" cstate="print"/>
          <a:stretch>
            <a:fillRect/>
          </a:stretch>
        </p:blipFill>
        <p:spPr>
          <a:xfrm>
            <a:off x="4940911" y="3571876"/>
            <a:ext cx="702659" cy="467588"/>
          </a:xfrm>
          <a:prstGeom prst="rect">
            <a:avLst/>
          </a:prstGeom>
        </p:spPr>
      </p:pic>
      <p:pic>
        <p:nvPicPr>
          <p:cNvPr id="25" name="Immagine 24" descr="bih.png"/>
          <p:cNvPicPr>
            <a:picLocks noChangeAspect="1"/>
          </p:cNvPicPr>
          <p:nvPr/>
        </p:nvPicPr>
        <p:blipFill>
          <a:blip r:embed="rId6"/>
          <a:stretch>
            <a:fillRect/>
          </a:stretch>
        </p:blipFill>
        <p:spPr>
          <a:xfrm>
            <a:off x="4929190" y="5000636"/>
            <a:ext cx="800094" cy="400048"/>
          </a:xfrm>
          <a:prstGeom prst="rect">
            <a:avLst/>
          </a:prstGeom>
        </p:spPr>
      </p:pic>
      <p:pic>
        <p:nvPicPr>
          <p:cNvPr id="27" name="Immagine 26" descr="mne.jpg"/>
          <p:cNvPicPr>
            <a:picLocks noChangeAspect="1"/>
          </p:cNvPicPr>
          <p:nvPr/>
        </p:nvPicPr>
        <p:blipFill>
          <a:blip r:embed="rId5" cstate="print"/>
          <a:stretch>
            <a:fillRect/>
          </a:stretch>
        </p:blipFill>
        <p:spPr>
          <a:xfrm>
            <a:off x="6143636" y="2357430"/>
            <a:ext cx="644113" cy="428628"/>
          </a:xfrm>
          <a:prstGeom prst="rect">
            <a:avLst/>
          </a:prstGeom>
        </p:spPr>
      </p:pic>
      <p:pic>
        <p:nvPicPr>
          <p:cNvPr id="28" name="Immagine 27" descr="hrv.png"/>
          <p:cNvPicPr>
            <a:picLocks noChangeAspect="1"/>
          </p:cNvPicPr>
          <p:nvPr/>
        </p:nvPicPr>
        <p:blipFill>
          <a:blip r:embed="rId7"/>
          <a:stretch>
            <a:fillRect/>
          </a:stretch>
        </p:blipFill>
        <p:spPr>
          <a:xfrm>
            <a:off x="7286644" y="5000636"/>
            <a:ext cx="785818" cy="392909"/>
          </a:xfrm>
          <a:prstGeom prst="rect">
            <a:avLst/>
          </a:prstGeom>
        </p:spPr>
      </p:pic>
      <p:pic>
        <p:nvPicPr>
          <p:cNvPr id="29" name="Immagine 28" descr="hrv.png"/>
          <p:cNvPicPr>
            <a:picLocks noChangeAspect="1"/>
          </p:cNvPicPr>
          <p:nvPr/>
        </p:nvPicPr>
        <p:blipFill>
          <a:blip r:embed="rId7"/>
          <a:stretch>
            <a:fillRect/>
          </a:stretch>
        </p:blipFill>
        <p:spPr>
          <a:xfrm>
            <a:off x="4929190" y="2928934"/>
            <a:ext cx="728657" cy="364329"/>
          </a:xfrm>
          <a:prstGeom prst="rect">
            <a:avLst/>
          </a:prstGeom>
        </p:spPr>
      </p:pic>
      <p:pic>
        <p:nvPicPr>
          <p:cNvPr id="30" name="Immagine 29" descr="ita.png"/>
          <p:cNvPicPr>
            <a:picLocks noChangeAspect="1"/>
          </p:cNvPicPr>
          <p:nvPr/>
        </p:nvPicPr>
        <p:blipFill>
          <a:blip r:embed="rId8"/>
          <a:stretch>
            <a:fillRect/>
          </a:stretch>
        </p:blipFill>
        <p:spPr>
          <a:xfrm>
            <a:off x="6143636" y="2928934"/>
            <a:ext cx="595307" cy="396150"/>
          </a:xfrm>
          <a:prstGeom prst="rect">
            <a:avLst/>
          </a:prstGeom>
        </p:spPr>
      </p:pic>
      <p:pic>
        <p:nvPicPr>
          <p:cNvPr id="31" name="Immagine 30" descr="alb.png"/>
          <p:cNvPicPr>
            <a:picLocks noChangeAspect="1"/>
          </p:cNvPicPr>
          <p:nvPr/>
        </p:nvPicPr>
        <p:blipFill>
          <a:blip r:embed="rId9"/>
          <a:stretch>
            <a:fillRect/>
          </a:stretch>
        </p:blipFill>
        <p:spPr>
          <a:xfrm>
            <a:off x="7358082" y="2357430"/>
            <a:ext cx="566733" cy="404809"/>
          </a:xfrm>
          <a:prstGeom prst="rect">
            <a:avLst/>
          </a:prstGeom>
        </p:spPr>
      </p:pic>
      <p:pic>
        <p:nvPicPr>
          <p:cNvPr id="35" name="Immagine 34" descr="ita.png"/>
          <p:cNvPicPr>
            <a:picLocks noChangeAspect="1"/>
          </p:cNvPicPr>
          <p:nvPr/>
        </p:nvPicPr>
        <p:blipFill>
          <a:blip r:embed="rId8"/>
          <a:stretch>
            <a:fillRect/>
          </a:stretch>
        </p:blipFill>
        <p:spPr>
          <a:xfrm>
            <a:off x="6143636" y="5000636"/>
            <a:ext cx="642942" cy="427849"/>
          </a:xfrm>
          <a:prstGeom prst="rect">
            <a:avLst/>
          </a:prstGeom>
        </p:spPr>
      </p:pic>
      <p:pic>
        <p:nvPicPr>
          <p:cNvPr id="38" name="Immagine 37" descr="ita.png"/>
          <p:cNvPicPr>
            <a:picLocks noChangeAspect="1"/>
          </p:cNvPicPr>
          <p:nvPr/>
        </p:nvPicPr>
        <p:blipFill>
          <a:blip r:embed="rId8"/>
          <a:stretch>
            <a:fillRect/>
          </a:stretch>
        </p:blipFill>
        <p:spPr>
          <a:xfrm>
            <a:off x="6143636" y="4286256"/>
            <a:ext cx="666743" cy="443688"/>
          </a:xfrm>
          <a:prstGeom prst="rect">
            <a:avLst/>
          </a:prstGeom>
        </p:spPr>
      </p:pic>
      <p:pic>
        <p:nvPicPr>
          <p:cNvPr id="40" name="Immagine 39" descr="alb.png"/>
          <p:cNvPicPr>
            <a:picLocks noChangeAspect="1"/>
          </p:cNvPicPr>
          <p:nvPr/>
        </p:nvPicPr>
        <p:blipFill>
          <a:blip r:embed="rId9"/>
          <a:stretch>
            <a:fillRect/>
          </a:stretch>
        </p:blipFill>
        <p:spPr>
          <a:xfrm>
            <a:off x="7358082" y="2928934"/>
            <a:ext cx="566733" cy="404809"/>
          </a:xfrm>
          <a:prstGeom prst="rect">
            <a:avLst/>
          </a:prstGeom>
        </p:spPr>
      </p:pic>
      <p:pic>
        <p:nvPicPr>
          <p:cNvPr id="41" name="Immagine 40" descr="alb.png"/>
          <p:cNvPicPr>
            <a:picLocks noChangeAspect="1"/>
          </p:cNvPicPr>
          <p:nvPr/>
        </p:nvPicPr>
        <p:blipFill>
          <a:blip r:embed="rId9"/>
          <a:stretch>
            <a:fillRect/>
          </a:stretch>
        </p:blipFill>
        <p:spPr>
          <a:xfrm>
            <a:off x="6143636" y="3541260"/>
            <a:ext cx="642942" cy="459244"/>
          </a:xfrm>
          <a:prstGeom prst="rect">
            <a:avLst/>
          </a:prstGeom>
        </p:spPr>
      </p:pic>
      <p:pic>
        <p:nvPicPr>
          <p:cNvPr id="42" name="Immagine 41" descr="srb.png"/>
          <p:cNvPicPr>
            <a:picLocks noChangeAspect="1"/>
          </p:cNvPicPr>
          <p:nvPr/>
        </p:nvPicPr>
        <p:blipFill>
          <a:blip r:embed="rId4"/>
          <a:stretch>
            <a:fillRect/>
          </a:stretch>
        </p:blipFill>
        <p:spPr>
          <a:xfrm>
            <a:off x="7304099" y="4286256"/>
            <a:ext cx="696925" cy="468007"/>
          </a:xfrm>
          <a:prstGeom prst="rect">
            <a:avLst/>
          </a:prstGeom>
        </p:spPr>
      </p:pic>
      <p:pic>
        <p:nvPicPr>
          <p:cNvPr id="43" name="Immagine 42" descr="slo.jpg"/>
          <p:cNvPicPr>
            <a:picLocks noChangeAspect="1"/>
          </p:cNvPicPr>
          <p:nvPr/>
        </p:nvPicPr>
        <p:blipFill>
          <a:blip r:embed="rId10"/>
          <a:stretch>
            <a:fillRect/>
          </a:stretch>
        </p:blipFill>
        <p:spPr>
          <a:xfrm>
            <a:off x="4905387" y="4214818"/>
            <a:ext cx="809621" cy="538766"/>
          </a:xfrm>
          <a:prstGeom prst="rect">
            <a:avLst/>
          </a:prstGeom>
        </p:spPr>
      </p:pic>
      <p:sp>
        <p:nvSpPr>
          <p:cNvPr id="45" name="CasellaDiTesto 44"/>
          <p:cNvSpPr txBox="1"/>
          <p:nvPr/>
        </p:nvSpPr>
        <p:spPr>
          <a:xfrm>
            <a:off x="785786" y="5701745"/>
            <a:ext cx="7429552" cy="584775"/>
          </a:xfrm>
          <a:prstGeom prst="rect">
            <a:avLst/>
          </a:prstGeom>
          <a:noFill/>
          <a:ln>
            <a:solidFill>
              <a:schemeClr val="tx1"/>
            </a:solidFill>
          </a:ln>
        </p:spPr>
        <p:txBody>
          <a:bodyPr wrap="square" rtlCol="0">
            <a:spAutoFit/>
          </a:bodyPr>
          <a:lstStyle/>
          <a:p>
            <a:pPr>
              <a:buFont typeface="Arial" pitchFamily="34" charset="0"/>
              <a:buChar char="•"/>
            </a:pPr>
            <a:r>
              <a:rPr lang="it-IT" sz="1600" b="1" dirty="0" smtClean="0">
                <a:latin typeface="+mn-lt"/>
              </a:rPr>
              <a:t> ALB, HRV, SRB, MNE </a:t>
            </a:r>
            <a:r>
              <a:rPr lang="it-IT" sz="1600" dirty="0" err="1" smtClean="0">
                <a:latin typeface="+mn-lt"/>
              </a:rPr>
              <a:t>which</a:t>
            </a:r>
            <a:r>
              <a:rPr lang="it-IT" sz="1600" b="1" dirty="0" smtClean="0">
                <a:latin typeface="+mn-lt"/>
              </a:rPr>
              <a:t> </a:t>
            </a:r>
            <a:r>
              <a:rPr lang="it-IT" sz="1600" dirty="0" smtClean="0">
                <a:latin typeface="+mn-lt"/>
              </a:rPr>
              <a:t>are the </a:t>
            </a:r>
            <a:r>
              <a:rPr lang="it-IT" sz="1600" dirty="0" err="1" smtClean="0">
                <a:latin typeface="+mn-lt"/>
              </a:rPr>
              <a:t>main</a:t>
            </a:r>
            <a:r>
              <a:rPr lang="it-IT" sz="1600" dirty="0" smtClean="0">
                <a:latin typeface="+mn-lt"/>
              </a:rPr>
              <a:t> </a:t>
            </a:r>
            <a:r>
              <a:rPr lang="it-IT" sz="1600" dirty="0" err="1" smtClean="0">
                <a:latin typeface="+mn-lt"/>
              </a:rPr>
              <a:t>exporters</a:t>
            </a:r>
            <a:r>
              <a:rPr lang="it-IT" sz="1600" dirty="0" smtClean="0">
                <a:latin typeface="+mn-lt"/>
              </a:rPr>
              <a:t> </a:t>
            </a:r>
            <a:r>
              <a:rPr lang="it-IT" sz="1600" dirty="0" err="1" smtClean="0">
                <a:latin typeface="+mn-lt"/>
              </a:rPr>
              <a:t>within</a:t>
            </a:r>
            <a:r>
              <a:rPr lang="it-IT" sz="1600" dirty="0" smtClean="0">
                <a:latin typeface="+mn-lt"/>
              </a:rPr>
              <a:t> AIM, are </a:t>
            </a:r>
            <a:r>
              <a:rPr lang="it-IT" sz="1600" dirty="0" err="1" smtClean="0">
                <a:latin typeface="+mn-lt"/>
              </a:rPr>
              <a:t>also</a:t>
            </a:r>
            <a:r>
              <a:rPr lang="it-IT" sz="1600" dirty="0" smtClean="0">
                <a:latin typeface="+mn-lt"/>
              </a:rPr>
              <a:t> at the </a:t>
            </a:r>
            <a:r>
              <a:rPr lang="it-IT" sz="1600" dirty="0" err="1" smtClean="0">
                <a:latin typeface="+mn-lt"/>
              </a:rPr>
              <a:t>main</a:t>
            </a:r>
            <a:r>
              <a:rPr lang="it-IT" sz="1600" dirty="0" smtClean="0">
                <a:latin typeface="+mn-lt"/>
              </a:rPr>
              <a:t> ranking </a:t>
            </a:r>
            <a:r>
              <a:rPr lang="it-IT" sz="1600" dirty="0" err="1" smtClean="0">
                <a:latin typeface="+mn-lt"/>
              </a:rPr>
              <a:t>positions</a:t>
            </a:r>
            <a:r>
              <a:rPr lang="it-IT" sz="1600" dirty="0" smtClean="0">
                <a:latin typeface="+mn-lt"/>
              </a:rPr>
              <a:t>, </a:t>
            </a:r>
            <a:r>
              <a:rPr lang="it-IT" sz="1600" dirty="0" err="1" smtClean="0">
                <a:latin typeface="+mn-lt"/>
              </a:rPr>
              <a:t>expecially</a:t>
            </a:r>
            <a:r>
              <a:rPr lang="it-IT" sz="1600" dirty="0" smtClean="0">
                <a:latin typeface="+mn-lt"/>
              </a:rPr>
              <a:t> </a:t>
            </a:r>
            <a:r>
              <a:rPr lang="it-IT" sz="1600" dirty="0" err="1" smtClean="0">
                <a:latin typeface="+mn-lt"/>
              </a:rPr>
              <a:t>for</a:t>
            </a:r>
            <a:r>
              <a:rPr lang="it-IT" sz="1600" dirty="0" smtClean="0">
                <a:latin typeface="+mn-lt"/>
              </a:rPr>
              <a:t> </a:t>
            </a:r>
            <a:r>
              <a:rPr lang="it-IT" sz="1600" b="1" dirty="0" smtClean="0">
                <a:latin typeface="+mn-lt"/>
              </a:rPr>
              <a:t>5, 6, 7 </a:t>
            </a:r>
            <a:r>
              <a:rPr lang="it-IT" sz="1600" dirty="0" smtClean="0">
                <a:latin typeface="+mn-lt"/>
              </a:rPr>
              <a:t>(</a:t>
            </a:r>
            <a:r>
              <a:rPr lang="it-IT" sz="1600" dirty="0" err="1" smtClean="0">
                <a:latin typeface="+mn-lt"/>
              </a:rPr>
              <a:t>most</a:t>
            </a:r>
            <a:r>
              <a:rPr lang="it-IT" sz="1600" dirty="0" smtClean="0">
                <a:latin typeface="+mn-lt"/>
              </a:rPr>
              <a:t> </a:t>
            </a:r>
            <a:r>
              <a:rPr lang="it-IT" sz="1600" dirty="0" err="1" smtClean="0">
                <a:latin typeface="+mn-lt"/>
              </a:rPr>
              <a:t>traded</a:t>
            </a:r>
            <a:r>
              <a:rPr lang="it-IT" sz="1600" dirty="0" smtClean="0">
                <a:latin typeface="+mn-lt"/>
              </a:rPr>
              <a:t> </a:t>
            </a:r>
            <a:r>
              <a:rPr lang="it-IT" sz="1600" dirty="0" err="1" smtClean="0">
                <a:latin typeface="+mn-lt"/>
              </a:rPr>
              <a:t>goods</a:t>
            </a:r>
            <a:r>
              <a:rPr lang="it-IT" sz="1600" dirty="0" smtClean="0">
                <a:latin typeface="+mn-lt"/>
              </a:rPr>
              <a:t>).</a:t>
            </a:r>
            <a:endParaRPr lang="it-IT" sz="16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1312</TotalTime>
  <Words>1151</Words>
  <Application>Microsoft Office PowerPoint</Application>
  <PresentationFormat>Presentazione su schermo (4:3)</PresentationFormat>
  <Paragraphs>373</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ECONOMIC SURVEY OF  THE ADRIATIC AND IONIAN MACROREGION</vt:lpstr>
      <vt:lpstr>ECONOMICS  OF  ADRIATIC – IONIAN MACROREGION</vt:lpstr>
      <vt:lpstr>AIM Economics overview</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Promozione4</dc:creator>
  <cp:lastModifiedBy>Promozione4</cp:lastModifiedBy>
  <cp:revision>232</cp:revision>
  <dcterms:created xsi:type="dcterms:W3CDTF">2018-10-04T07:14:04Z</dcterms:created>
  <dcterms:modified xsi:type="dcterms:W3CDTF">2018-10-12T11:48:19Z</dcterms:modified>
</cp:coreProperties>
</file>