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0" r:id="rId2"/>
    <p:sldId id="283" r:id="rId3"/>
    <p:sldId id="281" r:id="rId4"/>
    <p:sldId id="285" r:id="rId5"/>
    <p:sldId id="282" r:id="rId6"/>
    <p:sldId id="287" r:id="rId7"/>
    <p:sldId id="286" r:id="rId8"/>
    <p:sldId id="288" r:id="rId9"/>
    <p:sldId id="293" r:id="rId10"/>
    <p:sldId id="291" r:id="rId11"/>
    <p:sldId id="295" r:id="rId12"/>
    <p:sldId id="261" r:id="rId13"/>
    <p:sldId id="268" r:id="rId14"/>
  </p:sldIdLst>
  <p:sldSz cx="9144000" cy="6858000" type="screen4x3"/>
  <p:notesSz cx="6797675" cy="9926638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402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C9316-FB29-4C26-9E74-3D62D591E717}" type="datetimeFigureOut">
              <a:rPr lang="sr-Latn-CS" smtClean="0"/>
              <a:pPr/>
              <a:t>12.10.2018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hr-HR" smtClean="0"/>
              <a:t>Commercial Financing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F2BCD-8954-440C-BC5F-E65A5DC2A0E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93590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88D54-0661-4450-868E-48D0F4CFC1FA}" type="datetimeFigureOut">
              <a:rPr lang="sr-Latn-CS" smtClean="0"/>
              <a:pPr/>
              <a:t>12.10.2018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hr-HR" smtClean="0"/>
              <a:t>Commercial Financing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B6AAB-4A11-454C-A5F3-4BFC2166325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0646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B6AAB-4A11-454C-A5F3-4BFC21663254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3969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B6AAB-4A11-454C-A5F3-4BFC21663254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6271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ChangeArrowheads="1"/>
          </p:cNvSpPr>
          <p:nvPr/>
        </p:nvSpPr>
        <p:spPr bwMode="auto">
          <a:xfrm>
            <a:off x="165590" y="88903"/>
            <a:ext cx="8804031" cy="8096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593927" name="Line 7"/>
          <p:cNvSpPr>
            <a:spLocks noChangeShapeType="1"/>
          </p:cNvSpPr>
          <p:nvPr/>
        </p:nvSpPr>
        <p:spPr bwMode="auto">
          <a:xfrm>
            <a:off x="165590" y="6567488"/>
            <a:ext cx="881868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hr-HR"/>
          </a:p>
        </p:txBody>
      </p:sp>
      <p:sp>
        <p:nvSpPr>
          <p:cNvPr id="593929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93930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AC52B94-6694-43C8-971E-32458A4279AD}" type="slidenum">
              <a:rPr lang="de-AT" smtClean="0"/>
              <a:pPr/>
              <a:t>‹#›</a:t>
            </a:fld>
            <a:endParaRPr lang="de-AT" dirty="0"/>
          </a:p>
        </p:txBody>
      </p:sp>
      <p:sp>
        <p:nvSpPr>
          <p:cNvPr id="593932" name="Title Placeholder 25"/>
          <p:cNvSpPr>
            <a:spLocks noGrp="1"/>
          </p:cNvSpPr>
          <p:nvPr>
            <p:ph type="ctrTitle"/>
          </p:nvPr>
        </p:nvSpPr>
        <p:spPr>
          <a:xfrm>
            <a:off x="165590" y="1438278"/>
            <a:ext cx="8804031" cy="3598863"/>
          </a:xfrm>
        </p:spPr>
        <p:txBody>
          <a:bodyPr lIns="36000"/>
          <a:lstStyle>
            <a:lvl1pPr algn="ctr">
              <a:defRPr sz="3600"/>
            </a:lvl1pPr>
          </a:lstStyle>
          <a:p>
            <a:r>
              <a:rPr lang="de-AT" dirty="0"/>
              <a:t>Titelmasterformat durch Klicken bearbeiten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285728"/>
            <a:ext cx="1653750" cy="4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4D0441-9B41-4418-A9BA-DB304432D364}" type="slidenum">
              <a:rPr lang="de-AT" smtClean="0"/>
              <a:pPr/>
              <a:t>‹#›</a:t>
            </a:fld>
            <a:endParaRPr lang="de-AT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8612" y="179391"/>
            <a:ext cx="2201008" cy="6118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5589" y="179391"/>
            <a:ext cx="6462346" cy="6118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7CFAD9-3678-4160-BA77-528965FAC91D}" type="slidenum">
              <a:rPr lang="de-AT" smtClean="0"/>
              <a:pPr/>
              <a:t>‹#›</a:t>
            </a:fld>
            <a:endParaRPr lang="de-AT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65590" y="179390"/>
            <a:ext cx="6478465" cy="6302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590" y="1258888"/>
            <a:ext cx="4331677" cy="2443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7944" y="1258888"/>
            <a:ext cx="4331677" cy="2443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65590" y="3854453"/>
            <a:ext cx="4331677" cy="2443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7944" y="3854453"/>
            <a:ext cx="4331677" cy="2443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36731" y="6567491"/>
            <a:ext cx="1661746" cy="269875"/>
          </a:xfrm>
        </p:spPr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7307874" y="6567491"/>
            <a:ext cx="1661746" cy="269875"/>
          </a:xfrm>
        </p:spPr>
        <p:txBody>
          <a:bodyPr/>
          <a:lstStyle>
            <a:lvl1pPr>
              <a:defRPr/>
            </a:lvl1pPr>
          </a:lstStyle>
          <a:p>
            <a:fld id="{6451ECFF-5CB0-4C4C-B950-9950DE24E100}" type="slidenum">
              <a:rPr lang="de-AT" smtClean="0"/>
              <a:pPr/>
              <a:t>‹#›</a:t>
            </a:fld>
            <a:endParaRPr lang="de-AT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600263-3FCC-4688-8B89-4F0B6EC606B6}" type="slidenum">
              <a:rPr lang="de-AT" smtClean="0"/>
              <a:pPr/>
              <a:t>‹#›</a:t>
            </a:fld>
            <a:endParaRPr lang="de-AT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E0C8D3-9A9B-44A4-B903-C06E0F0563A6}" type="slidenum">
              <a:rPr lang="de-AT" smtClean="0"/>
              <a:pPr/>
              <a:t>‹#›</a:t>
            </a:fld>
            <a:endParaRPr lang="de-AT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590" y="1258891"/>
            <a:ext cx="4331677" cy="5038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944" y="1258891"/>
            <a:ext cx="4331677" cy="5038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C3D575-8156-4024-A1EE-F1ED56314ED8}" type="slidenum">
              <a:rPr lang="de-AT" smtClean="0"/>
              <a:pPr/>
              <a:t>‹#›</a:t>
            </a:fld>
            <a:endParaRPr lang="de-AT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1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1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986EBF-7C56-462D-9956-A1833D23E88E}" type="slidenum">
              <a:rPr lang="de-AT" smtClean="0"/>
              <a:pPr/>
              <a:t>‹#›</a:t>
            </a:fld>
            <a:endParaRPr lang="de-AT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63BF17-C3E3-4082-AC21-C5463B2B0745}" type="slidenum">
              <a:rPr lang="de-AT" smtClean="0"/>
              <a:pPr/>
              <a:t>‹#›</a:t>
            </a:fld>
            <a:endParaRPr lang="de-AT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AD7C18-535E-4E61-8E65-61B65D7D75E6}" type="slidenum">
              <a:rPr lang="de-AT" smtClean="0"/>
              <a:pPr/>
              <a:t>‹#›</a:t>
            </a:fld>
            <a:endParaRPr lang="de-AT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3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5BB227-7B46-46E4-ADD8-8151A4E64D2F}" type="slidenum">
              <a:rPr lang="de-AT" smtClean="0"/>
              <a:pPr/>
              <a:t>‹#›</a:t>
            </a:fld>
            <a:endParaRPr lang="de-AT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BEE7D-DCBE-493C-A3FD-B88A9403894E}" type="slidenum">
              <a:rPr lang="de-AT" smtClean="0"/>
              <a:pPr/>
              <a:t>‹#›</a:t>
            </a:fld>
            <a:endParaRPr lang="de-AT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ChangeArrowheads="1"/>
          </p:cNvSpPr>
          <p:nvPr/>
        </p:nvSpPr>
        <p:spPr bwMode="auto">
          <a:xfrm>
            <a:off x="165589" y="88901"/>
            <a:ext cx="8804031" cy="8096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5589" y="1258889"/>
            <a:ext cx="8804031" cy="5038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80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3"/>
            <a:r>
              <a:rPr lang="en-US" dirty="0" smtClean="0"/>
              <a:t>4</a:t>
            </a:r>
          </a:p>
          <a:p>
            <a:pPr lvl="2"/>
            <a:r>
              <a:rPr lang="en-US" dirty="0" smtClean="0"/>
              <a:t>3</a:t>
            </a:r>
          </a:p>
          <a:p>
            <a:pPr lvl="1"/>
            <a:r>
              <a:rPr lang="en-US" dirty="0" smtClean="0"/>
              <a:t>2</a:t>
            </a:r>
          </a:p>
          <a:p>
            <a:pPr lvl="0"/>
            <a:r>
              <a:rPr lang="en-US" dirty="0" smtClean="0"/>
              <a:t>1. </a:t>
            </a:r>
            <a:r>
              <a:rPr lang="en-US" dirty="0" err="1" smtClean="0"/>
              <a:t>Ebene</a:t>
            </a:r>
            <a:endParaRPr lang="en-US" dirty="0" smtClean="0"/>
          </a:p>
        </p:txBody>
      </p:sp>
      <p:sp>
        <p:nvSpPr>
          <p:cNvPr id="592900" name="Title Placeholder 25"/>
          <p:cNvSpPr>
            <a:spLocks noGrp="1"/>
          </p:cNvSpPr>
          <p:nvPr>
            <p:ph type="title"/>
          </p:nvPr>
        </p:nvSpPr>
        <p:spPr bwMode="auto">
          <a:xfrm>
            <a:off x="165589" y="179389"/>
            <a:ext cx="6478465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0000" tIns="36000" rIns="36000" bIns="36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5929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36731" y="6567489"/>
            <a:ext cx="1661746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7200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000">
                <a:latin typeface="+mn-lt"/>
              </a:defRPr>
            </a:lvl1pPr>
          </a:lstStyle>
          <a:p>
            <a:endParaRPr lang="de-AT"/>
          </a:p>
        </p:txBody>
      </p:sp>
      <p:sp>
        <p:nvSpPr>
          <p:cNvPr id="5929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07874" y="6567489"/>
            <a:ext cx="1661746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7200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000">
                <a:latin typeface="+mn-lt"/>
              </a:defRPr>
            </a:lvl1pPr>
          </a:lstStyle>
          <a:p>
            <a:fld id="{D698E12C-E024-4EFB-B638-570E95DB709F}" type="slidenum">
              <a:rPr lang="de-AT" smtClean="0"/>
              <a:pPr/>
              <a:t>‹#›</a:t>
            </a:fld>
            <a:endParaRPr lang="de-AT" dirty="0"/>
          </a:p>
        </p:txBody>
      </p:sp>
      <p:sp>
        <p:nvSpPr>
          <p:cNvPr id="592904" name="Line 8"/>
          <p:cNvSpPr>
            <a:spLocks noChangeShapeType="1"/>
          </p:cNvSpPr>
          <p:nvPr/>
        </p:nvSpPr>
        <p:spPr bwMode="auto">
          <a:xfrm>
            <a:off x="165589" y="6567488"/>
            <a:ext cx="881868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hr-HR"/>
          </a:p>
        </p:txBody>
      </p:sp>
      <p:sp>
        <p:nvSpPr>
          <p:cNvPr id="592905" name="Text Box 9"/>
          <p:cNvSpPr txBox="1">
            <a:spLocks noChangeArrowheads="1"/>
          </p:cNvSpPr>
          <p:nvPr/>
        </p:nvSpPr>
        <p:spPr bwMode="auto">
          <a:xfrm>
            <a:off x="165588" y="6567489"/>
            <a:ext cx="2102155" cy="269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72000" anchor="b"/>
          <a:lstStyle/>
          <a:p>
            <a:pPr marL="361950" indent="-361950" algn="l"/>
            <a:endParaRPr lang="de-AT" sz="1000" dirty="0">
              <a:latin typeface="Century Gothic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285728"/>
            <a:ext cx="1653750" cy="4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50" r:id="rId13"/>
    <p:sldLayoutId id="2147483651" r:id="rId14"/>
    <p:sldLayoutId id="2147483652" r:id="rId15"/>
    <p:sldLayoutId id="2147483653" r:id="rId16"/>
    <p:sldLayoutId id="2147483654" r:id="rId17"/>
    <p:sldLayoutId id="2147483656" r:id="rId18"/>
    <p:sldLayoutId id="2147483657" r:id="rId19"/>
    <p:sldLayoutId id="2147483658" r:id="rId20"/>
    <p:sldLayoutId id="2147483659" r:id="rId21"/>
  </p:sldLayoutIdLst>
  <p:transition>
    <p:zoom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entury Gothic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entury Gothic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entury Gothic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entury Gothic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entury Gothic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entury Gothic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entury Gothic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entury Gothic" pitchFamily="34" charset="0"/>
          <a:cs typeface="Arial" charset="0"/>
        </a:defRPr>
      </a:lvl9pPr>
    </p:titleStyle>
    <p:bodyStyle>
      <a:lvl1pPr marL="266700" indent="-266700" algn="l" defTabSz="457200" rtl="0" fontAlgn="base">
        <a:spcBef>
          <a:spcPct val="75000"/>
        </a:spcBef>
        <a:spcAft>
          <a:spcPct val="0"/>
        </a:spcAft>
        <a:buSzPct val="80000"/>
        <a:buFont typeface="Wingdings" pitchFamily="2" charset="2"/>
        <a:buChar char="n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533400" indent="-266700" algn="l" defTabSz="457200" rtl="0" fontAlgn="base">
        <a:spcBef>
          <a:spcPct val="75000"/>
        </a:spcBef>
        <a:spcAft>
          <a:spcPct val="0"/>
        </a:spcAft>
        <a:buSzPct val="64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2pPr>
      <a:lvl3pPr marL="714375" indent="-180975" algn="l" defTabSz="457200" rtl="0" fontAlgn="base">
        <a:spcBef>
          <a:spcPct val="75000"/>
        </a:spcBef>
        <a:spcAft>
          <a:spcPct val="0"/>
        </a:spcAft>
        <a:buSzPct val="52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3pPr>
      <a:lvl4pPr marL="896938" indent="-182563" algn="l" defTabSz="457200" rtl="0" fontAlgn="base">
        <a:spcBef>
          <a:spcPct val="75000"/>
        </a:spcBef>
        <a:spcAft>
          <a:spcPct val="0"/>
        </a:spcAft>
        <a:buSzPct val="52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4pPr>
      <a:lvl5pPr marL="1077913" indent="-180975" algn="l" defTabSz="457200" rtl="0" fontAlgn="base">
        <a:spcBef>
          <a:spcPct val="75000"/>
        </a:spcBef>
        <a:spcAft>
          <a:spcPct val="0"/>
        </a:spcAft>
        <a:buSzPct val="52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5pPr>
      <a:lvl6pPr marL="1535113" indent="-180975" algn="l" defTabSz="457200" rtl="0" fontAlgn="base">
        <a:spcBef>
          <a:spcPct val="75000"/>
        </a:spcBef>
        <a:spcAft>
          <a:spcPct val="0"/>
        </a:spcAft>
        <a:buSzPct val="52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6pPr>
      <a:lvl7pPr marL="1992313" indent="-180975" algn="l" defTabSz="457200" rtl="0" fontAlgn="base">
        <a:spcBef>
          <a:spcPct val="75000"/>
        </a:spcBef>
        <a:spcAft>
          <a:spcPct val="0"/>
        </a:spcAft>
        <a:buSzPct val="52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7pPr>
      <a:lvl8pPr marL="2449513" indent="-180975" algn="l" defTabSz="457200" rtl="0" fontAlgn="base">
        <a:spcBef>
          <a:spcPct val="75000"/>
        </a:spcBef>
        <a:spcAft>
          <a:spcPct val="0"/>
        </a:spcAft>
        <a:buSzPct val="52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8pPr>
      <a:lvl9pPr marL="2906713" indent="-180975" algn="l" defTabSz="457200" rtl="0" fontAlgn="base">
        <a:spcBef>
          <a:spcPct val="75000"/>
        </a:spcBef>
        <a:spcAft>
          <a:spcPct val="0"/>
        </a:spcAft>
        <a:buSzPct val="52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71600" y="2132856"/>
            <a:ext cx="7416824" cy="2088232"/>
          </a:xfrm>
        </p:spPr>
        <p:txBody>
          <a:bodyPr/>
          <a:lstStyle/>
          <a:p>
            <a:r>
              <a:rPr lang="en-US" dirty="0" smtClean="0"/>
              <a:t>Commercial Financing on Diversified Markets</a:t>
            </a:r>
            <a:br>
              <a:rPr lang="en-US" dirty="0" smtClean="0"/>
            </a:br>
            <a:endParaRPr lang="en-US" sz="1400" dirty="0"/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755576" y="5445224"/>
            <a:ext cx="3312369" cy="766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l"/>
            <a:r>
              <a:rPr lang="hr-HR" sz="2000" kern="0" dirty="0" smtClean="0"/>
              <a:t>Anton Starčević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395536" y="6597352"/>
            <a:ext cx="8424936" cy="190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r>
              <a:rPr lang="en-US" sz="1100" b="0" kern="0" dirty="0" smtClean="0">
                <a:solidFill>
                  <a:schemeClr val="bg1">
                    <a:lumMod val="50000"/>
                  </a:schemeClr>
                </a:solidFill>
              </a:rPr>
              <a:t>Workgroup for Economic </a:t>
            </a:r>
            <a:r>
              <a:rPr lang="en-US" sz="1100" b="0" kern="0" dirty="0" smtClean="0">
                <a:solidFill>
                  <a:schemeClr val="bg1">
                    <a:lumMod val="50000"/>
                  </a:schemeClr>
                </a:solidFill>
              </a:rPr>
              <a:t>Analysis</a:t>
            </a:r>
            <a:r>
              <a:rPr lang="hr-HR" sz="1100" b="0" kern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100" b="0" kern="0" dirty="0" smtClean="0">
                <a:solidFill>
                  <a:schemeClr val="bg1">
                    <a:lumMod val="50000"/>
                  </a:schemeClr>
                </a:solidFill>
              </a:rPr>
              <a:t>„</a:t>
            </a:r>
            <a:r>
              <a:rPr lang="en-US" sz="1100" b="0" kern="0" dirty="0" smtClean="0">
                <a:solidFill>
                  <a:schemeClr val="bg1">
                    <a:lumMod val="50000"/>
                  </a:schemeClr>
                </a:solidFill>
              </a:rPr>
              <a:t>Diversity as a Potential</a:t>
            </a:r>
            <a:r>
              <a:rPr lang="en-US" sz="1100" b="0" kern="0" dirty="0" smtClean="0">
                <a:solidFill>
                  <a:schemeClr val="bg1">
                    <a:lumMod val="50000"/>
                  </a:schemeClr>
                </a:solidFill>
              </a:rPr>
              <a:t>”</a:t>
            </a:r>
            <a:r>
              <a:rPr lang="hr-HR" sz="1100" b="0" kern="0" dirty="0" smtClean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en-US" sz="1100" b="0" kern="0" dirty="0" smtClean="0">
                <a:solidFill>
                  <a:schemeClr val="bg1">
                    <a:lumMod val="50000"/>
                  </a:schemeClr>
                </a:solidFill>
              </a:rPr>
              <a:t>Split</a:t>
            </a:r>
            <a:r>
              <a:rPr lang="en-US" sz="1100" b="0" kern="0" dirty="0" smtClean="0">
                <a:solidFill>
                  <a:schemeClr val="bg1">
                    <a:lumMod val="50000"/>
                  </a:schemeClr>
                </a:solidFill>
              </a:rPr>
              <a:t>, 17th October 2018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654883" cy="532859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b="1" dirty="0" smtClean="0"/>
              <a:t>Banks </a:t>
            </a:r>
            <a:r>
              <a:rPr lang="en-US" dirty="0" smtClean="0"/>
              <a:t>– owners of client accounts are providing payments service for all clients. 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dirty="0"/>
              <a:t>Payments system is developed for banks, other potential service providers are not </a:t>
            </a:r>
            <a:r>
              <a:rPr lang="en-US" dirty="0" smtClean="0"/>
              <a:t>allowed </a:t>
            </a:r>
            <a:r>
              <a:rPr lang="en-US" dirty="0"/>
              <a:t>to participate.</a:t>
            </a:r>
            <a:endParaRPr lang="en-US" dirty="0" smtClean="0"/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b="1" dirty="0" err="1" smtClean="0"/>
              <a:t>Fintech</a:t>
            </a:r>
            <a:r>
              <a:rPr lang="en-US" b="1" dirty="0" smtClean="0"/>
              <a:t> </a:t>
            </a:r>
            <a:r>
              <a:rPr lang="en-US" dirty="0" smtClean="0"/>
              <a:t>– </a:t>
            </a:r>
            <a:r>
              <a:rPr lang="en-US" dirty="0"/>
              <a:t>the entrance into payment system will be opened to non-banking companies</a:t>
            </a:r>
            <a:r>
              <a:rPr lang="en-US" dirty="0" smtClean="0"/>
              <a:t>.</a:t>
            </a:r>
            <a:endParaRPr lang="en-US" dirty="0"/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dirty="0"/>
              <a:t>Non-banking service provider has to satisfy high security and other technical standard, and then can approach the client account in bank and execute the transaction. </a:t>
            </a:r>
            <a:r>
              <a:rPr lang="en-US" dirty="0" smtClean="0"/>
              <a:t> 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dirty="0"/>
              <a:t>Companies from ICT sector will have an opportunity to offer customized transaction services for all banking clients</a:t>
            </a:r>
            <a:r>
              <a:rPr lang="en-US" dirty="0" smtClean="0"/>
              <a:t>.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dirty="0"/>
              <a:t>So far the change of rules is done in favor of </a:t>
            </a:r>
            <a:r>
              <a:rPr lang="en-US" dirty="0" err="1"/>
              <a:t>Fintech</a:t>
            </a:r>
            <a:r>
              <a:rPr lang="en-US" dirty="0"/>
              <a:t> but in future is possible additional support (like subsidies for investments in technical upgrade …).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600263-3FCC-4688-8B89-4F0B6EC606B6}" type="slidenum">
              <a:rPr lang="de-AT" smtClean="0"/>
              <a:pPr/>
              <a:t>10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0913125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600263-3FCC-4688-8B89-4F0B6EC606B6}" type="slidenum">
              <a:rPr lang="de-AT" smtClean="0"/>
              <a:pPr/>
              <a:t>11</a:t>
            </a:fld>
            <a:endParaRPr lang="de-AT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124653"/>
            <a:ext cx="6145200" cy="792001"/>
          </a:xfrm>
        </p:spPr>
        <p:txBody>
          <a:bodyPr/>
          <a:lstStyle/>
          <a:p>
            <a:r>
              <a:rPr lang="en-US" dirty="0" smtClean="0"/>
              <a:t>Banking Sector in Croatia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915816" y="4005064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CNB</a:t>
            </a:r>
            <a:endParaRPr lang="en-US" sz="1400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323528" y="4509120"/>
            <a:ext cx="8352928" cy="158417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Economy is growing since 2015, but the level of total assets in banking sector is not rising.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Lending activity is improving since 2017 - the trend in corporate segment is slower than at consumers.  </a:t>
            </a:r>
            <a:endParaRPr lang="en-US" dirty="0"/>
          </a:p>
        </p:txBody>
      </p:sp>
      <p:sp>
        <p:nvSpPr>
          <p:cNvPr id="13" name="Inhaltsplatzhalter 2"/>
          <p:cNvSpPr txBox="1">
            <a:spLocks/>
          </p:cNvSpPr>
          <p:nvPr/>
        </p:nvSpPr>
        <p:spPr bwMode="gray">
          <a:xfrm>
            <a:off x="4932040" y="980728"/>
            <a:ext cx="3888903" cy="576064"/>
          </a:xfrm>
          <a:prstGeom prst="rect">
            <a:avLst/>
          </a:prstGeom>
        </p:spPr>
        <p:txBody>
          <a:bodyPr/>
          <a:lstStyle>
            <a:lvl1pPr marL="0" indent="0" algn="l" defTabSz="914239" rtl="0" eaLnBrk="1" latinLnBrk="0" hangingPunct="1">
              <a:spcBef>
                <a:spcPts val="1799"/>
              </a:spcBef>
              <a:buFont typeface="Arial" pitchFamily="34" charset="0"/>
              <a:buNone/>
              <a:defRPr sz="2000" b="1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0" indent="0" algn="l" defTabSz="914239" rtl="0" eaLnBrk="1" latinLnBrk="0" hangingPunct="1">
              <a:spcBef>
                <a:spcPts val="1799"/>
              </a:spcBef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77768" indent="-177768" algn="l" defTabSz="914239" rtl="0" eaLnBrk="1" latinLnBrk="0" hangingPunct="1">
              <a:spcBef>
                <a:spcPts val="1799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357125" indent="-179356" algn="l" defTabSz="914239" rtl="0" eaLnBrk="1" latinLnBrk="0" hangingPunct="1">
              <a:spcBef>
                <a:spcPts val="1799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534894" indent="-177768" algn="l" defTabSz="914239" rtl="0" eaLnBrk="1" latinLnBrk="0" hangingPunct="1">
              <a:spcBef>
                <a:spcPts val="1799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714249" indent="-171420" algn="l" defTabSz="914239" rtl="0" eaLnBrk="1" latinLnBrk="0" hangingPunct="1">
              <a:spcBef>
                <a:spcPts val="1799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6pPr>
            <a:lvl7pPr marL="895192" indent="-180943" algn="l" defTabSz="914239" rtl="0" eaLnBrk="1" latinLnBrk="0" hangingPunct="1">
              <a:spcBef>
                <a:spcPts val="1799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7pPr>
            <a:lvl8pPr marL="1076135" indent="-180943" algn="l" defTabSz="914239" rtl="0" eaLnBrk="1" latinLnBrk="0" hangingPunct="1">
              <a:spcBef>
                <a:spcPts val="1799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8pPr>
            <a:lvl9pPr marL="1257078" indent="-180943" algn="l" defTabSz="914239" rtl="0" eaLnBrk="1" latinLnBrk="0" hangingPunct="1">
              <a:spcBef>
                <a:spcPts val="1799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400" b="0" dirty="0"/>
              <a:t>Placements to private sector - transaction based, % </a:t>
            </a:r>
            <a:r>
              <a:rPr lang="en-US" sz="1400" b="0" dirty="0" err="1"/>
              <a:t>yoy</a:t>
            </a:r>
            <a:endParaRPr lang="en-US" sz="1400" b="0" dirty="0"/>
          </a:p>
        </p:txBody>
      </p:sp>
      <p:sp>
        <p:nvSpPr>
          <p:cNvPr id="16" name="Inhaltsplatzhalter 2"/>
          <p:cNvSpPr txBox="1">
            <a:spLocks/>
          </p:cNvSpPr>
          <p:nvPr/>
        </p:nvSpPr>
        <p:spPr bwMode="gray">
          <a:xfrm>
            <a:off x="539552" y="980728"/>
            <a:ext cx="3888903" cy="432048"/>
          </a:xfrm>
          <a:prstGeom prst="rect">
            <a:avLst/>
          </a:prstGeom>
        </p:spPr>
        <p:txBody>
          <a:bodyPr/>
          <a:lstStyle>
            <a:lvl1pPr marL="0" indent="0" algn="l" defTabSz="914239" rtl="0" eaLnBrk="1" latinLnBrk="0" hangingPunct="1">
              <a:spcBef>
                <a:spcPts val="1799"/>
              </a:spcBef>
              <a:buFont typeface="Arial" pitchFamily="34" charset="0"/>
              <a:buNone/>
              <a:defRPr sz="2000" b="1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0" indent="0" algn="l" defTabSz="914239" rtl="0" eaLnBrk="1" latinLnBrk="0" hangingPunct="1">
              <a:spcBef>
                <a:spcPts val="1799"/>
              </a:spcBef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77768" indent="-177768" algn="l" defTabSz="914239" rtl="0" eaLnBrk="1" latinLnBrk="0" hangingPunct="1">
              <a:spcBef>
                <a:spcPts val="1799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357125" indent="-179356" algn="l" defTabSz="914239" rtl="0" eaLnBrk="1" latinLnBrk="0" hangingPunct="1">
              <a:spcBef>
                <a:spcPts val="1799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534894" indent="-177768" algn="l" defTabSz="914239" rtl="0" eaLnBrk="1" latinLnBrk="0" hangingPunct="1">
              <a:spcBef>
                <a:spcPts val="1799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714249" indent="-171420" algn="l" defTabSz="914239" rtl="0" eaLnBrk="1" latinLnBrk="0" hangingPunct="1">
              <a:spcBef>
                <a:spcPts val="1799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6pPr>
            <a:lvl7pPr marL="895192" indent="-180943" algn="l" defTabSz="914239" rtl="0" eaLnBrk="1" latinLnBrk="0" hangingPunct="1">
              <a:spcBef>
                <a:spcPts val="1799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7pPr>
            <a:lvl8pPr marL="1076135" indent="-180943" algn="l" defTabSz="914239" rtl="0" eaLnBrk="1" latinLnBrk="0" hangingPunct="1">
              <a:spcBef>
                <a:spcPts val="1799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8pPr>
            <a:lvl9pPr marL="1257078" indent="-180943" algn="l" defTabSz="914239" rtl="0" eaLnBrk="1" latinLnBrk="0" hangingPunct="1">
              <a:spcBef>
                <a:spcPts val="1799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400" b="0" dirty="0" smtClean="0"/>
              <a:t>Total assets of the banking sector, HRK </a:t>
            </a:r>
            <a:r>
              <a:rPr lang="en-US" sz="1400" b="0" dirty="0" err="1" smtClean="0"/>
              <a:t>bn</a:t>
            </a:r>
            <a:endParaRPr lang="en-US" sz="1400" b="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21" y="1511280"/>
            <a:ext cx="4322763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7911" y="1482625"/>
            <a:ext cx="4256087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120854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Liquidity and ECB</a:t>
            </a:r>
            <a:r>
              <a:rPr lang="hr-HR" dirty="0" smtClean="0"/>
              <a:t>'s</a:t>
            </a:r>
            <a:r>
              <a:rPr lang="en-US" dirty="0" smtClean="0"/>
              <a:t> key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429" y="4941168"/>
            <a:ext cx="8784976" cy="151216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1800" dirty="0"/>
              <a:t>Relaxed monetary policy created a significant surplus of liquidity – it spreads from the euro area on the neighboring financial markets. </a:t>
            </a:r>
            <a:endParaRPr lang="en-US" sz="1800" dirty="0" smtClean="0"/>
          </a:p>
          <a:p>
            <a:pPr>
              <a:spcBef>
                <a:spcPts val="600"/>
              </a:spcBef>
            </a:pPr>
            <a:r>
              <a:rPr lang="en-US" sz="1800" dirty="0"/>
              <a:t>Expected normalization of ECB’s policy would increase the price of capital. Consequently, some projects will not meet the criteria for commercial financing any more.</a:t>
            </a:r>
            <a:endParaRPr lang="en-US" sz="1800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600263-3FCC-4688-8B89-4F0B6EC606B6}" type="slidenum">
              <a:rPr lang="de-AT" smtClean="0"/>
              <a:pPr/>
              <a:t>12</a:t>
            </a:fld>
            <a:endParaRPr lang="de-AT" dirty="0"/>
          </a:p>
        </p:txBody>
      </p:sp>
      <p:sp>
        <p:nvSpPr>
          <p:cNvPr id="7" name="TextBox 4"/>
          <p:cNvSpPr txBox="1"/>
          <p:nvPr/>
        </p:nvSpPr>
        <p:spPr>
          <a:xfrm>
            <a:off x="6583850" y="4509120"/>
            <a:ext cx="2529884" cy="21602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defTabSz="752336">
              <a:defRPr/>
            </a:pPr>
            <a:r>
              <a:rPr lang="de-DE" sz="1100" kern="0" dirty="0">
                <a:solidFill>
                  <a:srgbClr val="000000"/>
                </a:solidFill>
                <a:latin typeface="Century Gothic" panose="020B0502020202020204" pitchFamily="34" charset="0"/>
                <a:ea typeface="ＭＳ Ｐゴシック" charset="0"/>
                <a:cs typeface="Arial" charset="0"/>
              </a:rPr>
              <a:t>Source: Thomson Reuters, </a:t>
            </a:r>
            <a:r>
              <a:rPr lang="de-DE" sz="1100" kern="0" dirty="0" smtClean="0">
                <a:solidFill>
                  <a:srgbClr val="000000"/>
                </a:solidFill>
                <a:latin typeface="Century Gothic" panose="020B0502020202020204" pitchFamily="34" charset="0"/>
                <a:ea typeface="ＭＳ Ｐゴシック" charset="0"/>
                <a:cs typeface="Arial" charset="0"/>
              </a:rPr>
              <a:t>E</a:t>
            </a:r>
            <a:r>
              <a:rPr lang="hr-HR" sz="1100" kern="0" dirty="0" smtClean="0">
                <a:solidFill>
                  <a:srgbClr val="000000"/>
                </a:solidFill>
                <a:latin typeface="Century Gothic" panose="020B0502020202020204" pitchFamily="34" charset="0"/>
                <a:ea typeface="ＭＳ Ｐゴシック" charset="0"/>
                <a:cs typeface="Arial" charset="0"/>
              </a:rPr>
              <a:t>C</a:t>
            </a:r>
            <a:r>
              <a:rPr lang="de-DE" sz="1100" kern="0" dirty="0" smtClean="0">
                <a:solidFill>
                  <a:srgbClr val="000000"/>
                </a:solidFill>
                <a:latin typeface="Century Gothic" panose="020B0502020202020204" pitchFamily="34" charset="0"/>
                <a:ea typeface="ＭＳ Ｐゴシック" charset="0"/>
                <a:cs typeface="Arial" charset="0"/>
              </a:rPr>
              <a:t>B</a:t>
            </a:r>
            <a:r>
              <a:rPr lang="de-DE" sz="1100" kern="0" dirty="0">
                <a:solidFill>
                  <a:srgbClr val="000000"/>
                </a:solidFill>
                <a:latin typeface="Century Gothic" panose="020B0502020202020204" pitchFamily="34" charset="0"/>
                <a:ea typeface="ＭＳ Ｐゴシック" charset="0"/>
                <a:cs typeface="Arial" charset="0"/>
              </a:rPr>
              <a:t>, </a:t>
            </a:r>
            <a:r>
              <a:rPr lang="hr-HR" sz="1100" kern="0" dirty="0" smtClean="0">
                <a:solidFill>
                  <a:srgbClr val="000000"/>
                </a:solidFill>
                <a:latin typeface="Century Gothic" panose="020B0502020202020204" pitchFamily="34" charset="0"/>
                <a:ea typeface="ＭＳ Ｐゴシック" charset="0"/>
                <a:cs typeface="Arial" charset="0"/>
              </a:rPr>
              <a:t>RBI</a:t>
            </a:r>
            <a:endParaRPr lang="de-DE" sz="1100" kern="0" dirty="0">
              <a:solidFill>
                <a:srgbClr val="000000"/>
              </a:solidFill>
              <a:latin typeface="Century Gothic" panose="020B0502020202020204" pitchFamily="34" charset="0"/>
              <a:ea typeface="ＭＳ Ｐゴシック" charset="0"/>
              <a:cs typeface="Arial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51520" y="980728"/>
            <a:ext cx="8630795" cy="918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marL="285750" indent="-285750">
              <a:lnSpc>
                <a:spcPct val="150000"/>
              </a:lnSpc>
              <a:spcBef>
                <a:spcPct val="100000"/>
              </a:spcBef>
              <a:buClr>
                <a:schemeClr val="accent2"/>
              </a:buClr>
              <a:buFont typeface="Wingdings" pitchFamily="2" charset="2"/>
              <a:buChar char="n"/>
              <a:defRPr sz="1300">
                <a:solidFill>
                  <a:schemeClr val="tx1"/>
                </a:solidFill>
                <a:latin typeface="Futura Bk BT" pitchFamily="34" charset="0"/>
              </a:defRPr>
            </a:lvl1pPr>
            <a:lvl2pPr marL="742950" indent="-285750">
              <a:lnSpc>
                <a:spcPct val="150000"/>
              </a:lnSpc>
              <a:spcBef>
                <a:spcPct val="50000"/>
              </a:spcBef>
              <a:buClr>
                <a:schemeClr val="accent2"/>
              </a:buClr>
              <a:buSzPct val="80000"/>
              <a:buFont typeface="Times New Roman" pitchFamily="18" charset="0"/>
              <a:buChar char="–"/>
              <a:defRPr sz="1300">
                <a:solidFill>
                  <a:schemeClr val="tx1"/>
                </a:solidFill>
                <a:latin typeface="Futura Bk BT" pitchFamily="34" charset="0"/>
              </a:defRPr>
            </a:lvl2pPr>
            <a:lvl3pPr marL="1143000" indent="-228600">
              <a:lnSpc>
                <a:spcPct val="150000"/>
              </a:lnSpc>
              <a:spcBef>
                <a:spcPct val="50000"/>
              </a:spcBef>
              <a:buClr>
                <a:srgbClr val="0036CC"/>
              </a:buClr>
              <a:buSzPct val="80000"/>
              <a:buFont typeface="Times New Roman" pitchFamily="18" charset="0"/>
              <a:buChar char="•"/>
              <a:defRPr sz="1300">
                <a:solidFill>
                  <a:schemeClr val="tx1"/>
                </a:solidFill>
                <a:latin typeface="Futura Bk BT" pitchFamily="34" charset="0"/>
              </a:defRPr>
            </a:lvl3pPr>
            <a:lvl4pPr marL="1600200" indent="-228600">
              <a:spcBef>
                <a:spcPct val="50000"/>
              </a:spcBef>
              <a:buFont typeface="Wingdings" pitchFamily="2" charset="2"/>
              <a:buChar char="w"/>
              <a:defRPr sz="13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buChar char="»"/>
              <a:defRPr sz="13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marL="0" indent="0">
              <a:lnSpc>
                <a:spcPct val="85000"/>
              </a:lnSpc>
              <a:spcBef>
                <a:spcPts val="526"/>
              </a:spcBef>
              <a:buClrTx/>
              <a:buNone/>
            </a:pPr>
            <a:r>
              <a:rPr lang="en-US" altLang="sr-Latn-RS" sz="1600" b="1" u="sng" dirty="0" smtClean="0">
                <a:latin typeface="Century Gothic" pitchFamily="34" charset="0"/>
              </a:rPr>
              <a:t>ECB</a:t>
            </a:r>
            <a:r>
              <a:rPr lang="en-US" altLang="sr-Latn-RS" sz="1600" dirty="0" smtClean="0">
                <a:latin typeface="Century Gothic" pitchFamily="34" charset="0"/>
              </a:rPr>
              <a:t>:  Net asset purchases (APP) are not planned after 2018.  Key interest rates are to be kept at the current levels  (deposit facility rate: -0.4% and main refinancing rate: 0.0%) at least through summer 2019; or for as long as necessary to ensure that inflation will move towards central bank target (2%). </a:t>
            </a:r>
            <a:endParaRPr lang="en-US" altLang="sr-Latn-RS" sz="1600" dirty="0">
              <a:latin typeface="Century Gothic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50525"/>
            <a:ext cx="7346950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912" y="2852936"/>
            <a:ext cx="1800200" cy="648072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The end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600263-3FCC-4688-8B89-4F0B6EC606B6}" type="slidenum">
              <a:rPr lang="de-AT" smtClean="0"/>
              <a:pPr/>
              <a:t>13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0107441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589" y="179389"/>
            <a:ext cx="6854683" cy="630237"/>
          </a:xfrm>
        </p:spPr>
        <p:txBody>
          <a:bodyPr/>
          <a:lstStyle/>
          <a:p>
            <a:r>
              <a:rPr lang="en-US" dirty="0" smtClean="0"/>
              <a:t>Commercial and Administrated Financing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568952" cy="547260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b="1" dirty="0" smtClean="0"/>
              <a:t>Commercial financing </a:t>
            </a:r>
            <a:r>
              <a:rPr lang="en-US" dirty="0" smtClean="0"/>
              <a:t>through credit and other financial institutions is leaded by interest, but it is determined by market conditions and limited by competition.  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Functioning of financial markets could be suboptimal  for economy, pushing the economy towards centralization and specialization that could be unsustainable.</a:t>
            </a:r>
            <a:endParaRPr lang="hr-HR" dirty="0" smtClean="0"/>
          </a:p>
          <a:p>
            <a:pPr lvl="2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b="1" dirty="0" smtClean="0"/>
              <a:t>Administrated financing </a:t>
            </a:r>
            <a:r>
              <a:rPr lang="en-US" dirty="0" smtClean="0"/>
              <a:t>is focused on specific policy targets like a balanced and sustainable growth instead on commercial interest (profit). 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Government grants and budget transfers, subsidizes of financing costs ... 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Non commercial sources are needed for financing the unattractive industries, regions, types of clients, types of services.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600263-3FCC-4688-8B89-4F0B6EC606B6}" type="slidenum">
              <a:rPr lang="de-AT" smtClean="0"/>
              <a:pPr/>
              <a:t>2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5036174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Financial Market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63BF17-C3E3-4082-AC21-C5463B2B0745}" type="slidenum">
              <a:rPr lang="de-AT" smtClean="0"/>
              <a:pPr/>
              <a:t>3</a:t>
            </a:fld>
            <a:endParaRPr lang="de-AT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156760"/>
              </p:ext>
            </p:extLst>
          </p:nvPr>
        </p:nvGraphicFramePr>
        <p:xfrm>
          <a:off x="6612785" y="1556791"/>
          <a:ext cx="2019300" cy="4104457"/>
        </p:xfrm>
        <a:graphic>
          <a:graphicData uri="http://schemas.openxmlformats.org/drawingml/2006/table">
            <a:tbl>
              <a:tblPr/>
              <a:tblGrid>
                <a:gridCol w="2019300"/>
              </a:tblGrid>
              <a:tr h="9714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Demand side </a:t>
                      </a:r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/>
                      </a:r>
                      <a:b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</a:br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(client segments)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0443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Corporate and SME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0443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Consumers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43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Sovereigns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433"/>
              </p:ext>
            </p:extLst>
          </p:nvPr>
        </p:nvGraphicFramePr>
        <p:xfrm>
          <a:off x="323528" y="1196752"/>
          <a:ext cx="4824536" cy="4918710"/>
        </p:xfrm>
        <a:graphic>
          <a:graphicData uri="http://schemas.openxmlformats.org/drawingml/2006/table">
            <a:tbl>
              <a:tblPr/>
              <a:tblGrid>
                <a:gridCol w="4824536"/>
              </a:tblGrid>
              <a:tr h="6572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Supply </a:t>
                      </a:r>
                      <a:r>
                        <a:rPr lang="en-US" sz="18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side</a:t>
                      </a:r>
                      <a:endParaRPr lang="hr-HR" sz="1800" b="1" i="0" u="none" strike="noStrike" noProof="0" dirty="0" smtClean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  <a:p>
                      <a:pPr algn="ctr" fontAlgn="ctr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 (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financial institutions and </a:t>
                      </a:r>
                      <a:endParaRPr lang="hr-HR" sz="1800" b="0" i="0" u="none" strike="noStrike" noProof="0" dirty="0" smtClean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  <a:p>
                      <a:pPr algn="ctr" fontAlgn="ctr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other 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investors)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Credit institutions </a:t>
                      </a:r>
                      <a:endParaRPr lang="hr-HR" sz="1800" b="0" i="0" u="none" strike="noStrike" noProof="0" dirty="0" smtClean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  <a:p>
                      <a:pPr algn="ctr" fontAlgn="ctr"/>
                      <a:r>
                        <a:rPr lang="hr-HR" sz="1800" b="0" i="0" u="none" strike="noStrike" kern="0" noProof="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(</a:t>
                      </a:r>
                      <a:r>
                        <a:rPr lang="en-US" sz="1800" kern="0" dirty="0" smtClean="0"/>
                        <a:t>commercial banks, investment and development banks, saving banks, credit union</a:t>
                      </a:r>
                      <a:r>
                        <a:rPr lang="hr-HR" sz="1800" kern="0" dirty="0" smtClean="0"/>
                        <a:t>s ...)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Credit substitutes </a:t>
                      </a:r>
                      <a:b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</a:b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(leasing, factoring, credit cards </a:t>
                      </a:r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companies)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Insurance and funds </a:t>
                      </a:r>
                      <a:endParaRPr lang="hr-HR" sz="1800" b="0" i="0" u="none" strike="noStrike" noProof="0" dirty="0" smtClean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  <a:p>
                      <a:pPr algn="ctr" fontAlgn="ctr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(pension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, investment, venture capital …)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Other financial intermediaries (brokers …)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Non-financial suppliers </a:t>
                      </a:r>
                      <a:b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</a:b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(corporate credit sales, </a:t>
                      </a:r>
                      <a:r>
                        <a:rPr lang="en-US" sz="18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fintech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, debt collectors …)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 bwMode="auto">
          <a:xfrm flipH="1">
            <a:off x="5220072" y="2924944"/>
            <a:ext cx="1368152" cy="1368152"/>
          </a:xfrm>
          <a:prstGeom prst="actionButtonBackPrevious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361950" marR="0" indent="-36195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None/>
              <a:tabLst/>
            </a:pPr>
            <a:endParaRPr kumimoji="0" lang="hr-H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utura" pitchFamily="2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5276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Financing of Industries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32859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b="1" smtClean="0"/>
              <a:t>Attractive industries </a:t>
            </a:r>
            <a:r>
              <a:rPr lang="en-US" smtClean="0"/>
              <a:t>– a commercial financing is primarily interested in propulsive industries that expand in areas of already developed technologies and infrastructure. 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mtClean="0"/>
              <a:t>Growth in propulsive industries speeded by inflow of capital absorbs the material and human resources and could rise the structural unemployment. 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endParaRPr lang="en-US" smtClean="0"/>
          </a:p>
          <a:p>
            <a:pPr marL="266700" lvl="2" indent="-266700">
              <a:spcBef>
                <a:spcPts val="1200"/>
              </a:spcBef>
              <a:spcAft>
                <a:spcPts val="0"/>
              </a:spcAft>
              <a:buSzPct val="80000"/>
            </a:pPr>
            <a:r>
              <a:rPr lang="en-US" b="1" smtClean="0"/>
              <a:t>Non attractive industries </a:t>
            </a:r>
            <a:r>
              <a:rPr lang="en-US" smtClean="0"/>
              <a:t>– decreased financing leads to regression, hence the economic structure should be balanced by non commercial financing.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mtClean="0"/>
              <a:t>Supporting the industries important for employment,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mtClean="0"/>
              <a:t>Fundamental researches,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mtClean="0"/>
              <a:t>Investments in socially desired direction of growth - like green technologies, materials and products.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600263-3FCC-4688-8B89-4F0B6EC606B6}" type="slidenum">
              <a:rPr lang="de-AT" smtClean="0"/>
              <a:pPr/>
              <a:t>4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9770500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Creditors to Corporate Segment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63BF17-C3E3-4082-AC21-C5463B2B0745}" type="slidenum">
              <a:rPr lang="de-AT" smtClean="0"/>
              <a:pPr/>
              <a:t>5</a:t>
            </a:fld>
            <a:endParaRPr lang="de-AT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9552" y="1988840"/>
            <a:ext cx="3312368" cy="3456384"/>
          </a:xfrm>
          <a:prstGeom prst="rect">
            <a:avLst/>
          </a:prstGeom>
        </p:spPr>
        <p:txBody>
          <a:bodyPr/>
          <a:lstStyle>
            <a:lvl1pPr marL="266700" indent="-266700" algn="l" defTabSz="457200" rtl="0" fontAlgn="base">
              <a:spcBef>
                <a:spcPct val="75000"/>
              </a:spcBef>
              <a:spcAft>
                <a:spcPct val="0"/>
              </a:spcAft>
              <a:buSzPct val="80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33400" indent="-266700" algn="l" defTabSz="457200" rtl="0" fontAlgn="base">
              <a:spcBef>
                <a:spcPct val="75000"/>
              </a:spcBef>
              <a:spcAft>
                <a:spcPct val="0"/>
              </a:spcAft>
              <a:buSzPct val="64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</a:defRPr>
            </a:lvl2pPr>
            <a:lvl3pPr marL="714375" indent="-180975" algn="l" defTabSz="457200" rtl="0" fontAlgn="base">
              <a:spcBef>
                <a:spcPct val="75000"/>
              </a:spcBef>
              <a:spcAft>
                <a:spcPct val="0"/>
              </a:spcAft>
              <a:buSzPct val="52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</a:defRPr>
            </a:lvl3pPr>
            <a:lvl4pPr marL="896938" indent="-182563" algn="l" defTabSz="457200" rtl="0" fontAlgn="base">
              <a:spcBef>
                <a:spcPct val="75000"/>
              </a:spcBef>
              <a:spcAft>
                <a:spcPct val="0"/>
              </a:spcAft>
              <a:buSzPct val="52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</a:defRPr>
            </a:lvl4pPr>
            <a:lvl5pPr marL="1077913" indent="-180975" algn="l" defTabSz="457200" rtl="0" fontAlgn="base">
              <a:spcBef>
                <a:spcPct val="75000"/>
              </a:spcBef>
              <a:spcAft>
                <a:spcPct val="0"/>
              </a:spcAft>
              <a:buSzPct val="52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</a:defRPr>
            </a:lvl5pPr>
            <a:lvl6pPr marL="1535113" indent="-180975" algn="l" defTabSz="457200" rtl="0" fontAlgn="base">
              <a:spcBef>
                <a:spcPct val="75000"/>
              </a:spcBef>
              <a:spcAft>
                <a:spcPct val="0"/>
              </a:spcAft>
              <a:buSzPct val="52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</a:defRPr>
            </a:lvl6pPr>
            <a:lvl7pPr marL="1992313" indent="-180975" algn="l" defTabSz="457200" rtl="0" fontAlgn="base">
              <a:spcBef>
                <a:spcPct val="75000"/>
              </a:spcBef>
              <a:spcAft>
                <a:spcPct val="0"/>
              </a:spcAft>
              <a:buSzPct val="52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</a:defRPr>
            </a:lvl7pPr>
            <a:lvl8pPr marL="2449513" indent="-180975" algn="l" defTabSz="457200" rtl="0" fontAlgn="base">
              <a:spcBef>
                <a:spcPct val="75000"/>
              </a:spcBef>
              <a:spcAft>
                <a:spcPct val="0"/>
              </a:spcAft>
              <a:buSzPct val="52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</a:defRPr>
            </a:lvl8pPr>
            <a:lvl9pPr marL="2906713" indent="-180975" algn="l" defTabSz="457200" rtl="0" fontAlgn="base">
              <a:spcBef>
                <a:spcPct val="75000"/>
              </a:spcBef>
              <a:spcAft>
                <a:spcPct val="0"/>
              </a:spcAft>
              <a:buSzPct val="52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r>
              <a:rPr lang="en-US" kern="0" dirty="0"/>
              <a:t>Clients from corporate segment can use the financial products and services on domestic and foreign financial markets. </a:t>
            </a:r>
            <a:endParaRPr lang="en-US" kern="0" dirty="0" smtClean="0"/>
          </a:p>
          <a:p>
            <a:r>
              <a:rPr lang="en-US" kern="0" dirty="0"/>
              <a:t>Internal financing is usual for multinational companies</a:t>
            </a:r>
            <a:r>
              <a:rPr lang="en-US" kern="0" dirty="0" smtClean="0"/>
              <a:t>.</a:t>
            </a:r>
            <a:r>
              <a:rPr lang="hr-HR" kern="0" dirty="0" smtClean="0"/>
              <a:t>  </a:t>
            </a:r>
            <a:r>
              <a:rPr lang="en-US" kern="0" dirty="0" smtClean="0"/>
              <a:t> </a:t>
            </a:r>
          </a:p>
          <a:p>
            <a:endParaRPr lang="hr-HR" kern="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139952" y="4941168"/>
            <a:ext cx="4680519" cy="115212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/>
          <a:lstStyle>
            <a:lvl1pPr marL="266700" indent="-266700" algn="l" defTabSz="457200" rtl="0" fontAlgn="base">
              <a:spcBef>
                <a:spcPct val="75000"/>
              </a:spcBef>
              <a:spcAft>
                <a:spcPct val="0"/>
              </a:spcAft>
              <a:buSzPct val="80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33400" indent="-266700" algn="l" defTabSz="457200" rtl="0" fontAlgn="base">
              <a:spcBef>
                <a:spcPct val="75000"/>
              </a:spcBef>
              <a:spcAft>
                <a:spcPct val="0"/>
              </a:spcAft>
              <a:buSzPct val="64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</a:defRPr>
            </a:lvl2pPr>
            <a:lvl3pPr marL="714375" indent="-180975" algn="l" defTabSz="457200" rtl="0" fontAlgn="base">
              <a:spcBef>
                <a:spcPct val="75000"/>
              </a:spcBef>
              <a:spcAft>
                <a:spcPct val="0"/>
              </a:spcAft>
              <a:buSzPct val="52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</a:defRPr>
            </a:lvl3pPr>
            <a:lvl4pPr marL="896938" indent="-182563" algn="l" defTabSz="457200" rtl="0" fontAlgn="base">
              <a:spcBef>
                <a:spcPct val="75000"/>
              </a:spcBef>
              <a:spcAft>
                <a:spcPct val="0"/>
              </a:spcAft>
              <a:buSzPct val="52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</a:defRPr>
            </a:lvl4pPr>
            <a:lvl5pPr marL="1077913" indent="-180975" algn="l" defTabSz="457200" rtl="0" fontAlgn="base">
              <a:spcBef>
                <a:spcPct val="75000"/>
              </a:spcBef>
              <a:spcAft>
                <a:spcPct val="0"/>
              </a:spcAft>
              <a:buSzPct val="52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</a:defRPr>
            </a:lvl5pPr>
            <a:lvl6pPr marL="1535113" indent="-180975" algn="l" defTabSz="457200" rtl="0" fontAlgn="base">
              <a:spcBef>
                <a:spcPct val="75000"/>
              </a:spcBef>
              <a:spcAft>
                <a:spcPct val="0"/>
              </a:spcAft>
              <a:buSzPct val="52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</a:defRPr>
            </a:lvl6pPr>
            <a:lvl7pPr marL="1992313" indent="-180975" algn="l" defTabSz="457200" rtl="0" fontAlgn="base">
              <a:spcBef>
                <a:spcPct val="75000"/>
              </a:spcBef>
              <a:spcAft>
                <a:spcPct val="0"/>
              </a:spcAft>
              <a:buSzPct val="52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</a:defRPr>
            </a:lvl7pPr>
            <a:lvl8pPr marL="2449513" indent="-180975" algn="l" defTabSz="457200" rtl="0" fontAlgn="base">
              <a:spcBef>
                <a:spcPct val="75000"/>
              </a:spcBef>
              <a:spcAft>
                <a:spcPct val="0"/>
              </a:spcAft>
              <a:buSzPct val="52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</a:defRPr>
            </a:lvl8pPr>
            <a:lvl9pPr marL="2906713" indent="-180975" algn="l" defTabSz="457200" rtl="0" fontAlgn="base">
              <a:spcBef>
                <a:spcPct val="75000"/>
              </a:spcBef>
              <a:spcAft>
                <a:spcPct val="0"/>
              </a:spcAft>
              <a:buSzPct val="52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Other financing products providers: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SzTx/>
              <a:buFontTx/>
              <a:buChar char="-"/>
            </a:pPr>
            <a:r>
              <a:rPr lang="en-US" sz="1400" dirty="0" smtClean="0">
                <a:solidFill>
                  <a:schemeClr val="tx1"/>
                </a:solidFill>
              </a:rPr>
              <a:t>leasing companies,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SzTx/>
              <a:buFontTx/>
              <a:buChar char="-"/>
            </a:pPr>
            <a:r>
              <a:rPr lang="en-US" sz="1400" dirty="0" smtClean="0">
                <a:solidFill>
                  <a:schemeClr val="tx1"/>
                </a:solidFill>
              </a:rPr>
              <a:t>capital market investors,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SzTx/>
              <a:buFontTx/>
              <a:buChar char="-"/>
            </a:pPr>
            <a:r>
              <a:rPr lang="en-US" sz="1400" dirty="0" smtClean="0">
                <a:solidFill>
                  <a:schemeClr val="tx1"/>
                </a:solidFill>
              </a:rPr>
              <a:t>debt collection agencies,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SzTx/>
              <a:buFontTx/>
              <a:buChar char="-"/>
            </a:pPr>
            <a:r>
              <a:rPr lang="en-US" sz="1400" dirty="0" smtClean="0">
                <a:solidFill>
                  <a:schemeClr val="tx1"/>
                </a:solidFill>
              </a:rPr>
              <a:t>loans from non-financial  corporate, etc.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788024" y="6093296"/>
            <a:ext cx="3960440" cy="360040"/>
          </a:xfrm>
          <a:prstGeom prst="rect">
            <a:avLst/>
          </a:prstGeom>
        </p:spPr>
        <p:txBody>
          <a:bodyPr/>
          <a:lstStyle>
            <a:lvl1pPr marL="266700" indent="-266700" algn="l" defTabSz="457200" rtl="0" fontAlgn="base">
              <a:spcBef>
                <a:spcPct val="75000"/>
              </a:spcBef>
              <a:spcAft>
                <a:spcPct val="0"/>
              </a:spcAft>
              <a:buSzPct val="80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33400" indent="-266700" algn="l" defTabSz="457200" rtl="0" fontAlgn="base">
              <a:spcBef>
                <a:spcPct val="75000"/>
              </a:spcBef>
              <a:spcAft>
                <a:spcPct val="0"/>
              </a:spcAft>
              <a:buSzPct val="64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</a:defRPr>
            </a:lvl2pPr>
            <a:lvl3pPr marL="714375" indent="-180975" algn="l" defTabSz="457200" rtl="0" fontAlgn="base">
              <a:spcBef>
                <a:spcPct val="75000"/>
              </a:spcBef>
              <a:spcAft>
                <a:spcPct val="0"/>
              </a:spcAft>
              <a:buSzPct val="52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</a:defRPr>
            </a:lvl3pPr>
            <a:lvl4pPr marL="896938" indent="-182563" algn="l" defTabSz="457200" rtl="0" fontAlgn="base">
              <a:spcBef>
                <a:spcPct val="75000"/>
              </a:spcBef>
              <a:spcAft>
                <a:spcPct val="0"/>
              </a:spcAft>
              <a:buSzPct val="52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</a:defRPr>
            </a:lvl4pPr>
            <a:lvl5pPr marL="1077913" indent="-180975" algn="l" defTabSz="457200" rtl="0" fontAlgn="base">
              <a:spcBef>
                <a:spcPct val="75000"/>
              </a:spcBef>
              <a:spcAft>
                <a:spcPct val="0"/>
              </a:spcAft>
              <a:buSzPct val="52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</a:defRPr>
            </a:lvl5pPr>
            <a:lvl6pPr marL="1535113" indent="-180975" algn="l" defTabSz="457200" rtl="0" fontAlgn="base">
              <a:spcBef>
                <a:spcPct val="75000"/>
              </a:spcBef>
              <a:spcAft>
                <a:spcPct val="0"/>
              </a:spcAft>
              <a:buSzPct val="52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</a:defRPr>
            </a:lvl6pPr>
            <a:lvl7pPr marL="1992313" indent="-180975" algn="l" defTabSz="457200" rtl="0" fontAlgn="base">
              <a:spcBef>
                <a:spcPct val="75000"/>
              </a:spcBef>
              <a:spcAft>
                <a:spcPct val="0"/>
              </a:spcAft>
              <a:buSzPct val="52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</a:defRPr>
            </a:lvl7pPr>
            <a:lvl8pPr marL="2449513" indent="-180975" algn="l" defTabSz="457200" rtl="0" fontAlgn="base">
              <a:spcBef>
                <a:spcPct val="75000"/>
              </a:spcBef>
              <a:spcAft>
                <a:spcPct val="0"/>
              </a:spcAft>
              <a:buSzPct val="52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</a:defRPr>
            </a:lvl8pPr>
            <a:lvl9pPr marL="2906713" indent="-180975" algn="l" defTabSz="457200" rtl="0" fontAlgn="base">
              <a:spcBef>
                <a:spcPct val="75000"/>
              </a:spcBef>
              <a:spcAft>
                <a:spcPct val="0"/>
              </a:spcAft>
              <a:buSzPct val="52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marL="85725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200" kern="0" dirty="0" smtClean="0"/>
              <a:t>Source: </a:t>
            </a:r>
            <a:r>
              <a:rPr lang="hr-HR" sz="1200" kern="0" dirty="0" smtClean="0"/>
              <a:t>CNB, </a:t>
            </a:r>
            <a:r>
              <a:rPr lang="en-US" sz="1200" kern="0" dirty="0" smtClean="0"/>
              <a:t>RBA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180381"/>
            <a:ext cx="4694237" cy="3760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280611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Financing of Regions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589" y="1258889"/>
            <a:ext cx="8654883" cy="503872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b="1" dirty="0" smtClean="0"/>
              <a:t>Attractive regions </a:t>
            </a:r>
            <a:r>
              <a:rPr lang="en-US" dirty="0" smtClean="0"/>
              <a:t>- based on the trends in Croatia a rising demand in tourism is increasing the investments  and migrations into coastal regions. 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Industries linked to tourism are more attractive for commercial financing than other industries.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Real estate market is exposed to price bubble, attracting the commercial financing toward concentration in construction and real estate projects.</a:t>
            </a:r>
          </a:p>
          <a:p>
            <a:pPr marL="266700" lvl="2" indent="-266700">
              <a:spcBef>
                <a:spcPts val="1200"/>
              </a:spcBef>
              <a:buSzPct val="80000"/>
            </a:pPr>
            <a:r>
              <a:rPr lang="en-US" b="1" dirty="0" smtClean="0"/>
              <a:t>Non attractive regions </a:t>
            </a:r>
            <a:r>
              <a:rPr lang="en-US" dirty="0" smtClean="0"/>
              <a:t>- an economic activity in inland regions without  natural or competitive advantage is weakening, causing the depopulation and aging process. In long-term projection the financing of public services in those regions is not sustainable.  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Depopulated regions can not turn to positive side without a support from non-commercial financing sources.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600263-3FCC-4688-8B89-4F0B6EC606B6}" type="slidenum">
              <a:rPr lang="de-AT" smtClean="0"/>
              <a:pPr/>
              <a:t>6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5590614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 is dividing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3758339" cy="517287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Differences in the process of population ageing between countries are showing the rising divergence between the European center and periphery.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Population is moving towards better opportunities, not only in working period, but also in period of retirement, because the sustainability of pensions and public health security depends of population structure.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600263-3FCC-4688-8B89-4F0B6EC606B6}" type="slidenum">
              <a:rPr lang="de-AT" smtClean="0"/>
              <a:pPr/>
              <a:t>7</a:t>
            </a:fld>
            <a:endParaRPr lang="de-AT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355976" y="6093296"/>
            <a:ext cx="4176464" cy="432048"/>
          </a:xfrm>
          <a:prstGeom prst="rect">
            <a:avLst/>
          </a:prstGeom>
        </p:spPr>
        <p:txBody>
          <a:bodyPr/>
          <a:lstStyle>
            <a:lvl1pPr marL="266700" indent="-266700" algn="l" defTabSz="457200" rtl="0" fontAlgn="base">
              <a:spcBef>
                <a:spcPct val="75000"/>
              </a:spcBef>
              <a:spcAft>
                <a:spcPct val="0"/>
              </a:spcAft>
              <a:buSzPct val="80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33400" indent="-266700" algn="l" defTabSz="457200" rtl="0" fontAlgn="base">
              <a:spcBef>
                <a:spcPct val="75000"/>
              </a:spcBef>
              <a:spcAft>
                <a:spcPct val="0"/>
              </a:spcAft>
              <a:buSzPct val="64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</a:defRPr>
            </a:lvl2pPr>
            <a:lvl3pPr marL="714375" indent="-180975" algn="l" defTabSz="457200" rtl="0" fontAlgn="base">
              <a:spcBef>
                <a:spcPct val="75000"/>
              </a:spcBef>
              <a:spcAft>
                <a:spcPct val="0"/>
              </a:spcAft>
              <a:buSzPct val="52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</a:defRPr>
            </a:lvl3pPr>
            <a:lvl4pPr marL="896938" indent="-182563" algn="l" defTabSz="457200" rtl="0" fontAlgn="base">
              <a:spcBef>
                <a:spcPct val="75000"/>
              </a:spcBef>
              <a:spcAft>
                <a:spcPct val="0"/>
              </a:spcAft>
              <a:buSzPct val="52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</a:defRPr>
            </a:lvl4pPr>
            <a:lvl5pPr marL="1077913" indent="-180975" algn="l" defTabSz="457200" rtl="0" fontAlgn="base">
              <a:spcBef>
                <a:spcPct val="75000"/>
              </a:spcBef>
              <a:spcAft>
                <a:spcPct val="0"/>
              </a:spcAft>
              <a:buSzPct val="52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</a:defRPr>
            </a:lvl5pPr>
            <a:lvl6pPr marL="1535113" indent="-180975" algn="l" defTabSz="457200" rtl="0" fontAlgn="base">
              <a:spcBef>
                <a:spcPct val="75000"/>
              </a:spcBef>
              <a:spcAft>
                <a:spcPct val="0"/>
              </a:spcAft>
              <a:buSzPct val="52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</a:defRPr>
            </a:lvl6pPr>
            <a:lvl7pPr marL="1992313" indent="-180975" algn="l" defTabSz="457200" rtl="0" fontAlgn="base">
              <a:spcBef>
                <a:spcPct val="75000"/>
              </a:spcBef>
              <a:spcAft>
                <a:spcPct val="0"/>
              </a:spcAft>
              <a:buSzPct val="52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</a:defRPr>
            </a:lvl7pPr>
            <a:lvl8pPr marL="2449513" indent="-180975" algn="l" defTabSz="457200" rtl="0" fontAlgn="base">
              <a:spcBef>
                <a:spcPct val="75000"/>
              </a:spcBef>
              <a:spcAft>
                <a:spcPct val="0"/>
              </a:spcAft>
              <a:buSzPct val="52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</a:defRPr>
            </a:lvl8pPr>
            <a:lvl9pPr marL="2906713" indent="-180975" algn="l" defTabSz="457200" rtl="0" fontAlgn="base">
              <a:spcBef>
                <a:spcPct val="75000"/>
              </a:spcBef>
              <a:spcAft>
                <a:spcPct val="0"/>
              </a:spcAft>
              <a:buSzPct val="52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marL="85725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kern="0" dirty="0" smtClean="0"/>
              <a:t>Source: Eurostat, RBA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11960" y="1124744"/>
            <a:ext cx="4536504" cy="43204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/>
          <a:lstStyle>
            <a:lvl1pPr marL="266700" indent="-266700" algn="l" defTabSz="457200" rtl="0" fontAlgn="base">
              <a:spcBef>
                <a:spcPct val="75000"/>
              </a:spcBef>
              <a:spcAft>
                <a:spcPct val="0"/>
              </a:spcAft>
              <a:buSzPct val="80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33400" indent="-266700" algn="l" defTabSz="457200" rtl="0" fontAlgn="base">
              <a:spcBef>
                <a:spcPct val="75000"/>
              </a:spcBef>
              <a:spcAft>
                <a:spcPct val="0"/>
              </a:spcAft>
              <a:buSzPct val="64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</a:defRPr>
            </a:lvl2pPr>
            <a:lvl3pPr marL="714375" indent="-180975" algn="l" defTabSz="457200" rtl="0" fontAlgn="base">
              <a:spcBef>
                <a:spcPct val="75000"/>
              </a:spcBef>
              <a:spcAft>
                <a:spcPct val="0"/>
              </a:spcAft>
              <a:buSzPct val="52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</a:defRPr>
            </a:lvl3pPr>
            <a:lvl4pPr marL="896938" indent="-182563" algn="l" defTabSz="457200" rtl="0" fontAlgn="base">
              <a:spcBef>
                <a:spcPct val="75000"/>
              </a:spcBef>
              <a:spcAft>
                <a:spcPct val="0"/>
              </a:spcAft>
              <a:buSzPct val="52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</a:defRPr>
            </a:lvl4pPr>
            <a:lvl5pPr marL="1077913" indent="-180975" algn="l" defTabSz="457200" rtl="0" fontAlgn="base">
              <a:spcBef>
                <a:spcPct val="75000"/>
              </a:spcBef>
              <a:spcAft>
                <a:spcPct val="0"/>
              </a:spcAft>
              <a:buSzPct val="52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</a:defRPr>
            </a:lvl5pPr>
            <a:lvl6pPr marL="1535113" indent="-180975" algn="l" defTabSz="457200" rtl="0" fontAlgn="base">
              <a:spcBef>
                <a:spcPct val="75000"/>
              </a:spcBef>
              <a:spcAft>
                <a:spcPct val="0"/>
              </a:spcAft>
              <a:buSzPct val="52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</a:defRPr>
            </a:lvl6pPr>
            <a:lvl7pPr marL="1992313" indent="-180975" algn="l" defTabSz="457200" rtl="0" fontAlgn="base">
              <a:spcBef>
                <a:spcPct val="75000"/>
              </a:spcBef>
              <a:spcAft>
                <a:spcPct val="0"/>
              </a:spcAft>
              <a:buSzPct val="52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</a:defRPr>
            </a:lvl7pPr>
            <a:lvl8pPr marL="2449513" indent="-180975" algn="l" defTabSz="457200" rtl="0" fontAlgn="base">
              <a:spcBef>
                <a:spcPct val="75000"/>
              </a:spcBef>
              <a:spcAft>
                <a:spcPct val="0"/>
              </a:spcAft>
              <a:buSzPct val="52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</a:defRPr>
            </a:lvl8pPr>
            <a:lvl9pPr marL="2906713" indent="-180975" algn="l" defTabSz="457200" rtl="0" fontAlgn="base">
              <a:spcBef>
                <a:spcPct val="75000"/>
              </a:spcBef>
              <a:spcAft>
                <a:spcPct val="0"/>
              </a:spcAft>
              <a:buSzPct val="52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marL="85725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kern="0" dirty="0" smtClean="0">
                <a:solidFill>
                  <a:schemeClr val="tx1"/>
                </a:solidFill>
              </a:rPr>
              <a:t>Population – average age</a:t>
            </a:r>
            <a:r>
              <a:rPr lang="hr-HR" sz="1800" kern="0" dirty="0" smtClean="0">
                <a:solidFill>
                  <a:schemeClr val="tx1"/>
                </a:solidFill>
              </a:rPr>
              <a:t> </a:t>
            </a:r>
            <a:r>
              <a:rPr lang="en-US" sz="1800" kern="0" dirty="0" smtClean="0">
                <a:solidFill>
                  <a:schemeClr val="tx1"/>
                </a:solidFill>
              </a:rPr>
              <a:t>(years)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586553"/>
            <a:ext cx="4548187" cy="433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367944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Financing of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654883" cy="5194447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b="1" dirty="0" smtClean="0"/>
              <a:t>Established business </a:t>
            </a:r>
            <a:r>
              <a:rPr lang="en-US" dirty="0" smtClean="0"/>
              <a:t>– the financing sources are available from financial institutions with conservative risk rules applied.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Credit institutions are focused on debt financing for clients with proven creditworthiness (positive track record).  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Pension and investment funds, and insurance companies are investors in debt and equity instruments.</a:t>
            </a:r>
          </a:p>
          <a:p>
            <a:pPr lvl="2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b="1" dirty="0" smtClean="0"/>
              <a:t>Start up clients </a:t>
            </a:r>
            <a:r>
              <a:rPr lang="en-US" dirty="0" smtClean="0"/>
              <a:t>– only specialized investors are focused on start-ups and fast-growing small business entities.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Venture capital funds are financing the equity. 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Debt capital is not available for those clients without support (risk participation) from public sector (local government or EU programs).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600263-3FCC-4688-8B89-4F0B6EC606B6}" type="slidenum">
              <a:rPr lang="de-AT" smtClean="0"/>
              <a:pPr/>
              <a:t>8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405963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600263-3FCC-4688-8B89-4F0B6EC606B6}" type="slidenum">
              <a:rPr lang="de-AT" smtClean="0"/>
              <a:pPr/>
              <a:t>9</a:t>
            </a:fld>
            <a:endParaRPr lang="de-AT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31800" y="116632"/>
            <a:ext cx="6145200" cy="792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0000" tIns="36000" rIns="36000" bIns="3600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r>
              <a:rPr lang="en-US" kern="0" dirty="0" smtClean="0"/>
              <a:t>Local Financial Market</a:t>
            </a:r>
            <a:endParaRPr lang="en-US" kern="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08898"/>
              </p:ext>
            </p:extLst>
          </p:nvPr>
        </p:nvGraphicFramePr>
        <p:xfrm>
          <a:off x="4312654" y="3501010"/>
          <a:ext cx="4253700" cy="2438995"/>
        </p:xfrm>
        <a:graphic>
          <a:graphicData uri="http://schemas.openxmlformats.org/drawingml/2006/table">
            <a:tbl>
              <a:tblPr firstRow="1" firstCol="1" lastRow="1" bandCol="1">
                <a:tableStyleId>{85BE263C-DBD7-4A20-BB59-AAB30ACAA65A}</a:tableStyleId>
              </a:tblPr>
              <a:tblGrid>
                <a:gridCol w="803566"/>
                <a:gridCol w="762211"/>
                <a:gridCol w="1068404"/>
                <a:gridCol w="768779"/>
                <a:gridCol w="850740"/>
              </a:tblGrid>
              <a:tr h="460689">
                <a:tc>
                  <a:txBody>
                    <a:bodyPr/>
                    <a:lstStyle/>
                    <a:p>
                      <a:pPr algn="ctr"/>
                      <a:endParaRPr lang="hr-H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BANKING</a:t>
                      </a:r>
                      <a:endParaRPr lang="hr-H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PENSION FUNDS MGMT</a:t>
                      </a:r>
                      <a:endParaRPr lang="hr-H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LEASING*</a:t>
                      </a:r>
                      <a:endParaRPr lang="hr-H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INV FUNDS MGMT</a:t>
                      </a:r>
                      <a:endParaRPr lang="hr-H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4843">
                <a:tc>
                  <a:txBody>
                    <a:bodyPr/>
                    <a:lstStyle/>
                    <a:p>
                      <a:pPr algn="ctr"/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50" dirty="0" smtClean="0"/>
                        <a:t>27%</a:t>
                      </a:r>
                      <a:endParaRPr lang="hr-H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50" dirty="0" smtClean="0"/>
                        <a:t>39%</a:t>
                      </a:r>
                      <a:endParaRPr lang="hr-H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50" dirty="0" smtClean="0"/>
                        <a:t>18%</a:t>
                      </a:r>
                      <a:endParaRPr lang="hr-H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50" dirty="0" smtClean="0"/>
                        <a:t>21%</a:t>
                      </a:r>
                      <a:endParaRPr lang="hr-HR" sz="1050" dirty="0"/>
                    </a:p>
                  </a:txBody>
                  <a:tcPr/>
                </a:tc>
              </a:tr>
              <a:tr h="334843">
                <a:tc>
                  <a:txBody>
                    <a:bodyPr/>
                    <a:lstStyle/>
                    <a:p>
                      <a:pPr algn="ctr"/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50" dirty="0" smtClean="0"/>
                        <a:t>19%</a:t>
                      </a:r>
                      <a:endParaRPr lang="hr-H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50" dirty="0" smtClean="0"/>
                        <a:t>16%</a:t>
                      </a:r>
                      <a:endParaRPr lang="hr-H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50" dirty="0" smtClean="0"/>
                        <a:t>5%</a:t>
                      </a:r>
                      <a:endParaRPr lang="hr-H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50" dirty="0" smtClean="0"/>
                        <a:t>18%</a:t>
                      </a:r>
                      <a:endParaRPr lang="hr-HR" sz="1050" dirty="0"/>
                    </a:p>
                  </a:txBody>
                  <a:tcPr/>
                </a:tc>
              </a:tr>
              <a:tr h="334843">
                <a:tc>
                  <a:txBody>
                    <a:bodyPr/>
                    <a:lstStyle/>
                    <a:p>
                      <a:pPr algn="ctr"/>
                      <a:endParaRPr lang="hr-HR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50" dirty="0" smtClean="0"/>
                        <a:t>15%</a:t>
                      </a:r>
                      <a:endParaRPr lang="hr-H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50" dirty="0" smtClean="0"/>
                        <a:t>14%</a:t>
                      </a:r>
                      <a:endParaRPr lang="hr-H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50" dirty="0" smtClean="0"/>
                        <a:t>17%</a:t>
                      </a:r>
                      <a:endParaRPr lang="hr-H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50" dirty="0" smtClean="0"/>
                        <a:t>19%</a:t>
                      </a:r>
                      <a:endParaRPr lang="hr-HR" sz="1050" dirty="0"/>
                    </a:p>
                  </a:txBody>
                  <a:tcPr/>
                </a:tc>
              </a:tr>
              <a:tr h="334843">
                <a:tc>
                  <a:txBody>
                    <a:bodyPr/>
                    <a:lstStyle/>
                    <a:p>
                      <a:pPr algn="ctr"/>
                      <a:endParaRPr lang="hr-HR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50" dirty="0" smtClean="0"/>
                        <a:t>8%</a:t>
                      </a:r>
                      <a:endParaRPr lang="hr-H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50" dirty="0" smtClean="0"/>
                        <a:t>31%</a:t>
                      </a:r>
                      <a:endParaRPr lang="hr-H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50" dirty="0" smtClean="0"/>
                        <a:t>11%</a:t>
                      </a:r>
                      <a:endParaRPr lang="hr-HR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50" dirty="0" smtClean="0"/>
                        <a:t>6%</a:t>
                      </a:r>
                      <a:endParaRPr lang="hr-HR" sz="1050" dirty="0"/>
                    </a:p>
                  </a:txBody>
                  <a:tcPr/>
                </a:tc>
              </a:tr>
              <a:tr h="334843">
                <a:tc>
                  <a:txBody>
                    <a:bodyPr/>
                    <a:lstStyle/>
                    <a:p>
                      <a:pPr algn="ctr"/>
                      <a:endParaRPr lang="hr-HR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50" dirty="0" smtClean="0"/>
                        <a:t>12%</a:t>
                      </a:r>
                      <a:endParaRPr lang="hr-H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50" dirty="0" smtClean="0"/>
                        <a:t>17%</a:t>
                      </a:r>
                      <a:endParaRPr lang="hr-H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50" dirty="0" smtClean="0"/>
                        <a:t>4%</a:t>
                      </a:r>
                      <a:endParaRPr lang="hr-HR" sz="1050" dirty="0"/>
                    </a:p>
                  </a:txBody>
                  <a:tcPr/>
                </a:tc>
              </a:tr>
              <a:tr h="304091">
                <a:tc>
                  <a:txBody>
                    <a:bodyPr/>
                    <a:lstStyle/>
                    <a:p>
                      <a:pPr algn="ctr"/>
                      <a:r>
                        <a:rPr lang="hr-HR" sz="1050" dirty="0" smtClean="0"/>
                        <a:t>TOTAL</a:t>
                      </a:r>
                      <a:endParaRPr lang="hr-HR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50" dirty="0" smtClean="0"/>
                        <a:t>81%</a:t>
                      </a:r>
                      <a:endParaRPr lang="hr-HR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50" dirty="0" smtClean="0"/>
                        <a:t>100%</a:t>
                      </a:r>
                      <a:endParaRPr lang="hr-HR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50" dirty="0" smtClean="0"/>
                        <a:t>78%</a:t>
                      </a:r>
                      <a:endParaRPr lang="hr-HR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50" dirty="0" smtClean="0"/>
                        <a:t>68%</a:t>
                      </a:r>
                      <a:endParaRPr lang="hr-HR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337234" y="4005065"/>
            <a:ext cx="771533" cy="1584175"/>
            <a:chOff x="4504974" y="4374296"/>
            <a:chExt cx="810400" cy="1440159"/>
          </a:xfrm>
        </p:grpSpPr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4976" y="4374296"/>
              <a:ext cx="810397" cy="287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4974" y="4950790"/>
              <a:ext cx="810397" cy="287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4975" y="5239038"/>
              <a:ext cx="810397" cy="287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chart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04976" y="4662543"/>
              <a:ext cx="810398" cy="287169"/>
            </a:xfrm>
            <a:prstGeom prst="rect">
              <a:avLst/>
            </a:prstGeom>
          </p:spPr>
        </p:pic>
        <p:pic>
          <p:nvPicPr>
            <p:cNvPr id="14" name="Picture 9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4975" y="5527286"/>
              <a:ext cx="810399" cy="287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Inhaltsplatzhalter 2"/>
          <p:cNvSpPr txBox="1">
            <a:spLocks/>
          </p:cNvSpPr>
          <p:nvPr/>
        </p:nvSpPr>
        <p:spPr bwMode="gray">
          <a:xfrm>
            <a:off x="4495053" y="6021288"/>
            <a:ext cx="3888903" cy="305798"/>
          </a:xfrm>
          <a:prstGeom prst="rect">
            <a:avLst/>
          </a:prstGeom>
        </p:spPr>
        <p:txBody>
          <a:bodyPr/>
          <a:lstStyle>
            <a:lvl1pPr marL="0" indent="0" algn="l" defTabSz="914239" rtl="0" eaLnBrk="1" latinLnBrk="0" hangingPunct="1">
              <a:spcBef>
                <a:spcPts val="1799"/>
              </a:spcBef>
              <a:buFont typeface="Arial" pitchFamily="34" charset="0"/>
              <a:buNone/>
              <a:defRPr sz="2000" b="1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0" indent="0" algn="l" defTabSz="914239" rtl="0" eaLnBrk="1" latinLnBrk="0" hangingPunct="1">
              <a:spcBef>
                <a:spcPts val="1799"/>
              </a:spcBef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77768" indent="-177768" algn="l" defTabSz="914239" rtl="0" eaLnBrk="1" latinLnBrk="0" hangingPunct="1">
              <a:spcBef>
                <a:spcPts val="1799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357125" indent="-179356" algn="l" defTabSz="914239" rtl="0" eaLnBrk="1" latinLnBrk="0" hangingPunct="1">
              <a:spcBef>
                <a:spcPts val="1799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534894" indent="-177768" algn="l" defTabSz="914239" rtl="0" eaLnBrk="1" latinLnBrk="0" hangingPunct="1">
              <a:spcBef>
                <a:spcPts val="1799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714249" indent="-171420" algn="l" defTabSz="914239" rtl="0" eaLnBrk="1" latinLnBrk="0" hangingPunct="1">
              <a:spcBef>
                <a:spcPts val="1799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6pPr>
            <a:lvl7pPr marL="895192" indent="-180943" algn="l" defTabSz="914239" rtl="0" eaLnBrk="1" latinLnBrk="0" hangingPunct="1">
              <a:spcBef>
                <a:spcPts val="1799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7pPr>
            <a:lvl8pPr marL="1076135" indent="-180943" algn="l" defTabSz="914239" rtl="0" eaLnBrk="1" latinLnBrk="0" hangingPunct="1">
              <a:spcBef>
                <a:spcPts val="1799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8pPr>
            <a:lvl9pPr marL="1257078" indent="-180943" algn="l" defTabSz="914239" rtl="0" eaLnBrk="1" latinLnBrk="0" hangingPunct="1">
              <a:spcBef>
                <a:spcPts val="1799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9pPr>
          </a:lstStyle>
          <a:p>
            <a:pPr marL="0" lvl="2" indent="0">
              <a:spcBef>
                <a:spcPts val="0"/>
              </a:spcBef>
              <a:buFont typeface="Wingdings" pitchFamily="2" charset="2"/>
              <a:buNone/>
            </a:pPr>
            <a:r>
              <a:rPr lang="hr-HR" sz="900" dirty="0" smtClean="0"/>
              <a:t>* </a:t>
            </a:r>
            <a:r>
              <a:rPr lang="en-US" sz="1200" dirty="0" smtClean="0"/>
              <a:t>By volume of new contracts</a:t>
            </a:r>
          </a:p>
        </p:txBody>
      </p:sp>
      <p:sp>
        <p:nvSpPr>
          <p:cNvPr id="17" name="Inhaltsplatzhalter 2"/>
          <p:cNvSpPr txBox="1">
            <a:spLocks/>
          </p:cNvSpPr>
          <p:nvPr/>
        </p:nvSpPr>
        <p:spPr bwMode="gray">
          <a:xfrm>
            <a:off x="5580112" y="3140968"/>
            <a:ext cx="1356928" cy="286647"/>
          </a:xfrm>
          <a:prstGeom prst="rect">
            <a:avLst/>
          </a:prstGeom>
        </p:spPr>
        <p:txBody>
          <a:bodyPr/>
          <a:lstStyle>
            <a:lvl1pPr marL="0" indent="0" algn="l" defTabSz="914239" rtl="0" eaLnBrk="1" latinLnBrk="0" hangingPunct="1">
              <a:spcBef>
                <a:spcPts val="1799"/>
              </a:spcBef>
              <a:buFont typeface="Arial" pitchFamily="34" charset="0"/>
              <a:buNone/>
              <a:defRPr sz="2000" b="1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0" indent="0" algn="l" defTabSz="914239" rtl="0" eaLnBrk="1" latinLnBrk="0" hangingPunct="1">
              <a:spcBef>
                <a:spcPts val="1799"/>
              </a:spcBef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77768" indent="-177768" algn="l" defTabSz="914239" rtl="0" eaLnBrk="1" latinLnBrk="0" hangingPunct="1">
              <a:spcBef>
                <a:spcPts val="1799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357125" indent="-179356" algn="l" defTabSz="914239" rtl="0" eaLnBrk="1" latinLnBrk="0" hangingPunct="1">
              <a:spcBef>
                <a:spcPts val="1799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534894" indent="-177768" algn="l" defTabSz="914239" rtl="0" eaLnBrk="1" latinLnBrk="0" hangingPunct="1">
              <a:spcBef>
                <a:spcPts val="1799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714249" indent="-171420" algn="l" defTabSz="914239" rtl="0" eaLnBrk="1" latinLnBrk="0" hangingPunct="1">
              <a:spcBef>
                <a:spcPts val="1799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6pPr>
            <a:lvl7pPr marL="895192" indent="-180943" algn="l" defTabSz="914239" rtl="0" eaLnBrk="1" latinLnBrk="0" hangingPunct="1">
              <a:spcBef>
                <a:spcPts val="1799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7pPr>
            <a:lvl8pPr marL="1076135" indent="-180943" algn="l" defTabSz="914239" rtl="0" eaLnBrk="1" latinLnBrk="0" hangingPunct="1">
              <a:spcBef>
                <a:spcPts val="1799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8pPr>
            <a:lvl9pPr marL="1257078" indent="-180943" algn="l" defTabSz="914239" rtl="0" eaLnBrk="1" latinLnBrk="0" hangingPunct="1">
              <a:spcBef>
                <a:spcPts val="1799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9pPr>
          </a:lstStyle>
          <a:p>
            <a:pPr marL="0" lvl="2" indent="0">
              <a:buFont typeface="Wingdings" pitchFamily="2" charset="2"/>
              <a:buNone/>
            </a:pPr>
            <a:r>
              <a:rPr lang="en-US" sz="1200" b="1" dirty="0" smtClean="0"/>
              <a:t>Major FI Groups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124745"/>
            <a:ext cx="8496944" cy="194421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Croatian financial market is dominated by Banks (76% of assets).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Major players on non-banking financial market are also managed by international banking Groups.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Pension funds are growing based on the mandatory contributions, other financial institutions are stagnant.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3140968"/>
            <a:ext cx="3724275" cy="307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714264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vorlage_RBI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FFFF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AA"/>
      </a:accent5>
      <a:accent6>
        <a:srgbClr val="2D2D8A"/>
      </a:accent6>
      <a:hlink>
        <a:srgbClr val="CDFFFF"/>
      </a:hlink>
      <a:folHlink>
        <a:srgbClr val="BFBFBF"/>
      </a:folHlink>
    </a:clrScheme>
    <a:fontScheme name="ppt-vorlage_RBI">
      <a:majorFont>
        <a:latin typeface="Century Gothic"/>
        <a:ea typeface=""/>
        <a:cs typeface="Arial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361950" marR="0" indent="-36195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1"/>
          </a:buClr>
          <a:buSzPct val="80000"/>
          <a:buFont typeface="Wingdings" pitchFamily="2" charset="2"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utura" pitchFamily="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361950" marR="0" indent="-36195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1"/>
          </a:buClr>
          <a:buSzPct val="80000"/>
          <a:buFont typeface="Wingdings" pitchFamily="2" charset="2"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utura" pitchFamily="2" charset="0"/>
            <a:cs typeface="Arial" charset="0"/>
          </a:defRPr>
        </a:defPPr>
      </a:lstStyle>
    </a:lnDef>
  </a:objectDefaults>
  <a:extraClrSchemeLst>
    <a:extraClrScheme>
      <a:clrScheme name="ppt-vorlage_RB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RBI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RBI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RBI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RBI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RBI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RBI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864</TotalTime>
  <Words>1070</Words>
  <Application>Microsoft Office PowerPoint</Application>
  <PresentationFormat>On-screen Show (4:3)</PresentationFormat>
  <Paragraphs>128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ppt-vorlage_RBI</vt:lpstr>
      <vt:lpstr>Commercial Financing on Diversified Markets </vt:lpstr>
      <vt:lpstr>Commercial and Administrated Financing</vt:lpstr>
      <vt:lpstr>Commercial Financial Market</vt:lpstr>
      <vt:lpstr>Financing of Industries</vt:lpstr>
      <vt:lpstr>Creditors to Corporate Segment</vt:lpstr>
      <vt:lpstr>Financing of Regions</vt:lpstr>
      <vt:lpstr>Europe is dividing</vt:lpstr>
      <vt:lpstr>Financing of Clients</vt:lpstr>
      <vt:lpstr>PowerPoint Presentation</vt:lpstr>
      <vt:lpstr>Financial Services</vt:lpstr>
      <vt:lpstr>Banking Sector in Croatia</vt:lpstr>
      <vt:lpstr>Liquidity and ECB's key rates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Marko Babic</dc:creator>
  <cp:lastModifiedBy>RBASCCMPCv1</cp:lastModifiedBy>
  <cp:revision>104</cp:revision>
  <dcterms:created xsi:type="dcterms:W3CDTF">2012-02-14T10:43:36Z</dcterms:created>
  <dcterms:modified xsi:type="dcterms:W3CDTF">2018-10-12T07:33:50Z</dcterms:modified>
</cp:coreProperties>
</file>