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</p:sldMasterIdLst>
  <p:notesMasterIdLst>
    <p:notesMasterId r:id="rId19"/>
  </p:notesMasterIdLst>
  <p:sldIdLst>
    <p:sldId id="256" r:id="rId2"/>
    <p:sldId id="257" r:id="rId3"/>
    <p:sldId id="269" r:id="rId4"/>
    <p:sldId id="266" r:id="rId5"/>
    <p:sldId id="258" r:id="rId6"/>
    <p:sldId id="267" r:id="rId7"/>
    <p:sldId id="268" r:id="rId8"/>
    <p:sldId id="259" r:id="rId9"/>
    <p:sldId id="260" r:id="rId10"/>
    <p:sldId id="263" r:id="rId11"/>
    <p:sldId id="265" r:id="rId12"/>
    <p:sldId id="270" r:id="rId13"/>
    <p:sldId id="271" r:id="rId14"/>
    <p:sldId id="272" r:id="rId15"/>
    <p:sldId id="273" r:id="rId16"/>
    <p:sldId id="275" r:id="rId17"/>
    <p:sldId id="274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ca" initials="D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rednji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2664" autoAdjust="0"/>
  </p:normalViewPr>
  <p:slideViewPr>
    <p:cSldViewPr snapToGrid="0">
      <p:cViewPr varScale="1">
        <p:scale>
          <a:sx n="96" d="100"/>
          <a:sy n="96" d="100"/>
        </p:scale>
        <p:origin x="-1152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1F5F1-3B91-4AF1-A84B-A94AE0D07242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B0F3-4D84-4414-AC5E-5B2D862CC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9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hr-HR" dirty="0" smtClean="0"/>
          </a:p>
          <a:p>
            <a:pPr algn="just"/>
            <a:endParaRPr lang="hr-HR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B0F3-4D84-4414-AC5E-5B2D862CC8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73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B0F3-4D84-4414-AC5E-5B2D862CC8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37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B0F3-4D84-4414-AC5E-5B2D862CC8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25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hr-HR" baseline="0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B0F3-4D84-4414-AC5E-5B2D862CC8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32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B0F3-4D84-4414-AC5E-5B2D862CC8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30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B0F3-4D84-4414-AC5E-5B2D862CC8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80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B0F3-4D84-4414-AC5E-5B2D862CC8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98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B0F3-4D84-4414-AC5E-5B2D862CC8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07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hr-HR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B0F3-4D84-4414-AC5E-5B2D862CC8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09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B0F3-4D84-4414-AC5E-5B2D862CC8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05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B0F3-4D84-4414-AC5E-5B2D862CC8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49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B0F3-4D84-4414-AC5E-5B2D862CC8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4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B0F3-4D84-4414-AC5E-5B2D862CC8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28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B0F3-4D84-4414-AC5E-5B2D862CC8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1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B0F3-4D84-4414-AC5E-5B2D862CC8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82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86FC-2765-4116-8774-341135F25F66}" type="datetime1">
              <a:rPr lang="hr-HR" smtClean="0"/>
              <a:t>15.10.2018.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089-E975-4019-9167-C5D3036B91A9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86FC-2765-4116-8774-341135F25F66}" type="datetime1">
              <a:rPr lang="hr-HR" smtClean="0"/>
              <a:t>15.10.2018.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089-E975-4019-9167-C5D3036B91A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86FC-2765-4116-8774-341135F25F66}" type="datetime1">
              <a:rPr lang="hr-HR" smtClean="0"/>
              <a:t>15.10.2018.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089-E975-4019-9167-C5D3036B91A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86FC-2765-4116-8774-341135F25F66}" type="datetime1">
              <a:rPr lang="hr-HR" smtClean="0"/>
              <a:t>15.10.2018.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089-E975-4019-9167-C5D3036B91A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86FC-2765-4116-8774-341135F25F66}" type="datetime1">
              <a:rPr lang="hr-HR" smtClean="0"/>
              <a:t>15.10.2018.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089-E975-4019-9167-C5D3036B91A9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86FC-2765-4116-8774-341135F25F66}" type="datetime1">
              <a:rPr lang="hr-HR" smtClean="0"/>
              <a:t>15.10.2018.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089-E975-4019-9167-C5D3036B91A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86FC-2765-4116-8774-341135F25F66}" type="datetime1">
              <a:rPr lang="hr-HR" smtClean="0"/>
              <a:t>15.10.2018.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089-E975-4019-9167-C5D3036B91A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86FC-2765-4116-8774-341135F25F66}" type="datetime1">
              <a:rPr lang="hr-HR" smtClean="0"/>
              <a:t>15.10.2018.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089-E975-4019-9167-C5D3036B91A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86FC-2765-4116-8774-341135F25F66}" type="datetime1">
              <a:rPr lang="hr-HR" smtClean="0"/>
              <a:t>15.10.2018.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089-E975-4019-9167-C5D3036B91A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86FC-2765-4116-8774-341135F25F66}" type="datetime1">
              <a:rPr lang="hr-HR" smtClean="0"/>
              <a:t>15.10.2018.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089-E975-4019-9167-C5D3036B91A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86FC-2765-4116-8774-341135F25F66}" type="datetime1">
              <a:rPr lang="hr-HR" smtClean="0"/>
              <a:t>15.10.2018.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95AA3089-E975-4019-9167-C5D3036B91A9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BF86FC-2765-4116-8774-341135F25F66}" type="datetime1">
              <a:rPr lang="hr-HR" smtClean="0"/>
              <a:t>15.10.2018.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AA3089-E975-4019-9167-C5D3036B91A9}" type="slidenum">
              <a:rPr lang="hr-HR" smtClean="0"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seljavanje-hrvata.jimdo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seljavanje-hrvata.jimdo.com/" TargetMode="External"/><Relationship Id="rId2" Type="http://schemas.openxmlformats.org/officeDocument/2006/relationships/hyperlink" Target="http://www.bain.de/Images/BAIN_REPORT_Labor_2030.pdf%20(0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eurostat" TargetMode="External"/><Relationship Id="rId5" Type="http://schemas.openxmlformats.org/officeDocument/2006/relationships/hyperlink" Target="https://data.worldbank.org/indicator" TargetMode="External"/><Relationship Id="rId4" Type="http://schemas.openxmlformats.org/officeDocument/2006/relationships/hyperlink" Target="http://www.fescroatia.org/fileadmin/user_upload/FES_Iseljavanje_web.pdf%20(2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11200" y="1371599"/>
            <a:ext cx="10468864" cy="2138369"/>
          </a:xfrm>
        </p:spPr>
        <p:txBody>
          <a:bodyPr>
            <a:normAutofit/>
          </a:bodyPr>
          <a:lstStyle/>
          <a:p>
            <a:pPr algn="ctr"/>
            <a:r>
              <a:rPr lang="hr-HR" sz="4400" b="1" dirty="0" smtClean="0">
                <a:solidFill>
                  <a:schemeClr val="tx1"/>
                </a:solidFill>
                <a:effectLst/>
              </a:rPr>
              <a:t>Važnost strateškog menadžmenta ljudskih resursa u </a:t>
            </a:r>
            <a:r>
              <a:rPr lang="hr-HR" sz="4400" b="1" dirty="0" smtClean="0">
                <a:solidFill>
                  <a:schemeClr val="tx1"/>
                </a:solidFill>
                <a:effectLst/>
              </a:rPr>
              <a:t>kontekstu migracija i nedostatka </a:t>
            </a:r>
            <a:r>
              <a:rPr lang="hr-HR" sz="4400" b="1" dirty="0" smtClean="0">
                <a:solidFill>
                  <a:schemeClr val="tx1"/>
                </a:solidFill>
                <a:effectLst/>
              </a:rPr>
              <a:t>radne </a:t>
            </a:r>
            <a:r>
              <a:rPr lang="hr-HR" sz="4400" b="1" dirty="0" smtClean="0">
                <a:solidFill>
                  <a:schemeClr val="tx1"/>
                </a:solidFill>
                <a:effectLst/>
              </a:rPr>
              <a:t>snage</a:t>
            </a:r>
            <a:endParaRPr lang="hr-HR" sz="4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67247" y="3509969"/>
            <a:ext cx="9144000" cy="2263185"/>
          </a:xfrm>
        </p:spPr>
        <p:txBody>
          <a:bodyPr>
            <a:normAutofit lnSpcReduction="10000"/>
          </a:bodyPr>
          <a:lstStyle/>
          <a:p>
            <a:endParaRPr lang="hr-HR" b="1" dirty="0" smtClean="0"/>
          </a:p>
          <a:p>
            <a:endParaRPr lang="hr-HR" sz="2800" b="1" dirty="0" smtClean="0">
              <a:solidFill>
                <a:schemeClr val="bg1"/>
              </a:solidFill>
            </a:endParaRPr>
          </a:p>
          <a:p>
            <a:r>
              <a:rPr lang="hr-HR" sz="2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Danica Bakotić</a:t>
            </a:r>
          </a:p>
          <a:p>
            <a:pPr>
              <a:spcBef>
                <a:spcPts val="0"/>
              </a:spcBef>
            </a:pPr>
            <a:r>
              <a:rPr lang="hr-HR" sz="28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Sveučilište u Splitu</a:t>
            </a:r>
          </a:p>
          <a:p>
            <a:pPr>
              <a:spcBef>
                <a:spcPts val="0"/>
              </a:spcBef>
            </a:pPr>
            <a:r>
              <a:rPr lang="hr-HR" sz="28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Ekonomski fakultet</a:t>
            </a:r>
            <a:endParaRPr lang="hr-HR" sz="28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089-E975-4019-9167-C5D3036B91A9}" type="slidenum">
              <a:rPr lang="hr-HR" smtClean="0"/>
              <a:t>1</a:t>
            </a:fld>
            <a:endParaRPr lang="hr-HR"/>
          </a:p>
        </p:txBody>
      </p:sp>
      <p:cxnSp>
        <p:nvCxnSpPr>
          <p:cNvPr id="6" name="Straight Connector 5"/>
          <p:cNvCxnSpPr/>
          <p:nvPr/>
        </p:nvCxnSpPr>
        <p:spPr>
          <a:xfrm>
            <a:off x="1716259" y="3787350"/>
            <a:ext cx="84826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56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C:\Users\Danica\Desktop\razlozi iseljavanj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280" y="792311"/>
            <a:ext cx="5760720" cy="5941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22" y="792311"/>
            <a:ext cx="6336667" cy="5706354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3069771" y="6611778"/>
            <a:ext cx="6096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800" dirty="0"/>
              <a:t>Jurić, T. (2017): Suvremeno iseljavanje Hrvata u Njemačku: karakteristike i motivi, Migracijske i etničke teme, 33 (3), </a:t>
            </a:r>
            <a:r>
              <a:rPr lang="hr-HR" sz="800" dirty="0" err="1"/>
              <a:t>pp</a:t>
            </a:r>
            <a:r>
              <a:rPr lang="hr-HR" sz="800" dirty="0"/>
              <a:t>. 337-371.</a:t>
            </a:r>
          </a:p>
          <a:p>
            <a:endParaRPr lang="hr-HR" dirty="0"/>
          </a:p>
        </p:txBody>
      </p:sp>
      <p:sp>
        <p:nvSpPr>
          <p:cNvPr id="8" name="Pravokutnik 7"/>
          <p:cNvSpPr/>
          <p:nvPr/>
        </p:nvSpPr>
        <p:spPr>
          <a:xfrm rot="20783549">
            <a:off x="8780774" y="70339"/>
            <a:ext cx="2280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/>
              <a:t>Nakon iseljavanja…</a:t>
            </a:r>
          </a:p>
        </p:txBody>
      </p:sp>
      <p:sp>
        <p:nvSpPr>
          <p:cNvPr id="10" name="Pravokutnik 9"/>
          <p:cNvSpPr/>
          <p:nvPr/>
        </p:nvSpPr>
        <p:spPr>
          <a:xfrm rot="21062421">
            <a:off x="158075" y="175257"/>
            <a:ext cx="2279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/>
              <a:t>Motivi </a:t>
            </a:r>
            <a:r>
              <a:rPr lang="hr-HR" b="1" dirty="0"/>
              <a:t>iseljavanja…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089-E975-4019-9167-C5D3036B91A9}" type="slidenum">
              <a:rPr lang="hr-HR" smtClean="0"/>
              <a:t>10</a:t>
            </a:fld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3560066" y="-37316"/>
            <a:ext cx="4717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 smtClean="0">
                <a:solidFill>
                  <a:srgbClr val="FF0000"/>
                </a:solidFill>
              </a:rPr>
              <a:t>ISELJAVANJE </a:t>
            </a:r>
            <a:r>
              <a:rPr lang="hr-HR" sz="2800" b="1" dirty="0">
                <a:solidFill>
                  <a:srgbClr val="FF0000"/>
                </a:solidFill>
              </a:rPr>
              <a:t>IZ HRVATSKE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11746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089-E975-4019-9167-C5D3036B91A9}" type="slidenum">
              <a:rPr lang="hr-HR" smtClean="0"/>
              <a:t>11</a:t>
            </a:fld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312980" y="5480628"/>
            <a:ext cx="5482358" cy="652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hr-HR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Jurić, T. (2018): Suvremeno iseljavanje Hrvata u Njemačku: karakteristike i motiv, Zagreb, preuzeto sa </a:t>
            </a:r>
            <a:r>
              <a:rPr lang="hr-HR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https://iseljavanje-hrvata.jimdo.com/</a:t>
            </a:r>
            <a:r>
              <a:rPr lang="hr-HR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(26.09.2018.)</a:t>
            </a:r>
          </a:p>
        </p:txBody>
      </p:sp>
      <p:sp>
        <p:nvSpPr>
          <p:cNvPr id="6" name="Pravokutnik 5"/>
          <p:cNvSpPr/>
          <p:nvPr/>
        </p:nvSpPr>
        <p:spPr>
          <a:xfrm>
            <a:off x="861284" y="1070088"/>
            <a:ext cx="4717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 smtClean="0">
                <a:solidFill>
                  <a:srgbClr val="FF0000"/>
                </a:solidFill>
              </a:rPr>
              <a:t>ISELJAVANJE </a:t>
            </a:r>
            <a:r>
              <a:rPr lang="hr-HR" sz="2800" b="1" dirty="0">
                <a:solidFill>
                  <a:srgbClr val="FF0000"/>
                </a:solidFill>
              </a:rPr>
              <a:t>IZ HRVATSKE</a:t>
            </a:r>
            <a:endParaRPr lang="hr-HR" sz="28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0" y="1879623"/>
            <a:ext cx="6034544" cy="3849373"/>
          </a:xfrm>
          <a:prstGeom prst="rect">
            <a:avLst/>
          </a:prstGeom>
        </p:spPr>
      </p:pic>
      <p:sp>
        <p:nvSpPr>
          <p:cNvPr id="9" name="Eksplozija 2 8"/>
          <p:cNvSpPr/>
          <p:nvPr/>
        </p:nvSpPr>
        <p:spPr>
          <a:xfrm>
            <a:off x="6083364" y="783772"/>
            <a:ext cx="6108636" cy="557258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srgbClr val="0070C0"/>
                </a:solidFill>
              </a:rPr>
              <a:t>VAŽNOST STRATEŠKOG MENADŽMENTA LJUDSKIH RESURSA</a:t>
            </a:r>
            <a:endParaRPr lang="hr-H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9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3035"/>
            <a:ext cx="5763065" cy="716749"/>
          </a:xfrm>
        </p:spPr>
        <p:txBody>
          <a:bodyPr>
            <a:noAutofit/>
          </a:bodyPr>
          <a:lstStyle/>
          <a:p>
            <a:pPr algn="ctr"/>
            <a:r>
              <a:rPr lang="hr-HR" sz="2600" b="1" dirty="0" smtClean="0">
                <a:latin typeface="+mn-lt"/>
              </a:rPr>
              <a:t>Najpoželjniji poslodavci u Hrvatskoj</a:t>
            </a:r>
            <a:endParaRPr lang="en-US" sz="2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88454"/>
            <a:ext cx="5622388" cy="3995225"/>
          </a:xfrm>
        </p:spPr>
        <p:txBody>
          <a:bodyPr>
            <a:normAutofit fontScale="47500" lnSpcReduction="20000"/>
          </a:bodyPr>
          <a:lstStyle/>
          <a:p>
            <a:pPr algn="just"/>
            <a:endParaRPr lang="hr-HR" sz="4200" dirty="0" smtClean="0"/>
          </a:p>
          <a:p>
            <a:pPr algn="just"/>
            <a:endParaRPr lang="en-US" sz="4200" dirty="0" smtClean="0"/>
          </a:p>
          <a:p>
            <a:pPr algn="just"/>
            <a:endParaRPr lang="hr-HR" sz="3300" dirty="0" smtClean="0"/>
          </a:p>
          <a:p>
            <a:pPr algn="just"/>
            <a:endParaRPr lang="hr-HR" sz="3300" dirty="0" smtClean="0"/>
          </a:p>
          <a:p>
            <a:pPr algn="just"/>
            <a:endParaRPr lang="hr-HR" sz="3300" dirty="0" smtClean="0"/>
          </a:p>
          <a:p>
            <a:pPr algn="just"/>
            <a:r>
              <a:rPr lang="hr-HR" sz="4200" dirty="0" smtClean="0"/>
              <a:t>Presudni faktori:</a:t>
            </a:r>
          </a:p>
          <a:p>
            <a:pPr marL="880110" lvl="1" indent="-514350" algn="just"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hr-HR" sz="4200" dirty="0" smtClean="0"/>
              <a:t>Harmonični odnosi na radnom mjestu (25%),</a:t>
            </a:r>
          </a:p>
          <a:p>
            <a:pPr marL="880110" lvl="1" indent="-514350" algn="just"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hr-HR" sz="4200" dirty="0" smtClean="0"/>
              <a:t>Sigurnost radnog mjesta (23%),</a:t>
            </a:r>
          </a:p>
          <a:p>
            <a:pPr marL="880110" lvl="1" indent="-514350" algn="just"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hr-HR" sz="4200" dirty="0" smtClean="0"/>
              <a:t>Napredak u struci (20%),</a:t>
            </a:r>
          </a:p>
          <a:p>
            <a:pPr marL="880110" lvl="1" indent="-514350" algn="just"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hr-HR" sz="4200" dirty="0" smtClean="0"/>
              <a:t>Visina plaće; vodstvom u sektoru; socijalna odgovornost poslodavca (18%), </a:t>
            </a:r>
          </a:p>
          <a:p>
            <a:pPr marL="880110" lvl="1" indent="-514350" algn="just"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hr-HR" sz="4200" dirty="0" smtClean="0"/>
              <a:t>Prilika za hijerarhijsko napredovanje (11%). </a:t>
            </a:r>
          </a:p>
          <a:p>
            <a:pPr marL="0" indent="0" algn="just">
              <a:buNone/>
            </a:pPr>
            <a:endParaRPr lang="hr-HR" sz="4200" dirty="0" smtClean="0"/>
          </a:p>
          <a:p>
            <a:pPr marL="0" indent="0" algn="just">
              <a:buNone/>
            </a:pPr>
            <a:endParaRPr lang="hr-HR" sz="4200" dirty="0" smtClean="0"/>
          </a:p>
          <a:p>
            <a:pPr marL="0" indent="0" algn="just">
              <a:buNone/>
            </a:pPr>
            <a:endParaRPr lang="hr-H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089-E975-4019-9167-C5D3036B91A9}" type="slidenum">
              <a:rPr lang="hr-HR" smtClean="0"/>
              <a:t>12</a:t>
            </a:fld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739" y="1319784"/>
            <a:ext cx="3348110" cy="2152357"/>
          </a:xfrm>
          <a:prstGeom prst="rect">
            <a:avLst/>
          </a:prstGeom>
        </p:spPr>
      </p:pic>
      <p:sp>
        <p:nvSpPr>
          <p:cNvPr id="9" name="Naslov 1"/>
          <p:cNvSpPr txBox="1">
            <a:spLocks/>
          </p:cNvSpPr>
          <p:nvPr/>
        </p:nvSpPr>
        <p:spPr>
          <a:xfrm>
            <a:off x="6535029" y="47772"/>
            <a:ext cx="5656971" cy="6848738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sz="7600" b="1" dirty="0" smtClean="0"/>
              <a:t>ULOGA STRATEŠKOG MENADŽMENTA LJUDSKIH RESURSA:</a:t>
            </a:r>
          </a:p>
          <a:p>
            <a:endParaRPr lang="hr-HR" sz="7600" b="1" dirty="0" smtClean="0"/>
          </a:p>
          <a:p>
            <a:r>
              <a:rPr lang="hr-HR" sz="7600" b="1" dirty="0" smtClean="0">
                <a:solidFill>
                  <a:srgbClr val="FF0000"/>
                </a:solidFill>
              </a:rPr>
              <a:t>Privlačenje zaposlenika</a:t>
            </a:r>
          </a:p>
          <a:p>
            <a:r>
              <a:rPr lang="hr-HR" sz="7600" b="1" dirty="0" smtClean="0"/>
              <a:t>Mjere:</a:t>
            </a:r>
            <a:endParaRPr lang="hr-HR" sz="7600" b="1" dirty="0"/>
          </a:p>
          <a:p>
            <a:r>
              <a:rPr lang="hr-HR" sz="7600" dirty="0" smtClean="0"/>
              <a:t>- Stipendiranje </a:t>
            </a:r>
            <a:r>
              <a:rPr lang="hr-HR" sz="7600" dirty="0"/>
              <a:t>učenika i </a:t>
            </a:r>
            <a:r>
              <a:rPr lang="hr-HR" sz="7600" dirty="0" smtClean="0"/>
              <a:t>studenata ili suradnja sa školama i fakultetima</a:t>
            </a:r>
          </a:p>
          <a:p>
            <a:r>
              <a:rPr lang="hr-HR" sz="7600" dirty="0" smtClean="0"/>
              <a:t>- Stručna </a:t>
            </a:r>
            <a:r>
              <a:rPr lang="hr-HR" sz="7600" dirty="0"/>
              <a:t>praksa</a:t>
            </a:r>
          </a:p>
          <a:p>
            <a:r>
              <a:rPr lang="hr-HR" sz="7600" dirty="0" smtClean="0"/>
              <a:t>-„</a:t>
            </a:r>
            <a:r>
              <a:rPr lang="hr-HR" sz="7600" dirty="0"/>
              <a:t>Uvoz“ radne snage i prilagodbe koje su za to </a:t>
            </a:r>
            <a:r>
              <a:rPr lang="hr-HR" sz="7600" dirty="0" smtClean="0"/>
              <a:t> moraju stvoriti</a:t>
            </a:r>
          </a:p>
          <a:p>
            <a:r>
              <a:rPr lang="hr-HR" sz="7600" dirty="0" smtClean="0"/>
              <a:t>- „Uvoz” studenata s ciljem da ostanu</a:t>
            </a:r>
            <a:endParaRPr lang="hr-HR" sz="7600" dirty="0"/>
          </a:p>
          <a:p>
            <a:r>
              <a:rPr lang="hr-HR" sz="7600" dirty="0" smtClean="0"/>
              <a:t>- Fleksibilnost </a:t>
            </a:r>
            <a:r>
              <a:rPr lang="hr-HR" sz="7600" dirty="0"/>
              <a:t>radnog odnosa i radnog vremena</a:t>
            </a:r>
          </a:p>
          <a:p>
            <a:r>
              <a:rPr lang="hr-HR" sz="7600" dirty="0" smtClean="0"/>
              <a:t>- Stvaranje </a:t>
            </a:r>
            <a:r>
              <a:rPr lang="hr-HR" sz="7600" dirty="0"/>
              <a:t>imidža poželjnog </a:t>
            </a:r>
            <a:r>
              <a:rPr lang="hr-HR" sz="7600" dirty="0" smtClean="0"/>
              <a:t>poslodavca</a:t>
            </a:r>
          </a:p>
          <a:p>
            <a:endParaRPr lang="hr-HR" sz="7600" b="1" dirty="0" smtClean="0">
              <a:solidFill>
                <a:srgbClr val="FF0000"/>
              </a:solidFill>
            </a:endParaRPr>
          </a:p>
          <a:p>
            <a:r>
              <a:rPr lang="hr-HR" sz="7600" b="1" dirty="0" smtClean="0">
                <a:solidFill>
                  <a:srgbClr val="FF0000"/>
                </a:solidFill>
              </a:rPr>
              <a:t>Zadržavanje zaposlenika</a:t>
            </a:r>
          </a:p>
          <a:p>
            <a:r>
              <a:rPr lang="hr-HR" sz="7600" b="1" dirty="0" smtClean="0"/>
              <a:t>Mjere:</a:t>
            </a:r>
            <a:endParaRPr lang="hr-HR" sz="7600" b="1" dirty="0"/>
          </a:p>
          <a:p>
            <a:r>
              <a:rPr lang="hr-HR" sz="7600" dirty="0" smtClean="0"/>
              <a:t>- Stvaranje </a:t>
            </a:r>
            <a:r>
              <a:rPr lang="hr-HR" sz="7600" dirty="0"/>
              <a:t>ugodnog radnog okruženja (eliminacija bilo kakve vrste diskriminacije, nepotizma, protekcije, </a:t>
            </a:r>
            <a:r>
              <a:rPr lang="hr-HR" sz="7600" dirty="0" err="1"/>
              <a:t>klijentelizma</a:t>
            </a:r>
            <a:r>
              <a:rPr lang="hr-HR" sz="7600" dirty="0"/>
              <a:t>) </a:t>
            </a:r>
          </a:p>
          <a:p>
            <a:r>
              <a:rPr lang="hr-HR" sz="7600" dirty="0" smtClean="0"/>
              <a:t>- Stvaranje </a:t>
            </a:r>
            <a:r>
              <a:rPr lang="hr-HR" sz="7600" dirty="0"/>
              <a:t>poticajnog radnog okruženja (izazovni zadaci, mogućnost postavljanje vlastitih ciljeva, autonomija, odgovornost)</a:t>
            </a:r>
          </a:p>
          <a:p>
            <a:r>
              <a:rPr lang="hr-HR" sz="7600" dirty="0" smtClean="0"/>
              <a:t>- Objektivno </a:t>
            </a:r>
            <a:r>
              <a:rPr lang="hr-HR" sz="7600" dirty="0"/>
              <a:t>praćenje i nagrađivanje radne uspješnosti</a:t>
            </a:r>
          </a:p>
          <a:p>
            <a:r>
              <a:rPr lang="hr-HR" sz="7600" dirty="0" smtClean="0"/>
              <a:t>- Mogućnost </a:t>
            </a:r>
            <a:r>
              <a:rPr lang="hr-HR" sz="7600" dirty="0"/>
              <a:t>napredovanja </a:t>
            </a:r>
          </a:p>
          <a:p>
            <a:r>
              <a:rPr lang="hr-HR" sz="7600" dirty="0" smtClean="0"/>
              <a:t>- Fleksibilnost </a:t>
            </a:r>
            <a:r>
              <a:rPr lang="hr-HR" sz="7600" dirty="0"/>
              <a:t>radnog odnosa i radnog vremena</a:t>
            </a:r>
          </a:p>
          <a:p>
            <a:r>
              <a:rPr lang="hr-HR" sz="7600" dirty="0" smtClean="0"/>
              <a:t>- Razvoj </a:t>
            </a:r>
            <a:r>
              <a:rPr lang="hr-HR" sz="7600" dirty="0"/>
              <a:t>karijere</a:t>
            </a:r>
          </a:p>
          <a:p>
            <a:r>
              <a:rPr lang="hr-HR" sz="7600" dirty="0" smtClean="0"/>
              <a:t>- Organizacijska </a:t>
            </a:r>
            <a:r>
              <a:rPr lang="hr-HR" sz="7600" dirty="0"/>
              <a:t>kultura</a:t>
            </a:r>
          </a:p>
          <a:p>
            <a:r>
              <a:rPr lang="hr-HR" sz="7600" dirty="0" smtClean="0"/>
              <a:t>- Praćenje </a:t>
            </a:r>
            <a:r>
              <a:rPr lang="hr-HR" sz="7600" dirty="0"/>
              <a:t>zadovoljstva na radu </a:t>
            </a:r>
          </a:p>
          <a:p>
            <a:r>
              <a:rPr lang="hr-HR" sz="1800" dirty="0" smtClean="0"/>
              <a:t/>
            </a:r>
            <a:br>
              <a:rPr lang="hr-HR" sz="1800" dirty="0" smtClean="0"/>
            </a:b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140377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924326"/>
            <a:ext cx="10972800" cy="520278"/>
          </a:xfrm>
        </p:spPr>
        <p:txBody>
          <a:bodyPr>
            <a:normAutofit/>
          </a:bodyPr>
          <a:lstStyle/>
          <a:p>
            <a:pPr algn="ctr"/>
            <a:r>
              <a:rPr lang="hr-HR" sz="2800" b="1" dirty="0" smtClean="0">
                <a:solidFill>
                  <a:srgbClr val="FF0000"/>
                </a:solidFill>
                <a:latin typeface="+mn-lt"/>
              </a:rPr>
              <a:t>AUTOMATIZACIJA RADA I USVAJANJE NOVIH TEHNOLOGIJA</a:t>
            </a:r>
            <a:endParaRPr lang="hr-H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089-E975-4019-9167-C5D3036B91A9}" type="slidenum">
              <a:rPr lang="hr-HR" smtClean="0"/>
              <a:t>13</a:t>
            </a:fld>
            <a:endParaRPr lang="hr-HR"/>
          </a:p>
        </p:txBody>
      </p:sp>
      <p:pic>
        <p:nvPicPr>
          <p:cNvPr id="7" name="Picture 33" descr="C:\Users\danicab\AppData\Local\Microsoft\Windows\Temporary Internet Files\Content.Outlook\I9K0R3XC\20180930_20313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2017"/>
            <a:ext cx="5486400" cy="3938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2" descr="C:\Users\danicab\AppData\Local\Microsoft\Windows\Temporary Internet Files\Content.Outlook\I9K0R3XC\20180930_20333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707" y="2052124"/>
            <a:ext cx="6935373" cy="41218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894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95" y="986720"/>
            <a:ext cx="10973751" cy="755970"/>
          </a:xfrm>
          <a:prstGeom prst="rect">
            <a:avLst/>
          </a:prstGeom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089-E975-4019-9167-C5D3036B91A9}" type="slidenum">
              <a:rPr lang="hr-HR" smtClean="0"/>
              <a:t>14</a:t>
            </a:fld>
            <a:endParaRPr lang="hr-HR"/>
          </a:p>
        </p:txBody>
      </p:sp>
      <p:pic>
        <p:nvPicPr>
          <p:cNvPr id="5" name="Picture 55" descr="C:\Users\danicab\AppData\Local\Microsoft\Windows\Temporary Internet Files\Content.Outlook\I9K0R3XC\20180930_20354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8" y="2220936"/>
            <a:ext cx="6067523" cy="4192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6" descr="C:\Users\danicab\AppData\Local\Microsoft\Windows\Temporary Internet Files\Content.Outlook\I9K0R3XC\20180930_203642 (3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017" y="2278330"/>
            <a:ext cx="6121792" cy="4078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02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089-E975-4019-9167-C5D3036B91A9}" type="slidenum">
              <a:rPr lang="hr-HR" smtClean="0"/>
              <a:t>15</a:t>
            </a:fld>
            <a:endParaRPr lang="hr-HR"/>
          </a:p>
        </p:txBody>
      </p:sp>
      <p:pic>
        <p:nvPicPr>
          <p:cNvPr id="5" name="Picture 59" descr="C:\Users\danicab\AppData\Local\Microsoft\Windows\Temporary Internet Files\Content.Outlook\I9K0R3XC\20180930_203920 (2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7088"/>
            <a:ext cx="8595360" cy="4874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140" y="898613"/>
            <a:ext cx="10973751" cy="755970"/>
          </a:xfrm>
          <a:prstGeom prst="rect">
            <a:avLst/>
          </a:prstGeom>
        </p:spPr>
      </p:pic>
      <p:sp>
        <p:nvSpPr>
          <p:cNvPr id="7" name="Eksplozija 2 6"/>
          <p:cNvSpPr/>
          <p:nvPr/>
        </p:nvSpPr>
        <p:spPr>
          <a:xfrm>
            <a:off x="7661419" y="1654583"/>
            <a:ext cx="4338076" cy="4354181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rgbClr val="0070C0"/>
                </a:solidFill>
              </a:rPr>
              <a:t>IZAZOVI ZA STRATEŠKI MENADŽMENT LJUDSKIH RESURSA</a:t>
            </a:r>
            <a:endParaRPr lang="hr-H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92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sz="4000" dirty="0" smtClean="0"/>
              <a:t>Hvala na pozornosti!</a:t>
            </a:r>
            <a:endParaRPr lang="hr-HR" sz="40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089-E975-4019-9167-C5D3036B91A9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856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/>
              <a:t/>
            </a:r>
            <a:br>
              <a:rPr lang="hr-HR" b="1" dirty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Reference: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600" y="1847088"/>
            <a:ext cx="10972800" cy="487438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hr-HR" dirty="0"/>
          </a:p>
          <a:p>
            <a:pPr algn="just"/>
            <a:r>
              <a:rPr lang="hr-HR" sz="3500" dirty="0"/>
              <a:t>Akrap, A., </a:t>
            </a:r>
            <a:r>
              <a:rPr lang="hr-HR" sz="3500" dirty="0" err="1"/>
              <a:t>Strmota</a:t>
            </a:r>
            <a:r>
              <a:rPr lang="hr-HR" sz="3500" dirty="0"/>
              <a:t>, M., Ivanda, K. (2017): Iseljavanje iz Hrvatske od početka 21. stoljeća: uzroci i posljedice, u: M. Sopta i dr. (</a:t>
            </a:r>
            <a:r>
              <a:rPr lang="hr-HR" sz="3500" dirty="0" err="1"/>
              <a:t>ur</a:t>
            </a:r>
            <a:r>
              <a:rPr lang="hr-HR" sz="3500" dirty="0"/>
              <a:t>.). Hrvatska izvan domovine II . Zagreb: Centar za istraživanje hrvatskoga iseljeništva - Centar za kulturu i informiranje Maksimir, 543-551.</a:t>
            </a:r>
          </a:p>
          <a:p>
            <a:pPr marL="0" indent="0" algn="just">
              <a:buNone/>
            </a:pPr>
            <a:endParaRPr lang="hr-HR" sz="3500" dirty="0"/>
          </a:p>
          <a:p>
            <a:pPr algn="just"/>
            <a:r>
              <a:rPr lang="hr-HR" sz="3500" dirty="0"/>
              <a:t>Draženović, I., </a:t>
            </a:r>
            <a:r>
              <a:rPr lang="hr-HR" sz="3500" dirty="0" err="1"/>
              <a:t>Kunovac</a:t>
            </a:r>
            <a:r>
              <a:rPr lang="hr-HR" sz="3500" dirty="0"/>
              <a:t>, M., </a:t>
            </a:r>
            <a:r>
              <a:rPr lang="hr-HR" sz="3500" dirty="0" err="1"/>
              <a:t>Pripužić</a:t>
            </a:r>
            <a:r>
              <a:rPr lang="hr-HR" sz="3500" dirty="0"/>
              <a:t>, D. (2018): Dynamics </a:t>
            </a:r>
            <a:r>
              <a:rPr lang="hr-HR" sz="3500" dirty="0" err="1"/>
              <a:t>and</a:t>
            </a:r>
            <a:r>
              <a:rPr lang="hr-HR" sz="3500" dirty="0"/>
              <a:t> </a:t>
            </a:r>
            <a:r>
              <a:rPr lang="hr-HR" sz="3500" dirty="0" err="1"/>
              <a:t>Determinants</a:t>
            </a:r>
            <a:r>
              <a:rPr lang="hr-HR" sz="3500" dirty="0"/>
              <a:t> </a:t>
            </a:r>
            <a:r>
              <a:rPr lang="hr-HR" sz="3500" dirty="0" err="1"/>
              <a:t>of</a:t>
            </a:r>
            <a:r>
              <a:rPr lang="hr-HR" sz="3500" dirty="0"/>
              <a:t> </a:t>
            </a:r>
            <a:r>
              <a:rPr lang="hr-HR" sz="3500" dirty="0" err="1"/>
              <a:t>Migration</a:t>
            </a:r>
            <a:r>
              <a:rPr lang="hr-HR" sz="3500" dirty="0"/>
              <a:t> – </a:t>
            </a:r>
            <a:r>
              <a:rPr lang="hr-HR" sz="3500" dirty="0" err="1"/>
              <a:t>The</a:t>
            </a:r>
            <a:r>
              <a:rPr lang="hr-HR" sz="3500" dirty="0"/>
              <a:t> </a:t>
            </a:r>
            <a:r>
              <a:rPr lang="hr-HR" sz="3500" dirty="0" err="1"/>
              <a:t>Case</a:t>
            </a:r>
            <a:r>
              <a:rPr lang="hr-HR" sz="3500" dirty="0"/>
              <a:t> </a:t>
            </a:r>
            <a:r>
              <a:rPr lang="hr-HR" sz="3500" dirty="0" err="1"/>
              <a:t>of</a:t>
            </a:r>
            <a:r>
              <a:rPr lang="hr-HR" sz="3500" dirty="0"/>
              <a:t> Croatia </a:t>
            </a:r>
            <a:r>
              <a:rPr lang="hr-HR" sz="3500" dirty="0" err="1"/>
              <a:t>and</a:t>
            </a:r>
            <a:r>
              <a:rPr lang="hr-HR" sz="3500" dirty="0"/>
              <a:t> </a:t>
            </a:r>
            <a:r>
              <a:rPr lang="hr-HR" sz="3500" dirty="0" err="1"/>
              <a:t>Experience</a:t>
            </a:r>
            <a:r>
              <a:rPr lang="hr-HR" sz="3500" dirty="0"/>
              <a:t> </a:t>
            </a:r>
            <a:r>
              <a:rPr lang="hr-HR" sz="3500" dirty="0" err="1"/>
              <a:t>of</a:t>
            </a:r>
            <a:r>
              <a:rPr lang="hr-HR" sz="3500" dirty="0"/>
              <a:t> New EU </a:t>
            </a:r>
            <a:r>
              <a:rPr lang="hr-HR" sz="3500" dirty="0" err="1"/>
              <a:t>Member</a:t>
            </a:r>
            <a:r>
              <a:rPr lang="hr-HR" sz="3500" dirty="0"/>
              <a:t> </a:t>
            </a:r>
            <a:r>
              <a:rPr lang="hr-HR" sz="3500" dirty="0" err="1"/>
              <a:t>States</a:t>
            </a:r>
            <a:r>
              <a:rPr lang="hr-HR" sz="3500" dirty="0"/>
              <a:t>, </a:t>
            </a:r>
            <a:r>
              <a:rPr lang="hr-HR" sz="3500" dirty="0" err="1"/>
              <a:t>The</a:t>
            </a:r>
            <a:r>
              <a:rPr lang="hr-HR" sz="3500" dirty="0"/>
              <a:t> </a:t>
            </a:r>
            <a:r>
              <a:rPr lang="hr-HR" sz="3500" dirty="0" err="1"/>
              <a:t>Twenty-Fourth</a:t>
            </a:r>
            <a:r>
              <a:rPr lang="hr-HR" sz="3500" dirty="0"/>
              <a:t> Dubrovnik </a:t>
            </a:r>
            <a:r>
              <a:rPr lang="hr-HR" sz="3500" dirty="0" err="1"/>
              <a:t>Economic</a:t>
            </a:r>
            <a:r>
              <a:rPr lang="hr-HR" sz="3500" dirty="0"/>
              <a:t> </a:t>
            </a:r>
            <a:r>
              <a:rPr lang="hr-HR" sz="3500" dirty="0" err="1"/>
              <a:t>Conference</a:t>
            </a:r>
            <a:r>
              <a:rPr lang="hr-HR" sz="3500" dirty="0"/>
              <a:t>, </a:t>
            </a:r>
            <a:r>
              <a:rPr lang="hr-HR" sz="3500" dirty="0" err="1"/>
              <a:t>organized</a:t>
            </a:r>
            <a:r>
              <a:rPr lang="hr-HR" sz="3500" dirty="0"/>
              <a:t> </a:t>
            </a:r>
            <a:r>
              <a:rPr lang="hr-HR" sz="3500" dirty="0" err="1"/>
              <a:t>by</a:t>
            </a:r>
            <a:r>
              <a:rPr lang="hr-HR" sz="3500" dirty="0"/>
              <a:t> </a:t>
            </a:r>
            <a:r>
              <a:rPr lang="hr-HR" sz="3500" dirty="0" err="1"/>
              <a:t>the</a:t>
            </a:r>
            <a:r>
              <a:rPr lang="hr-HR" sz="3500" dirty="0"/>
              <a:t> Croatian National Bank, June 3 – 5, 2018, Dubrovnik, Croatia.</a:t>
            </a:r>
          </a:p>
          <a:p>
            <a:pPr marL="0" indent="0" algn="just">
              <a:buNone/>
            </a:pPr>
            <a:endParaRPr lang="hr-HR" sz="3500" dirty="0"/>
          </a:p>
          <a:p>
            <a:pPr algn="just"/>
            <a:r>
              <a:rPr lang="hr-HR" sz="3500" dirty="0" err="1"/>
              <a:t>Harris</a:t>
            </a:r>
            <a:r>
              <a:rPr lang="hr-HR" sz="3500" dirty="0"/>
              <a:t>, K., </a:t>
            </a:r>
            <a:r>
              <a:rPr lang="hr-HR" sz="3500" dirty="0" err="1"/>
              <a:t>Kimson</a:t>
            </a:r>
            <a:r>
              <a:rPr lang="hr-HR" sz="3500" dirty="0"/>
              <a:t>, A., </a:t>
            </a:r>
            <a:r>
              <a:rPr lang="hr-HR" sz="3500" dirty="0" err="1"/>
              <a:t>Schwedel</a:t>
            </a:r>
            <a:r>
              <a:rPr lang="hr-HR" sz="3500" dirty="0"/>
              <a:t>. A. (2018): </a:t>
            </a:r>
            <a:r>
              <a:rPr lang="hr-HR" sz="3500" dirty="0" err="1"/>
              <a:t>Labor</a:t>
            </a:r>
            <a:r>
              <a:rPr lang="hr-HR" sz="3500" dirty="0"/>
              <a:t> 2030: </a:t>
            </a:r>
            <a:r>
              <a:rPr lang="hr-HR" sz="3500" dirty="0" err="1"/>
              <a:t>The</a:t>
            </a:r>
            <a:r>
              <a:rPr lang="hr-HR" sz="3500" dirty="0"/>
              <a:t> </a:t>
            </a:r>
            <a:r>
              <a:rPr lang="hr-HR" sz="3500" dirty="0" err="1"/>
              <a:t>Collision</a:t>
            </a:r>
            <a:r>
              <a:rPr lang="hr-HR" sz="3500" dirty="0"/>
              <a:t> </a:t>
            </a:r>
            <a:r>
              <a:rPr lang="hr-HR" sz="3500" dirty="0" err="1"/>
              <a:t>Of</a:t>
            </a:r>
            <a:r>
              <a:rPr lang="hr-HR" sz="3500" dirty="0"/>
              <a:t> </a:t>
            </a:r>
            <a:r>
              <a:rPr lang="hr-HR" sz="3500" dirty="0" err="1"/>
              <a:t>Demographics</a:t>
            </a:r>
            <a:r>
              <a:rPr lang="hr-HR" sz="3500" dirty="0"/>
              <a:t>, </a:t>
            </a:r>
            <a:r>
              <a:rPr lang="hr-HR" sz="3500" dirty="0" err="1"/>
              <a:t>Automation</a:t>
            </a:r>
            <a:r>
              <a:rPr lang="hr-HR" sz="3500" dirty="0"/>
              <a:t> </a:t>
            </a:r>
            <a:r>
              <a:rPr lang="hr-HR" sz="3500" dirty="0" err="1"/>
              <a:t>And</a:t>
            </a:r>
            <a:r>
              <a:rPr lang="hr-HR" sz="3500" dirty="0"/>
              <a:t> </a:t>
            </a:r>
            <a:r>
              <a:rPr lang="hr-HR" sz="3500" dirty="0" err="1"/>
              <a:t>Inequality</a:t>
            </a:r>
            <a:r>
              <a:rPr lang="hr-HR" sz="3500" dirty="0"/>
              <a:t>, </a:t>
            </a:r>
            <a:r>
              <a:rPr lang="hr-HR" sz="3500" dirty="0" err="1"/>
              <a:t>Bain</a:t>
            </a:r>
            <a:r>
              <a:rPr lang="hr-HR" sz="3500" dirty="0"/>
              <a:t> &amp; Company, Inc., preuzeto sa </a:t>
            </a:r>
            <a:r>
              <a:rPr lang="hr-HR" sz="3500" dirty="0">
                <a:hlinkClick r:id="rId2"/>
              </a:rPr>
              <a:t>http://www.bain.de/Images/BAIN_REPORT_Labor_2030.pdf (01</a:t>
            </a:r>
            <a:r>
              <a:rPr lang="hr-HR" sz="3500" dirty="0"/>
              <a:t>. 10. 2018.)</a:t>
            </a:r>
          </a:p>
          <a:p>
            <a:pPr algn="just"/>
            <a:r>
              <a:rPr lang="hr-HR" sz="3500" dirty="0"/>
              <a:t>Jurić, T. (2017): Suvremeno iseljavanje Hrvata u Njemačku: karakteristike i motivi, Migracijske i etničke teme, 33 (3), </a:t>
            </a:r>
            <a:r>
              <a:rPr lang="hr-HR" sz="3500" dirty="0" err="1"/>
              <a:t>pp</a:t>
            </a:r>
            <a:r>
              <a:rPr lang="hr-HR" sz="3500" dirty="0"/>
              <a:t>. 337-371.</a:t>
            </a:r>
          </a:p>
          <a:p>
            <a:pPr marL="0" indent="0" algn="just">
              <a:buNone/>
            </a:pPr>
            <a:endParaRPr lang="hr-HR" sz="3500" dirty="0"/>
          </a:p>
          <a:p>
            <a:pPr algn="just"/>
            <a:r>
              <a:rPr lang="hr-HR" sz="3500" dirty="0"/>
              <a:t>Jurić, T. (2018): Suvremeno iseljavanje Hrvata u Njemačku: karakteristike i motiv, Zagreb, preuzeto sa </a:t>
            </a:r>
            <a:r>
              <a:rPr lang="hr-HR" sz="3500" dirty="0">
                <a:hlinkClick r:id="rId3"/>
              </a:rPr>
              <a:t>https://iseljavanje-hrvata.jimdo.com/</a:t>
            </a:r>
            <a:r>
              <a:rPr lang="hr-HR" sz="3500" dirty="0"/>
              <a:t> (26.09.2018.)</a:t>
            </a:r>
          </a:p>
          <a:p>
            <a:pPr marL="0" indent="0" algn="just">
              <a:buNone/>
            </a:pPr>
            <a:endParaRPr lang="hr-HR" sz="3500" dirty="0"/>
          </a:p>
          <a:p>
            <a:pPr algn="just"/>
            <a:r>
              <a:rPr lang="hr-HR" sz="3500" dirty="0"/>
              <a:t>Šonje V. (2018): Nepovratna emigracija: prva procjena, Ekonomski </a:t>
            </a:r>
            <a:r>
              <a:rPr lang="hr-HR" sz="3500" dirty="0" err="1"/>
              <a:t>Lab</a:t>
            </a:r>
            <a:r>
              <a:rPr lang="hr-HR" sz="3500" dirty="0"/>
              <a:t>, </a:t>
            </a:r>
            <a:r>
              <a:rPr lang="hr-HR" sz="3500" dirty="0" err="1"/>
              <a:t>Arhivanalitika</a:t>
            </a:r>
            <a:r>
              <a:rPr lang="hr-HR" sz="3500" dirty="0"/>
              <a:t>, preuzeto sa: http://arhivanalitika.hr/blog/nepovratna-emigracija-prva-procjena/(26.09.2018.)</a:t>
            </a:r>
          </a:p>
          <a:p>
            <a:pPr algn="just"/>
            <a:endParaRPr lang="hr-HR" sz="3500" dirty="0"/>
          </a:p>
          <a:p>
            <a:pPr algn="just"/>
            <a:r>
              <a:rPr lang="hr-HR" sz="3500" dirty="0" err="1"/>
              <a:t>Župarić-Ilijć</a:t>
            </a:r>
            <a:r>
              <a:rPr lang="hr-HR" sz="3500" dirty="0"/>
              <a:t> D. (2016): Iseljavanje iz Republike Hrvatske nakon ulaska u Europsku uniju. Friedrich </a:t>
            </a:r>
            <a:r>
              <a:rPr lang="hr-HR" sz="3500" dirty="0" err="1"/>
              <a:t>Ebert</a:t>
            </a:r>
            <a:r>
              <a:rPr lang="hr-HR" sz="3500" dirty="0"/>
              <a:t> </a:t>
            </a:r>
            <a:r>
              <a:rPr lang="hr-HR" sz="3500" dirty="0" err="1"/>
              <a:t>Stiftung</a:t>
            </a:r>
            <a:r>
              <a:rPr lang="hr-HR" sz="3500" dirty="0"/>
              <a:t> – Zagreb, preuzeto sa </a:t>
            </a:r>
            <a:r>
              <a:rPr lang="hr-HR" sz="3500" dirty="0">
                <a:hlinkClick r:id="rId4"/>
              </a:rPr>
              <a:t>http://</a:t>
            </a:r>
            <a:r>
              <a:rPr lang="hr-HR" sz="3500" dirty="0" smtClean="0">
                <a:hlinkClick r:id="rId4"/>
              </a:rPr>
              <a:t>www.fescroatia.org/fileadmin/user_upload/FES_Iseljavanje_web.pdf </a:t>
            </a:r>
            <a:r>
              <a:rPr lang="hr-HR" sz="3500" dirty="0">
                <a:hlinkClick r:id="rId4"/>
              </a:rPr>
              <a:t>(26</a:t>
            </a:r>
            <a:r>
              <a:rPr lang="hr-HR" sz="3500" dirty="0"/>
              <a:t>. 09.2018.)</a:t>
            </a:r>
          </a:p>
          <a:p>
            <a:pPr algn="just" eaLnBrk="0" fontAlgn="base" hangingPunct="0"/>
            <a:endParaRPr lang="hr-HR" sz="3500" dirty="0" smtClean="0"/>
          </a:p>
          <a:p>
            <a:pPr algn="just" eaLnBrk="0" fontAlgn="base" hangingPunct="0"/>
            <a:r>
              <a:rPr lang="hr-HR" sz="3500" dirty="0" smtClean="0"/>
              <a:t>World </a:t>
            </a:r>
            <a:r>
              <a:rPr lang="hr-HR" sz="3500" dirty="0" err="1" smtClean="0"/>
              <a:t>bank</a:t>
            </a:r>
            <a:r>
              <a:rPr lang="hr-HR" sz="3500" dirty="0" smtClean="0"/>
              <a:t> </a:t>
            </a:r>
            <a:r>
              <a:rPr lang="hr-HR" sz="3500" dirty="0"/>
              <a:t>- </a:t>
            </a:r>
            <a:r>
              <a:rPr lang="hr-HR" sz="3500" dirty="0">
                <a:hlinkClick r:id="rId5"/>
              </a:rPr>
              <a:t>https://</a:t>
            </a:r>
            <a:r>
              <a:rPr lang="hr-HR" sz="3500" dirty="0" smtClean="0">
                <a:hlinkClick r:id="rId5"/>
              </a:rPr>
              <a:t>data.worldbank.org/indicator</a:t>
            </a:r>
            <a:r>
              <a:rPr lang="hr-HR" sz="3500" dirty="0" smtClean="0"/>
              <a:t>  (01.10.2018.)</a:t>
            </a:r>
          </a:p>
          <a:p>
            <a:pPr algn="just" eaLnBrk="0" fontAlgn="base" hangingPunct="0"/>
            <a:endParaRPr lang="hr-HR" sz="3500" dirty="0" smtClean="0"/>
          </a:p>
          <a:p>
            <a:pPr algn="just" eaLnBrk="0" fontAlgn="base" hangingPunct="0"/>
            <a:r>
              <a:rPr lang="hr-HR" sz="3500" dirty="0" err="1" smtClean="0"/>
              <a:t>Eurostat</a:t>
            </a:r>
            <a:r>
              <a:rPr lang="hr-HR" sz="3500" dirty="0" smtClean="0"/>
              <a:t> </a:t>
            </a:r>
            <a:r>
              <a:rPr lang="hr-HR" sz="3500" dirty="0"/>
              <a:t>- </a:t>
            </a:r>
            <a:r>
              <a:rPr lang="hr-HR" sz="3500" dirty="0">
                <a:hlinkClick r:id="rId6"/>
              </a:rPr>
              <a:t>https://</a:t>
            </a:r>
            <a:r>
              <a:rPr lang="hr-HR" sz="3500" dirty="0" smtClean="0">
                <a:hlinkClick r:id="rId6"/>
              </a:rPr>
              <a:t>ec.europa.eu/eurostat</a:t>
            </a:r>
            <a:r>
              <a:rPr lang="hr-HR" sz="3500" dirty="0" smtClean="0"/>
              <a:t> (01.10.2018.)</a:t>
            </a:r>
            <a:endParaRPr lang="hr-HR" sz="35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089-E975-4019-9167-C5D3036B91A9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96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011" y="4199704"/>
            <a:ext cx="4074916" cy="2449286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110505" y="3870634"/>
            <a:ext cx="39742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600" b="1" dirty="0" smtClean="0"/>
              <a:t>Udio stanovništva između 0 - 14 godina </a:t>
            </a:r>
            <a:endParaRPr lang="hr-HR" sz="1600" b="1" dirty="0"/>
          </a:p>
        </p:txBody>
      </p:sp>
      <p:sp>
        <p:nvSpPr>
          <p:cNvPr id="8" name="Pravokutnik 7"/>
          <p:cNvSpPr/>
          <p:nvPr/>
        </p:nvSpPr>
        <p:spPr>
          <a:xfrm>
            <a:off x="3943443" y="3878799"/>
            <a:ext cx="40142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600" b="1" dirty="0" smtClean="0"/>
              <a:t>Udio stanovništva između 15 - 64 godina</a:t>
            </a:r>
            <a:endParaRPr lang="hr-HR" sz="1600" b="1" dirty="0"/>
          </a:p>
        </p:txBody>
      </p:sp>
      <p:sp>
        <p:nvSpPr>
          <p:cNvPr id="9" name="Pravokutnik 8"/>
          <p:cNvSpPr/>
          <p:nvPr/>
        </p:nvSpPr>
        <p:spPr>
          <a:xfrm>
            <a:off x="8283391" y="3889046"/>
            <a:ext cx="34871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600" b="1" dirty="0" smtClean="0"/>
              <a:t>Udio stanovništva iznad 64 godine</a:t>
            </a:r>
            <a:endParaRPr lang="hr-HR" sz="1600" b="1" dirty="0"/>
          </a:p>
        </p:txBody>
      </p:sp>
      <p:sp>
        <p:nvSpPr>
          <p:cNvPr id="11" name="Pravokutnik 10"/>
          <p:cNvSpPr/>
          <p:nvPr/>
        </p:nvSpPr>
        <p:spPr>
          <a:xfrm>
            <a:off x="5144265" y="655008"/>
            <a:ext cx="1903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Stopa nataliteta</a:t>
            </a:r>
            <a:endParaRPr lang="hr-HR" b="1" dirty="0"/>
          </a:p>
        </p:txBody>
      </p:sp>
      <p:graphicFrame>
        <p:nvGraphicFramePr>
          <p:cNvPr id="12" name="Tablic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36863"/>
              </p:ext>
            </p:extLst>
          </p:nvPr>
        </p:nvGraphicFramePr>
        <p:xfrm>
          <a:off x="2193833" y="975911"/>
          <a:ext cx="7315926" cy="28865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7582">
                  <a:extLst>
                    <a:ext uri="{9D8B030D-6E8A-4147-A177-3AD203B41FA5}">
                      <a16:colId xmlns:a16="http://schemas.microsoft.com/office/drawing/2014/main" xmlns="" val="2903528150"/>
                    </a:ext>
                  </a:extLst>
                </a:gridCol>
                <a:gridCol w="1133782">
                  <a:extLst>
                    <a:ext uri="{9D8B030D-6E8A-4147-A177-3AD203B41FA5}">
                      <a16:colId xmlns:a16="http://schemas.microsoft.com/office/drawing/2014/main" xmlns="" val="2518104721"/>
                    </a:ext>
                  </a:extLst>
                </a:gridCol>
                <a:gridCol w="1054680">
                  <a:extLst>
                    <a:ext uri="{9D8B030D-6E8A-4147-A177-3AD203B41FA5}">
                      <a16:colId xmlns:a16="http://schemas.microsoft.com/office/drawing/2014/main" xmlns="" val="3549782645"/>
                    </a:ext>
                  </a:extLst>
                </a:gridCol>
                <a:gridCol w="1028313">
                  <a:extLst>
                    <a:ext uri="{9D8B030D-6E8A-4147-A177-3AD203B41FA5}">
                      <a16:colId xmlns:a16="http://schemas.microsoft.com/office/drawing/2014/main" xmlns="" val="1554952766"/>
                    </a:ext>
                  </a:extLst>
                </a:gridCol>
                <a:gridCol w="1181569">
                  <a:extLst>
                    <a:ext uri="{9D8B030D-6E8A-4147-A177-3AD203B41FA5}">
                      <a16:colId xmlns:a16="http://schemas.microsoft.com/office/drawing/2014/main" xmlns="" val="145079794"/>
                    </a:ext>
                  </a:extLst>
                </a:gridCol>
              </a:tblGrid>
              <a:tr h="540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Država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</a:rPr>
                        <a:t>1990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2000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2016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</a:rPr>
                        <a:t>2016/2000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63207507"/>
                  </a:ext>
                </a:extLst>
              </a:tr>
              <a:tr h="293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err="1">
                          <a:effectLst/>
                        </a:rPr>
                        <a:t>Albania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24,8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16,4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11,8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FF0000"/>
                          </a:solidFill>
                          <a:effectLst/>
                        </a:rPr>
                        <a:t>-28,0</a:t>
                      </a:r>
                      <a:endParaRPr lang="hr-H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43102095"/>
                  </a:ext>
                </a:extLst>
              </a:tr>
              <a:tr h="293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Bosnia and Herzegovina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14,9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11,0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9,2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FF0000"/>
                          </a:solidFill>
                          <a:effectLst/>
                        </a:rPr>
                        <a:t>-16,4</a:t>
                      </a:r>
                      <a:endParaRPr lang="hr-H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95632214"/>
                  </a:ext>
                </a:extLst>
              </a:tr>
              <a:tr h="293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Croatia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11,6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9,8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9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FF0000"/>
                          </a:solidFill>
                          <a:effectLst/>
                        </a:rPr>
                        <a:t>-8,2</a:t>
                      </a:r>
                      <a:endParaRPr lang="hr-H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30972617"/>
                  </a:ext>
                </a:extLst>
              </a:tr>
              <a:tr h="293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Greece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9,6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8,6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FF0000"/>
                          </a:solidFill>
                          <a:effectLst/>
                        </a:rPr>
                        <a:t>-10,4</a:t>
                      </a:r>
                      <a:endParaRPr lang="hr-H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47624394"/>
                  </a:ext>
                </a:extLst>
              </a:tr>
              <a:tr h="293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Italy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9,5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7,8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FF0000"/>
                          </a:solidFill>
                          <a:effectLst/>
                        </a:rPr>
                        <a:t>-17,9</a:t>
                      </a:r>
                      <a:endParaRPr lang="hr-H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296505460"/>
                  </a:ext>
                </a:extLst>
              </a:tr>
              <a:tr h="293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Montenegro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16,5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13,7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11,4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FF0000"/>
                          </a:solidFill>
                          <a:effectLst/>
                        </a:rPr>
                        <a:t>-16,8</a:t>
                      </a:r>
                      <a:endParaRPr lang="hr-H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94943216"/>
                  </a:ext>
                </a:extLst>
              </a:tr>
              <a:tr h="293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Serbia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..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9,8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9,2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FF0000"/>
                          </a:solidFill>
                          <a:effectLst/>
                        </a:rPr>
                        <a:t>-6,1</a:t>
                      </a:r>
                      <a:endParaRPr lang="hr-H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55930173"/>
                  </a:ext>
                </a:extLst>
              </a:tr>
              <a:tr h="293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err="1">
                          <a:effectLst/>
                        </a:rPr>
                        <a:t>Slovenia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11,2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9,1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9,9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rgbClr val="0070C0"/>
                          </a:solidFill>
                          <a:effectLst/>
                        </a:rPr>
                        <a:t>+8,8</a:t>
                      </a:r>
                      <a:endParaRPr lang="hr-HR" sz="16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91892024"/>
                  </a:ext>
                </a:extLst>
              </a:tr>
            </a:tbl>
          </a:graphicData>
        </a:graphic>
      </p:graphicFrame>
      <p:pic>
        <p:nvPicPr>
          <p:cNvPr id="13" name="Slika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7" y="4199702"/>
            <a:ext cx="3667004" cy="2449288"/>
          </a:xfrm>
          <a:prstGeom prst="rect">
            <a:avLst/>
          </a:prstGeom>
          <a:noFill/>
        </p:spPr>
      </p:pic>
      <p:pic>
        <p:nvPicPr>
          <p:cNvPr id="14" name="Slika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684" y="4199702"/>
            <a:ext cx="4138525" cy="2449288"/>
          </a:xfrm>
          <a:prstGeom prst="rect">
            <a:avLst/>
          </a:prstGeom>
          <a:noFill/>
        </p:spPr>
      </p:pic>
      <p:sp>
        <p:nvSpPr>
          <p:cNvPr id="15" name="Naslov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10604"/>
          </a:xfrm>
        </p:spPr>
        <p:txBody>
          <a:bodyPr>
            <a:noAutofit/>
          </a:bodyPr>
          <a:lstStyle/>
          <a:p>
            <a:pPr algn="ctr"/>
            <a:r>
              <a:rPr lang="hr-HR" sz="2400" b="1" dirty="0" smtClean="0">
                <a:solidFill>
                  <a:srgbClr val="FF0000"/>
                </a:solidFill>
              </a:rPr>
              <a:t>ZEMLJE JADRANSKO JONSKE REGIJE - DEMOGRAFSKA KRETANJA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089-E975-4019-9167-C5D3036B91A9}" type="slidenum">
              <a:rPr lang="hr-HR" smtClean="0"/>
              <a:t>2</a:t>
            </a:fld>
            <a:endParaRPr lang="hr-HR"/>
          </a:p>
        </p:txBody>
      </p:sp>
      <p:sp>
        <p:nvSpPr>
          <p:cNvPr id="4" name="Pravokutnik 3"/>
          <p:cNvSpPr/>
          <p:nvPr/>
        </p:nvSpPr>
        <p:spPr>
          <a:xfrm>
            <a:off x="5337071" y="6642556"/>
            <a:ext cx="102944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800" dirty="0"/>
              <a:t>Izvor: World Bank </a:t>
            </a:r>
          </a:p>
        </p:txBody>
      </p:sp>
    </p:spTree>
    <p:extLst>
      <p:ext uri="{BB962C8B-B14F-4D97-AF65-F5344CB8AC3E}">
        <p14:creationId xmlns:p14="http://schemas.microsoft.com/office/powerpoint/2010/main" val="245174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05" y="2251416"/>
            <a:ext cx="5374595" cy="333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317" y="2251416"/>
            <a:ext cx="5302123" cy="333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46962" y="1836935"/>
            <a:ext cx="2496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/>
              <a:t>Stopa</a:t>
            </a:r>
            <a:r>
              <a:rPr lang="en-US" b="1" dirty="0"/>
              <a:t> </a:t>
            </a:r>
            <a:r>
              <a:rPr lang="en-US" b="1" dirty="0" err="1" smtClean="0"/>
              <a:t>nezaposlenosti</a:t>
            </a:r>
            <a:endParaRPr lang="hr-HR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45028" y="1558918"/>
            <a:ext cx="35696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/>
              <a:t>Podaci</a:t>
            </a:r>
            <a:r>
              <a:rPr lang="en-US" b="1" dirty="0"/>
              <a:t> o </a:t>
            </a:r>
            <a:r>
              <a:rPr lang="en-US" b="1" dirty="0" err="1"/>
              <a:t>neto</a:t>
            </a:r>
            <a:r>
              <a:rPr lang="en-US" b="1" dirty="0"/>
              <a:t> </a:t>
            </a:r>
            <a:r>
              <a:rPr lang="en-US" b="1" dirty="0" err="1"/>
              <a:t>migraciji</a:t>
            </a:r>
            <a:r>
              <a:rPr lang="en-US" b="1" dirty="0"/>
              <a:t> </a:t>
            </a:r>
            <a:endParaRPr lang="hr-HR" b="1" dirty="0" smtClean="0"/>
          </a:p>
          <a:p>
            <a:pPr algn="ctr"/>
            <a:r>
              <a:rPr lang="en-US" b="1" dirty="0" smtClean="0"/>
              <a:t>(</a:t>
            </a:r>
            <a:r>
              <a:rPr lang="en-US" b="1" dirty="0" err="1"/>
              <a:t>broj</a:t>
            </a:r>
            <a:r>
              <a:rPr lang="en-US" b="1" dirty="0"/>
              <a:t> </a:t>
            </a:r>
            <a:r>
              <a:rPr lang="en-US" sz="1600" b="1" dirty="0" err="1"/>
              <a:t>doseljenih</a:t>
            </a:r>
            <a:r>
              <a:rPr lang="en-US" b="1" dirty="0"/>
              <a:t> – </a:t>
            </a:r>
            <a:r>
              <a:rPr lang="en-US" b="1" dirty="0" err="1"/>
              <a:t>broj</a:t>
            </a:r>
            <a:r>
              <a:rPr lang="en-US" b="1" dirty="0"/>
              <a:t> </a:t>
            </a:r>
            <a:r>
              <a:rPr lang="en-US" b="1" dirty="0" err="1"/>
              <a:t>iseljenih</a:t>
            </a:r>
            <a:r>
              <a:rPr lang="en-US" b="1" dirty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569005" y="5584370"/>
            <a:ext cx="53745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err="1"/>
              <a:t>Izvor</a:t>
            </a:r>
            <a:r>
              <a:rPr lang="en-US" sz="800" dirty="0"/>
              <a:t>: United Nations Population Division. World Population Prospects: 2017 Revision.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6244316" y="5604105"/>
            <a:ext cx="531355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err="1"/>
              <a:t>Izvor</a:t>
            </a:r>
            <a:r>
              <a:rPr lang="en-US" sz="800" dirty="0"/>
              <a:t>: International </a:t>
            </a:r>
            <a:r>
              <a:rPr lang="en-US" sz="800" dirty="0" err="1"/>
              <a:t>Labour</a:t>
            </a:r>
            <a:r>
              <a:rPr lang="en-US" sz="800" dirty="0"/>
              <a:t> Organization, ILOSTAT database. Data retrieved in September 2018.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089-E975-4019-9167-C5D3036B91A9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073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54708" y="1505243"/>
            <a:ext cx="5037291" cy="5521568"/>
          </a:xfrm>
        </p:spPr>
        <p:txBody>
          <a:bodyPr>
            <a:normAutofit fontScale="90000"/>
          </a:bodyPr>
          <a:lstStyle/>
          <a:p>
            <a:r>
              <a:rPr lang="hr-HR" sz="1800" b="1" dirty="0" smtClean="0"/>
              <a:t/>
            </a:r>
            <a:br>
              <a:rPr lang="hr-HR" sz="1800" b="1" dirty="0" smtClean="0"/>
            </a:br>
            <a:r>
              <a:rPr lang="hr-HR" sz="1800" b="1" dirty="0"/>
              <a:t/>
            </a:r>
            <a:br>
              <a:rPr lang="hr-HR" sz="1800" b="1" dirty="0"/>
            </a:br>
            <a:r>
              <a:rPr lang="hr-HR" sz="1800" b="1" dirty="0" smtClean="0"/>
              <a:t/>
            </a:r>
            <a:br>
              <a:rPr lang="hr-HR" sz="1800" b="1" dirty="0" smtClean="0"/>
            </a:br>
            <a:r>
              <a:rPr lang="hr-HR" sz="1800" b="1" dirty="0"/>
              <a:t/>
            </a:r>
            <a:br>
              <a:rPr lang="hr-HR" sz="1800" b="1" dirty="0"/>
            </a:br>
            <a:r>
              <a:rPr lang="hr-HR" sz="1800" b="1" dirty="0" smtClean="0"/>
              <a:t/>
            </a:r>
            <a:br>
              <a:rPr lang="hr-HR" sz="1800" b="1" dirty="0" smtClean="0"/>
            </a:br>
            <a:r>
              <a:rPr lang="hr-HR" sz="1800" b="1" dirty="0"/>
              <a:t/>
            </a:r>
            <a:br>
              <a:rPr lang="hr-HR" sz="1800" b="1" dirty="0"/>
            </a:br>
            <a:r>
              <a:rPr lang="hr-HR" sz="1800" b="1" dirty="0" smtClean="0"/>
              <a:t/>
            </a:r>
            <a:br>
              <a:rPr lang="hr-HR" sz="1800" b="1" dirty="0" smtClean="0"/>
            </a:br>
            <a:r>
              <a:rPr lang="hr-HR" sz="1800" b="1" dirty="0"/>
              <a:t/>
            </a:r>
            <a:br>
              <a:rPr lang="hr-HR" sz="1800" b="1" dirty="0"/>
            </a:br>
            <a:r>
              <a:rPr lang="hr-HR" sz="1800" b="1" dirty="0" smtClean="0"/>
              <a:t/>
            </a:r>
            <a:br>
              <a:rPr lang="hr-HR" sz="1800" b="1" dirty="0" smtClean="0"/>
            </a:br>
            <a:r>
              <a:rPr lang="hr-HR" sz="1800" b="1" dirty="0"/>
              <a:t/>
            </a:r>
            <a:br>
              <a:rPr lang="hr-HR" sz="1800" b="1" dirty="0"/>
            </a:br>
            <a:r>
              <a:rPr lang="hr-HR" sz="1800" b="1" dirty="0" smtClean="0"/>
              <a:t/>
            </a:r>
            <a:br>
              <a:rPr lang="hr-HR" sz="1800" b="1" dirty="0" smtClean="0"/>
            </a:br>
            <a:r>
              <a:rPr lang="hr-HR" sz="1800" b="1" dirty="0"/>
              <a:t/>
            </a:r>
            <a:br>
              <a:rPr lang="hr-HR" sz="1800" b="1" dirty="0"/>
            </a:br>
            <a:r>
              <a:rPr lang="hr-HR" sz="1800" b="1" dirty="0" smtClean="0"/>
              <a:t/>
            </a:r>
            <a:br>
              <a:rPr lang="hr-HR" sz="1800" b="1" dirty="0" smtClean="0"/>
            </a:br>
            <a:r>
              <a:rPr lang="hr-HR" sz="1800" b="1" dirty="0"/>
              <a:t/>
            </a:r>
            <a:br>
              <a:rPr lang="hr-HR" sz="1800" b="1" dirty="0"/>
            </a:br>
            <a:r>
              <a:rPr lang="hr-HR" sz="1800" b="1" dirty="0" smtClean="0"/>
              <a:t/>
            </a:r>
            <a:br>
              <a:rPr lang="hr-HR" sz="1800" b="1" dirty="0" smtClean="0"/>
            </a:br>
            <a:r>
              <a:rPr lang="hr-HR" sz="1800" b="1" dirty="0"/>
              <a:t/>
            </a:r>
            <a:br>
              <a:rPr lang="hr-HR" sz="1800" b="1" dirty="0"/>
            </a:br>
            <a:r>
              <a:rPr lang="hr-HR" sz="2200" b="1" dirty="0" smtClean="0"/>
              <a:t>ULOGA STRATEŠKOG MENADŽMENTA LJUDSKIH RESURSA:</a:t>
            </a:r>
            <a:r>
              <a:rPr lang="hr-HR" sz="1800" b="1" dirty="0" smtClean="0"/>
              <a:t/>
            </a:r>
            <a:br>
              <a:rPr lang="hr-HR" sz="1800" b="1" dirty="0" smtClean="0"/>
            </a:br>
            <a:r>
              <a:rPr lang="hr-HR" sz="1800" b="1" dirty="0" smtClean="0">
                <a:solidFill>
                  <a:srgbClr val="FF0000"/>
                </a:solidFill>
              </a:rPr>
              <a:t>Zadržavanje starijih zaposlenika </a:t>
            </a:r>
            <a:r>
              <a:rPr lang="hr-HR" sz="1800" dirty="0" smtClean="0"/>
              <a:t/>
            </a:r>
            <a:br>
              <a:rPr lang="hr-HR" sz="1800" dirty="0" smtClean="0"/>
            </a:br>
            <a:r>
              <a:rPr lang="hr-HR" sz="1800" b="1" dirty="0" smtClean="0"/>
              <a:t>Mjere:</a:t>
            </a:r>
            <a:br>
              <a:rPr lang="hr-HR" sz="1800" b="1" dirty="0" smtClean="0"/>
            </a:br>
            <a:r>
              <a:rPr lang="hr-HR" sz="1800" b="1" dirty="0" smtClean="0"/>
              <a:t>- </a:t>
            </a:r>
            <a:r>
              <a:rPr lang="hr-HR" sz="1800" dirty="0" smtClean="0"/>
              <a:t>promjena stava o starijim zaposlenicima</a:t>
            </a:r>
            <a:r>
              <a:rPr lang="hr-HR" sz="1800" b="1" dirty="0" smtClean="0"/>
              <a:t/>
            </a:r>
            <a:br>
              <a:rPr lang="hr-HR" sz="1800" b="1" dirty="0" smtClean="0"/>
            </a:br>
            <a:r>
              <a:rPr lang="hr-HR" sz="1800" dirty="0"/>
              <a:t>- različiti tranzicijski modeli umirovljenja - kronološka dob     </a:t>
            </a:r>
            <a:br>
              <a:rPr lang="hr-HR" sz="1800" dirty="0"/>
            </a:br>
            <a:r>
              <a:rPr lang="hr-HR" sz="1800" dirty="0"/>
              <a:t>   vs. subjektivna dob</a:t>
            </a:r>
            <a:br>
              <a:rPr lang="hr-HR" sz="1800" dirty="0"/>
            </a:br>
            <a:r>
              <a:rPr lang="hr-HR" sz="1800" dirty="0"/>
              <a:t>- dodjela uloge mentora</a:t>
            </a:r>
            <a:br>
              <a:rPr lang="hr-HR" sz="1800" dirty="0"/>
            </a:br>
            <a:r>
              <a:rPr lang="hr-HR" sz="1800" dirty="0"/>
              <a:t>- premještaji na druga radna mjesta</a:t>
            </a:r>
            <a:br>
              <a:rPr lang="hr-HR" sz="1800" dirty="0"/>
            </a:br>
            <a:r>
              <a:rPr lang="hr-HR" sz="1800" dirty="0"/>
              <a:t>- honorarni angažmani</a:t>
            </a:r>
            <a:br>
              <a:rPr lang="hr-HR" sz="1800" dirty="0"/>
            </a:br>
            <a:r>
              <a:rPr lang="hr-HR" sz="1800" dirty="0"/>
              <a:t>- rad na pola radnog vremena</a:t>
            </a:r>
            <a:br>
              <a:rPr lang="hr-HR" sz="1800" dirty="0"/>
            </a:br>
            <a:r>
              <a:rPr lang="hr-HR" sz="1800" dirty="0"/>
              <a:t>- kombinacija mirovine i radnog odnosa</a:t>
            </a:r>
            <a:br>
              <a:rPr lang="hr-HR" sz="1800" dirty="0"/>
            </a:br>
            <a:r>
              <a:rPr lang="hr-HR" sz="1800" dirty="0"/>
              <a:t>- prilagodba radnih uvjeta i radnih sati </a:t>
            </a:r>
            <a:br>
              <a:rPr lang="hr-HR" sz="1800" dirty="0"/>
            </a:br>
            <a:r>
              <a:rPr lang="hr-HR" sz="1800" dirty="0"/>
              <a:t>- obuka i trening za starije zaposlenike</a:t>
            </a:r>
            <a:br>
              <a:rPr lang="hr-HR" sz="1800" dirty="0"/>
            </a:br>
            <a:r>
              <a:rPr lang="hr-HR" sz="1800" dirty="0"/>
              <a:t>- stvaranje poticajnog radnog </a:t>
            </a:r>
            <a:r>
              <a:rPr lang="hr-HR" sz="1800" dirty="0" smtClean="0"/>
              <a:t>okruženja za starije zaposlenike</a:t>
            </a:r>
            <a:r>
              <a:rPr lang="hr-HR" sz="1800" dirty="0"/>
              <a:t/>
            </a:r>
            <a:br>
              <a:rPr lang="hr-HR" sz="1800" dirty="0"/>
            </a:br>
            <a:r>
              <a:rPr lang="hr-HR" sz="1800" dirty="0" smtClean="0"/>
              <a:t>- poticanje </a:t>
            </a:r>
            <a:r>
              <a:rPr lang="hr-HR" sz="1800" dirty="0"/>
              <a:t>fizičke aktivnosti i zdravih životnih </a:t>
            </a:r>
            <a:r>
              <a:rPr lang="hr-HR" sz="1800" dirty="0" smtClean="0"/>
              <a:t>navika</a:t>
            </a:r>
            <a:br>
              <a:rPr lang="hr-HR" sz="1800" dirty="0" smtClean="0"/>
            </a:br>
            <a:r>
              <a:rPr lang="hr-HR" sz="1800" dirty="0"/>
              <a:t>- programi konzultacija sa starijim zaposlenicima</a:t>
            </a:r>
            <a:br>
              <a:rPr lang="hr-HR" sz="1800" dirty="0"/>
            </a:br>
            <a:r>
              <a:rPr lang="hr-HR" sz="1800" b="1" dirty="0">
                <a:solidFill>
                  <a:srgbClr val="FF0000"/>
                </a:solidFill>
              </a:rPr>
              <a:t>P</a:t>
            </a:r>
            <a:r>
              <a:rPr lang="hr-HR" sz="1800" b="1" dirty="0" smtClean="0">
                <a:solidFill>
                  <a:srgbClr val="FF0000"/>
                </a:solidFill>
              </a:rPr>
              <a:t>oticanje zapošljavanja žena </a:t>
            </a:r>
            <a:br>
              <a:rPr lang="hr-HR" sz="1800" b="1" dirty="0" smtClean="0">
                <a:solidFill>
                  <a:srgbClr val="FF0000"/>
                </a:solidFill>
              </a:rPr>
            </a:br>
            <a:r>
              <a:rPr lang="hr-HR" sz="1800" b="1" dirty="0" smtClean="0"/>
              <a:t>Mjere:</a:t>
            </a:r>
            <a:r>
              <a:rPr lang="hr-HR" sz="1800" b="1" dirty="0" smtClean="0">
                <a:solidFill>
                  <a:srgbClr val="FF0000"/>
                </a:solidFill>
              </a:rPr>
              <a:t/>
            </a:r>
            <a:br>
              <a:rPr lang="hr-HR" sz="1800" b="1" dirty="0" smtClean="0">
                <a:solidFill>
                  <a:srgbClr val="FF0000"/>
                </a:solidFill>
              </a:rPr>
            </a:br>
            <a:r>
              <a:rPr lang="hr-HR" sz="1800" dirty="0"/>
              <a:t>- fleksibilno radno vrijeme</a:t>
            </a:r>
            <a:br>
              <a:rPr lang="hr-HR" sz="1800" dirty="0"/>
            </a:br>
            <a:r>
              <a:rPr lang="hr-HR" sz="1800" dirty="0"/>
              <a:t>- rad od kuće</a:t>
            </a:r>
            <a:br>
              <a:rPr lang="hr-HR" sz="1800" dirty="0"/>
            </a:br>
            <a:r>
              <a:rPr lang="hr-HR" sz="1800" dirty="0"/>
              <a:t>- podjela radnog mjesta</a:t>
            </a:r>
            <a:br>
              <a:rPr lang="hr-HR" sz="1800" dirty="0"/>
            </a:br>
            <a:r>
              <a:rPr lang="hr-HR" sz="1800" dirty="0"/>
              <a:t>- skraćenje radnog tjedna</a:t>
            </a:r>
            <a:br>
              <a:rPr lang="hr-HR" sz="1800" dirty="0"/>
            </a:br>
            <a:r>
              <a:rPr lang="hr-HR" sz="1800" dirty="0"/>
              <a:t>- organizacija čuvanja djece – dječji vrtići u poduzeću</a:t>
            </a:r>
            <a:br>
              <a:rPr lang="hr-HR" sz="1800" dirty="0"/>
            </a:br>
            <a:r>
              <a:rPr lang="hr-HR" sz="1800" dirty="0"/>
              <a:t>- prekidi karijere – „zamrzavanje” radnog odnosa</a:t>
            </a:r>
            <a:br>
              <a:rPr lang="hr-HR" sz="1800" dirty="0"/>
            </a:br>
            <a:r>
              <a:rPr lang="hr-HR" sz="1800" dirty="0"/>
              <a:t>- rad na pola radnog </a:t>
            </a:r>
            <a:r>
              <a:rPr lang="hr-HR" sz="1800" dirty="0" smtClean="0"/>
              <a:t>vremena</a:t>
            </a:r>
            <a:br>
              <a:rPr lang="hr-HR" sz="1800" dirty="0" smtClean="0"/>
            </a:br>
            <a:r>
              <a:rPr lang="hr-HR" sz="1800" dirty="0" smtClean="0"/>
              <a:t>- otklanjanje svake vrste diskriminacije na radnom mjestu</a:t>
            </a:r>
            <a:r>
              <a:rPr lang="hr-HR" sz="1800" b="1" dirty="0">
                <a:solidFill>
                  <a:srgbClr val="FF0000"/>
                </a:solidFill>
              </a:rPr>
              <a:t/>
            </a:r>
            <a:br>
              <a:rPr lang="hr-HR" sz="1800" b="1" dirty="0">
                <a:solidFill>
                  <a:srgbClr val="FF0000"/>
                </a:solidFill>
              </a:rPr>
            </a:br>
            <a:endParaRPr lang="hr-HR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089-E975-4019-9167-C5D3036B91A9}" type="slidenum">
              <a:rPr lang="hr-HR" smtClean="0"/>
              <a:t>4</a:t>
            </a:fld>
            <a:endParaRPr lang="hr-HR" dirty="0"/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256197"/>
              </p:ext>
            </p:extLst>
          </p:nvPr>
        </p:nvGraphicFramePr>
        <p:xfrm>
          <a:off x="76805" y="2254130"/>
          <a:ext cx="6899683" cy="3020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57460">
                  <a:extLst>
                    <a:ext uri="{9D8B030D-6E8A-4147-A177-3AD203B41FA5}">
                      <a16:colId xmlns:a16="http://schemas.microsoft.com/office/drawing/2014/main" xmlns="" val="2773345352"/>
                    </a:ext>
                  </a:extLst>
                </a:gridCol>
                <a:gridCol w="970351">
                  <a:extLst>
                    <a:ext uri="{9D8B030D-6E8A-4147-A177-3AD203B41FA5}">
                      <a16:colId xmlns:a16="http://schemas.microsoft.com/office/drawing/2014/main" xmlns="" val="3748534757"/>
                    </a:ext>
                  </a:extLst>
                </a:gridCol>
                <a:gridCol w="971872">
                  <a:extLst>
                    <a:ext uri="{9D8B030D-6E8A-4147-A177-3AD203B41FA5}">
                      <a16:colId xmlns:a16="http://schemas.microsoft.com/office/drawing/2014/main" xmlns="" val="763907577"/>
                    </a:ext>
                  </a:extLst>
                </a:gridCol>
              </a:tblGrid>
              <a:tr h="3356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Država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2008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2017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20788276"/>
                  </a:ext>
                </a:extLst>
              </a:tr>
              <a:tr h="3356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err="1">
                          <a:effectLst/>
                        </a:rPr>
                        <a:t>Albania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46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47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63897137"/>
                  </a:ext>
                </a:extLst>
              </a:tr>
              <a:tr h="3356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err="1">
                          <a:effectLst/>
                        </a:rPr>
                        <a:t>Bosnia</a:t>
                      </a:r>
                      <a:r>
                        <a:rPr lang="hr-HR" sz="1800" dirty="0">
                          <a:effectLst/>
                        </a:rPr>
                        <a:t> </a:t>
                      </a:r>
                      <a:r>
                        <a:rPr lang="hr-HR" sz="1800" dirty="0" err="1">
                          <a:effectLst/>
                        </a:rPr>
                        <a:t>and</a:t>
                      </a:r>
                      <a:r>
                        <a:rPr lang="hr-HR" sz="1800" dirty="0">
                          <a:effectLst/>
                        </a:rPr>
                        <a:t> </a:t>
                      </a:r>
                      <a:r>
                        <a:rPr lang="hr-HR" sz="1800" dirty="0" err="1">
                          <a:effectLst/>
                        </a:rPr>
                        <a:t>Herzegovina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37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35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98828375"/>
                  </a:ext>
                </a:extLst>
              </a:tr>
              <a:tr h="3356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Croatia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46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45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36437969"/>
                  </a:ext>
                </a:extLst>
              </a:tr>
              <a:tr h="3356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err="1">
                          <a:effectLst/>
                        </a:rPr>
                        <a:t>Greece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43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46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15607139"/>
                  </a:ext>
                </a:extLst>
              </a:tr>
              <a:tr h="3356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err="1">
                          <a:effectLst/>
                        </a:rPr>
                        <a:t>Italy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43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40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46989962"/>
                  </a:ext>
                </a:extLst>
              </a:tr>
              <a:tr h="3356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err="1">
                          <a:effectLst/>
                        </a:rPr>
                        <a:t>Montenegro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43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42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54071988"/>
                  </a:ext>
                </a:extLst>
              </a:tr>
              <a:tr h="3356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err="1">
                          <a:effectLst/>
                        </a:rPr>
                        <a:t>Serbia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45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46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78433169"/>
                  </a:ext>
                </a:extLst>
              </a:tr>
              <a:tr h="3356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err="1">
                          <a:effectLst/>
                        </a:rPr>
                        <a:t>Slovenia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54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52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86752742"/>
                  </a:ext>
                </a:extLst>
              </a:tr>
            </a:tbl>
          </a:graphicData>
        </a:graphic>
      </p:graphicFrame>
      <p:sp>
        <p:nvSpPr>
          <p:cNvPr id="7" name="Pravokutnik 6"/>
          <p:cNvSpPr/>
          <p:nvPr/>
        </p:nvSpPr>
        <p:spPr>
          <a:xfrm>
            <a:off x="1427031" y="1884798"/>
            <a:ext cx="4754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/>
              <a:t>Udio žena u radno aktivnom stanovništvu </a:t>
            </a:r>
            <a:endParaRPr lang="hr-HR" b="1" dirty="0"/>
          </a:p>
        </p:txBody>
      </p:sp>
      <p:sp>
        <p:nvSpPr>
          <p:cNvPr id="10" name="Pravokutnik 9"/>
          <p:cNvSpPr/>
          <p:nvPr/>
        </p:nvSpPr>
        <p:spPr>
          <a:xfrm>
            <a:off x="478644" y="5277011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dirty="0" err="1"/>
              <a:t>Izvor</a:t>
            </a:r>
            <a:r>
              <a:rPr lang="en-US" sz="800" dirty="0"/>
              <a:t>: International </a:t>
            </a:r>
            <a:r>
              <a:rPr lang="en-US" sz="800" dirty="0" err="1"/>
              <a:t>Labour</a:t>
            </a:r>
            <a:r>
              <a:rPr lang="en-US" sz="800" dirty="0"/>
              <a:t> Organization, ILOSTAT database. Data retrieved in September 2018.</a:t>
            </a:r>
            <a:endParaRPr lang="hr-HR" sz="800" dirty="0"/>
          </a:p>
        </p:txBody>
      </p:sp>
    </p:spTree>
    <p:extLst>
      <p:ext uri="{BB962C8B-B14F-4D97-AF65-F5344CB8AC3E}">
        <p14:creationId xmlns:p14="http://schemas.microsoft.com/office/powerpoint/2010/main" val="70098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203" y="2405431"/>
            <a:ext cx="4844143" cy="3564301"/>
          </a:xfrm>
          <a:prstGeom prst="rect">
            <a:avLst/>
          </a:prstGeom>
        </p:spPr>
      </p:pic>
      <p:pic>
        <p:nvPicPr>
          <p:cNvPr id="5" name="Slika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74233" y="2405431"/>
            <a:ext cx="4822143" cy="3564301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6783944" y="2036093"/>
            <a:ext cx="3858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Projekcija strukture stanovništva u %</a:t>
            </a:r>
            <a:endParaRPr lang="hr-HR" dirty="0"/>
          </a:p>
        </p:txBody>
      </p:sp>
      <p:sp>
        <p:nvSpPr>
          <p:cNvPr id="8" name="Pravokutnik 7"/>
          <p:cNvSpPr/>
          <p:nvPr/>
        </p:nvSpPr>
        <p:spPr>
          <a:xfrm>
            <a:off x="838203" y="1759094"/>
            <a:ext cx="4844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 smtClean="0"/>
              <a:t>Projekcija kretanja ukupnog stanovništva u Hrvatskoj  (u milijunima)</a:t>
            </a:r>
            <a:endParaRPr lang="hr-HR" dirty="0"/>
          </a:p>
        </p:txBody>
      </p:sp>
      <p:sp>
        <p:nvSpPr>
          <p:cNvPr id="9" name="Naslov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2800" b="1" dirty="0" smtClean="0">
                <a:solidFill>
                  <a:srgbClr val="FF0000"/>
                </a:solidFill>
              </a:rPr>
              <a:t>DEMOGRAFSKE PROJEKCIJE – HRVATSKA</a:t>
            </a:r>
            <a:endParaRPr lang="hr-HR" sz="28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089-E975-4019-9167-C5D3036B91A9}" type="slidenum">
              <a:rPr lang="hr-HR" smtClean="0"/>
              <a:t>5</a:t>
            </a:fld>
            <a:endParaRPr lang="hr-HR"/>
          </a:p>
        </p:txBody>
      </p:sp>
      <p:sp>
        <p:nvSpPr>
          <p:cNvPr id="3" name="Pravokutnik 2"/>
          <p:cNvSpPr/>
          <p:nvPr/>
        </p:nvSpPr>
        <p:spPr>
          <a:xfrm>
            <a:off x="2602755" y="5969732"/>
            <a:ext cx="84510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800" dirty="0"/>
              <a:t>Izvor: </a:t>
            </a:r>
            <a:r>
              <a:rPr lang="hr-HR" sz="800" dirty="0" err="1"/>
              <a:t>Eurostat</a:t>
            </a:r>
            <a:endParaRPr lang="hr-HR" sz="800" dirty="0"/>
          </a:p>
        </p:txBody>
      </p:sp>
      <p:sp>
        <p:nvSpPr>
          <p:cNvPr id="6" name="Pravokutnik 5"/>
          <p:cNvSpPr/>
          <p:nvPr/>
        </p:nvSpPr>
        <p:spPr>
          <a:xfrm>
            <a:off x="8062752" y="5947597"/>
            <a:ext cx="84510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800" dirty="0"/>
              <a:t>Izvor: </a:t>
            </a:r>
            <a:r>
              <a:rPr lang="hr-HR" sz="800" dirty="0" err="1"/>
              <a:t>Eurostat</a:t>
            </a:r>
            <a:endParaRPr lang="hr-HR" sz="800" dirty="0"/>
          </a:p>
        </p:txBody>
      </p:sp>
    </p:spTree>
    <p:extLst>
      <p:ext uri="{BB962C8B-B14F-4D97-AF65-F5344CB8AC3E}">
        <p14:creationId xmlns:p14="http://schemas.microsoft.com/office/powerpoint/2010/main" val="289786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471" y="1533541"/>
            <a:ext cx="5877212" cy="441204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398" y="6126486"/>
            <a:ext cx="9727951" cy="601019"/>
          </a:xfrm>
          <a:prstGeom prst="rect">
            <a:avLst/>
          </a:prstGeom>
        </p:spPr>
      </p:pic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444677" y="209645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hr-HR" sz="2800" b="1" dirty="0" smtClean="0">
                <a:solidFill>
                  <a:srgbClr val="FF0000"/>
                </a:solidFill>
              </a:rPr>
              <a:t>PODACI O ISELJAVANJU IZ HRVATSKE</a:t>
            </a:r>
            <a:endParaRPr lang="hr-HR" sz="28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089-E975-4019-9167-C5D3036B91A9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752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08" y="1690691"/>
            <a:ext cx="11020557" cy="415398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027" y="6244052"/>
            <a:ext cx="9727951" cy="60101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089-E975-4019-9167-C5D3036B91A9}" type="slidenum">
              <a:rPr lang="hr-HR" smtClean="0"/>
              <a:t>7</a:t>
            </a:fld>
            <a:endParaRPr lang="hr-HR"/>
          </a:p>
        </p:txBody>
      </p:sp>
      <p:sp>
        <p:nvSpPr>
          <p:cNvPr id="3" name="Rectangle 2"/>
          <p:cNvSpPr/>
          <p:nvPr/>
        </p:nvSpPr>
        <p:spPr>
          <a:xfrm>
            <a:off x="2119867" y="1044360"/>
            <a:ext cx="7821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PODACI O ISELJAVANJU IZ ZEMALJA CENTRALNE I ISTOČNE EUROPE</a:t>
            </a:r>
          </a:p>
          <a:p>
            <a:pPr algn="ctr"/>
            <a:r>
              <a:rPr lang="hr-HR" b="1" dirty="0" smtClean="0"/>
              <a:t>- </a:t>
            </a:r>
            <a:r>
              <a:rPr lang="en-US" b="1" dirty="0" smtClean="0"/>
              <a:t>STATISTIČKI PODACI EU ZEMALJA O USELJAVANJU</a:t>
            </a:r>
            <a:r>
              <a:rPr lang="hr-HR" b="1" dirty="0" smtClean="0"/>
              <a:t> -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8093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089-E975-4019-9167-C5D3036B91A9}" type="slidenum">
              <a:rPr lang="hr-HR" smtClean="0"/>
              <a:t>8</a:t>
            </a:fld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056777"/>
            <a:ext cx="5761219" cy="446875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1220" y="2075581"/>
            <a:ext cx="6430781" cy="3841899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7144569" y="1732897"/>
            <a:ext cx="4293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Struktura iseljenika s obzirom na spol</a:t>
            </a:r>
            <a:endParaRPr lang="hr-HR" b="1" dirty="0"/>
          </a:p>
        </p:txBody>
      </p:sp>
      <p:sp>
        <p:nvSpPr>
          <p:cNvPr id="8" name="Pravokutnik 7"/>
          <p:cNvSpPr/>
          <p:nvPr/>
        </p:nvSpPr>
        <p:spPr>
          <a:xfrm>
            <a:off x="1639565" y="1706243"/>
            <a:ext cx="288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/>
              <a:t>Prosječna dob iseljenika </a:t>
            </a:r>
            <a:endParaRPr lang="hr-HR" b="1" dirty="0"/>
          </a:p>
        </p:txBody>
      </p:sp>
      <p:sp>
        <p:nvSpPr>
          <p:cNvPr id="9" name="Pravokutnik 8"/>
          <p:cNvSpPr/>
          <p:nvPr/>
        </p:nvSpPr>
        <p:spPr>
          <a:xfrm>
            <a:off x="4505502" y="6629867"/>
            <a:ext cx="306846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800" dirty="0" smtClean="0"/>
              <a:t>Izvor: Draženović, I., </a:t>
            </a:r>
            <a:r>
              <a:rPr lang="hr-HR" sz="800" dirty="0" err="1" smtClean="0"/>
              <a:t>Kunovac</a:t>
            </a:r>
            <a:r>
              <a:rPr lang="hr-HR" sz="800" dirty="0" smtClean="0"/>
              <a:t>, M., </a:t>
            </a:r>
            <a:r>
              <a:rPr lang="hr-HR" sz="800" dirty="0" err="1" smtClean="0"/>
              <a:t>Pripužić</a:t>
            </a:r>
            <a:r>
              <a:rPr lang="hr-HR" sz="800" dirty="0" smtClean="0"/>
              <a:t>, D., </a:t>
            </a:r>
            <a:r>
              <a:rPr lang="hr-HR" sz="800" dirty="0" err="1" smtClean="0"/>
              <a:t>Op</a:t>
            </a:r>
            <a:r>
              <a:rPr lang="hr-HR" sz="800" dirty="0" smtClean="0"/>
              <a:t>. </a:t>
            </a:r>
            <a:r>
              <a:rPr lang="hr-HR" sz="800" dirty="0" err="1" smtClean="0"/>
              <a:t>cit</a:t>
            </a:r>
            <a:r>
              <a:rPr lang="hr-HR" sz="800" dirty="0" smtClean="0"/>
              <a:t>., str. 6-7. </a:t>
            </a:r>
            <a:endParaRPr lang="hr-HR" sz="800" dirty="0"/>
          </a:p>
        </p:txBody>
      </p:sp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609600" y="458004"/>
            <a:ext cx="10972800" cy="905190"/>
          </a:xfrm>
        </p:spPr>
        <p:txBody>
          <a:bodyPr>
            <a:normAutofit/>
          </a:bodyPr>
          <a:lstStyle/>
          <a:p>
            <a:pPr algn="ctr"/>
            <a:r>
              <a:rPr lang="hr-HR" sz="2800" b="1" dirty="0" smtClean="0">
                <a:solidFill>
                  <a:srgbClr val="FF0000"/>
                </a:solidFill>
              </a:rPr>
              <a:t>ISELJAVANJE </a:t>
            </a:r>
            <a:r>
              <a:rPr lang="hr-HR" sz="2800" b="1" dirty="0">
                <a:solidFill>
                  <a:srgbClr val="FF0000"/>
                </a:solidFill>
              </a:rPr>
              <a:t>IZ HRVATSKE</a:t>
            </a:r>
            <a:endParaRPr lang="hr-H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90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089-E975-4019-9167-C5D3036B91A9}" type="slidenum">
              <a:rPr lang="hr-HR" smtClean="0"/>
              <a:t>9</a:t>
            </a:fld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72" y="2095218"/>
            <a:ext cx="6473002" cy="422628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46" y="6456589"/>
            <a:ext cx="5761671" cy="268233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3796234" y="1035504"/>
            <a:ext cx="4717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 smtClean="0">
                <a:solidFill>
                  <a:srgbClr val="FF0000"/>
                </a:solidFill>
              </a:rPr>
              <a:t>ISELJAVANJE </a:t>
            </a:r>
            <a:r>
              <a:rPr lang="hr-HR" sz="2800" b="1" dirty="0">
                <a:solidFill>
                  <a:srgbClr val="FF0000"/>
                </a:solidFill>
              </a:rPr>
              <a:t>IZ HRVATSKE</a:t>
            </a:r>
            <a:endParaRPr lang="hr-HR" sz="28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3974" y="2095219"/>
            <a:ext cx="5414835" cy="389410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7590" y="6321506"/>
            <a:ext cx="5761219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3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1652</TotalTime>
  <Words>846</Words>
  <Application>Microsoft Office PowerPoint</Application>
  <PresentationFormat>Custom</PresentationFormat>
  <Paragraphs>208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Važnost strateškog menadžmenta ljudskih resursa u kontekstu migracija i nedostatka radne snage</vt:lpstr>
      <vt:lpstr>ZEMLJE JADRANSKO JONSKE REGIJE - DEMOGRAFSKA KRETANJA</vt:lpstr>
      <vt:lpstr>PowerPoint Presentation</vt:lpstr>
      <vt:lpstr>                ULOGA STRATEŠKOG MENADŽMENTA LJUDSKIH RESURSA: Zadržavanje starijih zaposlenika  Mjere: - promjena stava o starijim zaposlenicima - različiti tranzicijski modeli umirovljenja - kronološka dob         vs. subjektivna dob - dodjela uloge mentora - premještaji na druga radna mjesta - honorarni angažmani - rad na pola radnog vremena - kombinacija mirovine i radnog odnosa - prilagodba radnih uvjeta i radnih sati  - obuka i trening za starije zaposlenike - stvaranje poticajnog radnog okruženja za starije zaposlenike - poticanje fizičke aktivnosti i zdravih životnih navika - programi konzultacija sa starijim zaposlenicima Poticanje zapošljavanja žena  Mjere: - fleksibilno radno vrijeme - rad od kuće - podjela radnog mjesta - skraćenje radnog tjedna - organizacija čuvanja djece – dječji vrtići u poduzeću - prekidi karijere – „zamrzavanje” radnog odnosa - rad na pola radnog vremena - otklanjanje svake vrste diskriminacije na radnom mjestu </vt:lpstr>
      <vt:lpstr>DEMOGRAFSKE PROJEKCIJE – HRVATSKA</vt:lpstr>
      <vt:lpstr>PODACI O ISELJAVANJU IZ HRVATSKE</vt:lpstr>
      <vt:lpstr>PowerPoint Presentation</vt:lpstr>
      <vt:lpstr>ISELJAVANJE IZ HRVATSKE</vt:lpstr>
      <vt:lpstr>PowerPoint Presentation</vt:lpstr>
      <vt:lpstr>PowerPoint Presentation</vt:lpstr>
      <vt:lpstr>PowerPoint Presentation</vt:lpstr>
      <vt:lpstr>Najpoželjniji poslodavci u Hrvatskoj</vt:lpstr>
      <vt:lpstr>AUTOMATIZACIJA RADA I USVAJANJE NOVIH TEHNOLOGIJA</vt:lpstr>
      <vt:lpstr>PowerPoint Presentation</vt:lpstr>
      <vt:lpstr>PowerPoint Presentation</vt:lpstr>
      <vt:lpstr>PowerPoint Presentation</vt:lpstr>
      <vt:lpstr>     Reference: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Danica</dc:creator>
  <cp:lastModifiedBy>Danica Bakotić</cp:lastModifiedBy>
  <cp:revision>102</cp:revision>
  <dcterms:created xsi:type="dcterms:W3CDTF">2018-10-02T10:29:29Z</dcterms:created>
  <dcterms:modified xsi:type="dcterms:W3CDTF">2018-10-15T14:15:08Z</dcterms:modified>
</cp:coreProperties>
</file>