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notesMasterIdLst>
    <p:notesMasterId r:id="rId34"/>
  </p:notesMasterIdLst>
  <p:sldIdLst>
    <p:sldId id="256" r:id="rId2"/>
    <p:sldId id="525" r:id="rId3"/>
    <p:sldId id="549" r:id="rId4"/>
    <p:sldId id="527" r:id="rId5"/>
    <p:sldId id="529" r:id="rId6"/>
    <p:sldId id="545" r:id="rId7"/>
    <p:sldId id="546" r:id="rId8"/>
    <p:sldId id="547" r:id="rId9"/>
    <p:sldId id="548" r:id="rId10"/>
    <p:sldId id="530" r:id="rId11"/>
    <p:sldId id="531" r:id="rId12"/>
    <p:sldId id="536" r:id="rId13"/>
    <p:sldId id="537" r:id="rId14"/>
    <p:sldId id="550" r:id="rId15"/>
    <p:sldId id="542" r:id="rId16"/>
    <p:sldId id="543" r:id="rId17"/>
    <p:sldId id="544" r:id="rId18"/>
    <p:sldId id="535" r:id="rId19"/>
    <p:sldId id="533" r:id="rId20"/>
    <p:sldId id="534" r:id="rId21"/>
    <p:sldId id="520" r:id="rId22"/>
    <p:sldId id="505" r:id="rId23"/>
    <p:sldId id="507" r:id="rId24"/>
    <p:sldId id="514" r:id="rId25"/>
    <p:sldId id="551" r:id="rId26"/>
    <p:sldId id="552" r:id="rId27"/>
    <p:sldId id="553" r:id="rId28"/>
    <p:sldId id="554" r:id="rId29"/>
    <p:sldId id="521" r:id="rId30"/>
    <p:sldId id="515" r:id="rId31"/>
    <p:sldId id="516" r:id="rId32"/>
    <p:sldId id="494" r:id="rId33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E0E3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69" autoAdjust="0"/>
    <p:restoredTop sz="91860" autoAdjust="0"/>
  </p:normalViewPr>
  <p:slideViewPr>
    <p:cSldViewPr>
      <p:cViewPr>
        <p:scale>
          <a:sx n="110" d="100"/>
          <a:sy n="110" d="100"/>
        </p:scale>
        <p:origin x="-52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46D596-28C1-4A58-A58C-24C783F3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F44E5-5098-411A-9CBD-04B064CC481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C203C-D27D-452C-861F-6F3E8BC31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DB62F-0955-4F08-BDB4-099B700F0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2CDAC-1E0E-41B1-8A5F-171FF537A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10A4B-8C8F-4396-A35C-B25A6D4A9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4E5E-D2D4-4A69-8502-EE0753B1E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1C878-CD90-4D38-B3A1-16EBF664A0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E375C-4A9F-493D-AD48-1EC666362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B4593-220B-4F0F-ACB1-3B524D9831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A31E1-111A-44B6-862F-F9796EF95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459A7-6AB2-4D70-BDA4-4B43E0ACA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85F8-B72B-41B2-AF1D-585EE21042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2D2CD3-C014-4C4F-A36E-9F9C2C21C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agadj@chem.bg.ac.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643050"/>
            <a:ext cx="8143875" cy="1214437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Times New Roman" pitchFamily="18" charset="0"/>
              </a:rPr>
              <a:t>CHARACTERISTICS OF ATMOSPHERIC AEROSOL IN URBAN AND SUB-URBAN AREA OF CENTRAL BALKAN </a:t>
            </a:r>
            <a:endParaRPr sz="2400" b="1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71472" y="3429000"/>
            <a:ext cx="814387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2000" b="1" u="sng" dirty="0">
                <a:latin typeface="Verdana" pitchFamily="34" charset="0"/>
                <a:cs typeface="Times New Roman" pitchFamily="18" charset="0"/>
              </a:rPr>
              <a:t>Dragana Đorđević</a:t>
            </a:r>
            <a:r>
              <a:rPr lang="en-US" sz="2000" b="1" baseline="30000" dirty="0" smtClean="0">
                <a:latin typeface="Verdana" pitchFamily="34" charset="0"/>
                <a:cs typeface="Times New Roman" pitchFamily="18" charset="0"/>
              </a:rPr>
              <a:t>1 </a:t>
            </a:r>
            <a:r>
              <a:rPr lang="en-US" sz="2000" b="1" dirty="0" smtClean="0">
                <a:latin typeface="Verdana" pitchFamily="34" charset="0"/>
                <a:cs typeface="Times New Roman" pitchFamily="18" charset="0"/>
              </a:rPr>
              <a:t>and Andrea Gambaro</a:t>
            </a:r>
            <a:r>
              <a:rPr lang="en-US" sz="2000" b="1" baseline="30000" dirty="0" smtClean="0">
                <a:latin typeface="Verdana" pitchFamily="34" charset="0"/>
                <a:cs typeface="Times New Roman" pitchFamily="18" charset="0"/>
              </a:rPr>
              <a:t>2,3</a:t>
            </a:r>
            <a:r>
              <a:rPr lang="en-US" sz="2000" b="1" dirty="0" smtClean="0">
                <a:latin typeface="Verdana" pitchFamily="34" charset="0"/>
                <a:cs typeface="Times New Roman" pitchFamily="18" charset="0"/>
              </a:rPr>
              <a:t> </a:t>
            </a:r>
            <a:endParaRPr lang="en-US" sz="2000" b="1" baseline="30000" dirty="0">
              <a:latin typeface="Verdana" pitchFamily="34" charset="0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sr-Latn-C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Centre of Excellence in 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Environment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al Chemistry and Engineering</a:t>
            </a:r>
            <a:r>
              <a:rPr lang="sr-Latn-C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,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ICTM - University of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Belgrade, Institute of National Importance for Republic of Serbia</a:t>
            </a:r>
            <a:endParaRPr lang="sr-Latn-CS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sr-Latn-C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Njegoševa 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</a:t>
            </a:r>
            <a:r>
              <a:rPr lang="sr-Latn-C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2, 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1100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0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Belgrade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, 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SERBIA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Studentski trg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</a:t>
            </a:r>
            <a:r>
              <a:rPr lang="sr-Latn-C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2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–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6</a:t>
            </a:r>
            <a:r>
              <a:rPr lang="sr-Latn-C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, 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11001 Belgrade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, </a:t>
            </a:r>
            <a:r>
              <a:rPr lang="el-G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SERBIA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hlinkClick r:id="rId3"/>
              </a:rPr>
              <a:t>dragadj@chem.bg.ac.rs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endParaRPr lang="sr-Latn-CS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ctr"/>
            <a:endParaRPr lang="sr-Latn-CS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Department of Environmental Sciences, Informatics and Statistics,                        University Ca'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Foscari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of Venice,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Dorsoduro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2137, 30123 Venice, Italy.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3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Institute for the Dynamics of Environmental Processes                                               National Research Council (CNR-IDPA),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Dorsoduro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2137, 30123 Venice, Italy.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406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00125" y="357188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Characteristics of ambient air aerosol – Belgrade  </a:t>
            </a:r>
          </a:p>
          <a:p>
            <a:endParaRPr lang="en-US" b="1" dirty="0">
              <a:latin typeface="Verdana" pitchFamily="34" charset="0"/>
            </a:endParaRPr>
          </a:p>
          <a:p>
            <a:r>
              <a:rPr lang="sl-SI" dirty="0">
                <a:latin typeface="Verdana" pitchFamily="34" charset="0"/>
              </a:rPr>
              <a:t>Urban </a:t>
            </a:r>
            <a:r>
              <a:rPr lang="en-US" dirty="0">
                <a:latin typeface="Verdana" pitchFamily="34" charset="0"/>
              </a:rPr>
              <a:t>atmosphere of Belgrade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44" name="Picture 3" descr="Fig. 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000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145516" y="5857875"/>
            <a:ext cx="4998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sr-Latn-CS" sz="1200" i="1" dirty="0">
                <a:latin typeface="Verdana" pitchFamily="34" charset="0"/>
                <a:cs typeface="Times New Roman" pitchFamily="18" charset="0"/>
              </a:rPr>
              <a:t>Đorđević et al., 2012, Atmospheric Environment 48 309-317  </a:t>
            </a:r>
            <a:endParaRPr lang="sr-Latn-CS" dirty="0">
              <a:latin typeface="Verdana" pitchFamily="34" charset="0"/>
            </a:endParaRPr>
          </a:p>
        </p:txBody>
      </p:sp>
      <p:sp>
        <p:nvSpPr>
          <p:cNvPr id="7" name="Line 70"/>
          <p:cNvSpPr>
            <a:spLocks noChangeShapeType="1"/>
          </p:cNvSpPr>
          <p:nvPr/>
        </p:nvSpPr>
        <p:spPr bwMode="auto">
          <a:xfrm flipH="1">
            <a:off x="3286116" y="2428868"/>
            <a:ext cx="773113" cy="500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571500" y="357188"/>
            <a:ext cx="7929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Latn-CS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Sub-urban</a:t>
            </a:r>
            <a:r>
              <a:rPr lang="en-US" sz="1600" dirty="0">
                <a:latin typeface="Verdana" pitchFamily="34" charset="0"/>
                <a:cs typeface="Times New Roman" pitchFamily="18" charset="0"/>
              </a:rPr>
              <a:t> atmosphere of Belgrade</a:t>
            </a:r>
            <a:endParaRPr lang="sr-Latn-CS" sz="1600" dirty="0">
              <a:latin typeface="Verdana" pitchFamily="34" charset="0"/>
            </a:endParaRPr>
          </a:p>
        </p:txBody>
      </p:sp>
      <p:pic>
        <p:nvPicPr>
          <p:cNvPr id="17413" name="Picture 4" descr="Graphical abstract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38528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Fig. 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00188"/>
            <a:ext cx="3852862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1214438" y="5500688"/>
            <a:ext cx="792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 dirty="0">
                <a:latin typeface="Verdana" pitchFamily="34" charset="0"/>
                <a:cs typeface="Times New Roman" pitchFamily="18" charset="0"/>
              </a:rPr>
              <a:t>The dominant aerosol fraction is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between 0.50mm and 1.0mm   </a:t>
            </a:r>
            <a:endParaRPr lang="sr-Latn-CS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0430" y="6215082"/>
            <a:ext cx="5500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CS" sz="1200" i="1" dirty="0" smtClean="0"/>
              <a:t>Đuričić-Milanković et al., 2018, Environmental Science and Pollution Research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42844" y="6215082"/>
            <a:ext cx="7715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it-IT" sz="14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Đorđević et al., 2012</a:t>
            </a:r>
            <a:r>
              <a:rPr lang="it-IT" sz="14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it-IT" sz="14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400" i="1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Atmospheric </a:t>
            </a:r>
            <a:r>
              <a:rPr lang="it-IT" sz="1400" i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Environment</a:t>
            </a:r>
            <a:r>
              <a:rPr lang="it-IT" sz="14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, 46, 309-317</a:t>
            </a:r>
          </a:p>
        </p:txBody>
      </p:sp>
      <p:pic>
        <p:nvPicPr>
          <p:cNvPr id="16387" name="Picture 5" descr="dominantni joni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14488"/>
            <a:ext cx="23336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makroelementi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14488"/>
            <a:ext cx="2286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43063" y="6429375"/>
            <a:ext cx="7358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200" i="1" dirty="0" err="1"/>
              <a:t>Jelena</a:t>
            </a:r>
            <a:r>
              <a:rPr lang="en-US" sz="1200" i="1" dirty="0"/>
              <a:t> </a:t>
            </a:r>
            <a:r>
              <a:rPr lang="sr-Latn-CS" sz="1200" i="1" dirty="0"/>
              <a:t>Đuričić-Milanković et al., 2018, Environmental Science and Pollution </a:t>
            </a:r>
            <a:r>
              <a:rPr lang="sr-Latn-CS" sz="1200" i="1" dirty="0" smtClean="0"/>
              <a:t>Research</a:t>
            </a:r>
            <a:endParaRPr lang="en-US" sz="1200" i="1" dirty="0"/>
          </a:p>
        </p:txBody>
      </p:sp>
      <p:pic>
        <p:nvPicPr>
          <p:cNvPr id="18436" name="Picture 3" descr="Fig 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72438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1625" y="1071563"/>
          <a:ext cx="6080760" cy="4480560"/>
        </p:xfrm>
        <a:graphic>
          <a:graphicData uri="http://schemas.openxmlformats.org/drawingml/2006/table">
            <a:tbl>
              <a:tblPr/>
              <a:tblGrid>
                <a:gridCol w="760095"/>
                <a:gridCol w="760095"/>
                <a:gridCol w="760095"/>
                <a:gridCol w="760095"/>
                <a:gridCol w="760095"/>
                <a:gridCol w="760095"/>
                <a:gridCol w="760095"/>
                <a:gridCol w="760095"/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07 – 09 September 2008 (SW)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Al/Si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 pitchFamily="34" charset="0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Ca/Si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K/Si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Fe/Si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Mg/Si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0.12     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Ni/Si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S/Si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P/Si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1.08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Ca/Al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Si/Al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2.10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Fe/Ca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K/Ca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Mg/Na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2.00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– 15 October 2008 (NW)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Al/Si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Ca/Si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K/Si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Fe/Si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1.36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Mo/Si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2.47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Ca/Al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1.81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Si/Al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3.77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Fe/Ca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2.81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K/Ca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Mo/Fe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1.82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06 </a:t>
                      </a: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– 08 November 2008 (SE)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Al/Si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Verdana" pitchFamily="34" charset="0"/>
                          <a:ea typeface="Calibri"/>
                          <a:cs typeface="Times New Roman"/>
                        </a:rPr>
                        <a:t>0.41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Ca/Si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12.16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K/Si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Fe/Si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As/Fe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0.52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As/Si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Br/Si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1.09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Si/Al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2.37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Zn/Si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Zn/Fe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Ca/Al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1.04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Sn/Zn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2.95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Fe/Ca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K/Ca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Mg/Si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Calibri"/>
                          <a:cs typeface="Times New Roman"/>
                        </a:rPr>
                        <a:t>18 </a:t>
                      </a: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– 20 November 2008 (N)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Al/Si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Ca/Si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K/Si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Fe/Si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As/Fe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As/Si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Ca/Al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0.83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Fe/V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5.44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Calibri"/>
                          <a:cs typeface="Times New Roman"/>
                        </a:rPr>
                        <a:t>K/Ca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1.78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Mg/Si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Verdana" pitchFamily="34" charset="0"/>
                          <a:ea typeface="Calibri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870" name="Rectangle 5"/>
          <p:cNvSpPr>
            <a:spLocks noChangeArrowheads="1"/>
          </p:cNvSpPr>
          <p:nvPr/>
        </p:nvSpPr>
        <p:spPr bwMode="auto">
          <a:xfrm>
            <a:off x="571500" y="6072188"/>
            <a:ext cx="6325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latin typeface="Verdana" pitchFamily="34" charset="0"/>
                <a:cs typeface="Times New Roman" pitchFamily="18" charset="0"/>
              </a:rPr>
              <a:t>Đorđević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 et al. 2014, </a:t>
            </a:r>
            <a:r>
              <a:rPr lang="sr-Latn-CS" sz="1400" i="1" dirty="0" smtClean="0">
                <a:latin typeface="Verdana" pitchFamily="34" charset="0"/>
              </a:rPr>
              <a:t>Environmental Science and Pollution Research</a:t>
            </a:r>
            <a:endParaRPr lang="en-US" sz="14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871" name="Rectangle 4"/>
          <p:cNvSpPr>
            <a:spLocks noChangeArrowheads="1"/>
          </p:cNvSpPr>
          <p:nvPr/>
        </p:nvSpPr>
        <p:spPr bwMode="auto">
          <a:xfrm>
            <a:off x="1500188" y="714375"/>
            <a:ext cx="3774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Energy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dispersive X-ray (EDX) analysis 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870" name="Rectangle 5"/>
          <p:cNvSpPr>
            <a:spLocks noChangeArrowheads="1"/>
          </p:cNvSpPr>
          <p:nvPr/>
        </p:nvSpPr>
        <p:spPr bwMode="auto">
          <a:xfrm>
            <a:off x="5643570" y="5929330"/>
            <a:ext cx="2920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latin typeface="Verdana" pitchFamily="34" charset="0"/>
                <a:cs typeface="Times New Roman" pitchFamily="18" charset="0"/>
              </a:rPr>
              <a:t>Đorđević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 et al. 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2018,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in press </a:t>
            </a:r>
          </a:p>
        </p:txBody>
      </p:sp>
      <p:sp>
        <p:nvSpPr>
          <p:cNvPr id="30871" name="Rectangle 4"/>
          <p:cNvSpPr>
            <a:spLocks noChangeArrowheads="1"/>
          </p:cNvSpPr>
          <p:nvPr/>
        </p:nvSpPr>
        <p:spPr bwMode="auto">
          <a:xfrm>
            <a:off x="571472" y="285728"/>
            <a:ext cx="77867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Elements ratio in suburban atmospheric aerosols of central Balkans’ corresponding with their ratios in surface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crustal material of Northern Africa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 for air masses coming from Northern Africa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1357298"/>
          <a:ext cx="7572428" cy="4193414"/>
        </p:xfrm>
        <a:graphic>
          <a:graphicData uri="http://schemas.openxmlformats.org/drawingml/2006/table">
            <a:tbl>
              <a:tblPr/>
              <a:tblGrid>
                <a:gridCol w="2231716"/>
                <a:gridCol w="1119395"/>
                <a:gridCol w="583281"/>
                <a:gridCol w="579350"/>
                <a:gridCol w="581709"/>
                <a:gridCol w="631232"/>
                <a:gridCol w="631232"/>
                <a:gridCol w="583281"/>
                <a:gridCol w="631232"/>
              </a:tblGrid>
              <a:tr h="221458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Characteristic elements ratios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17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Periods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Air masses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Ca/Al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K/Al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Fe/Al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Mg/Al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Mn/Al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Ca/Fe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Mg/Fe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3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April 2012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3.48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1.57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6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April 2012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0.50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1.15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1.50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0.35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26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August 2012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1.21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0.45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2.25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0.34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GB" sz="1200" baseline="30000" dirty="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 – 19</a:t>
                      </a:r>
                      <a:r>
                        <a:rPr lang="en-GB" sz="1200" baseline="30000" dirty="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 October 2012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1.07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0.52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12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November 2012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1.22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0.04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0.90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6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March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0.51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0.89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0.47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18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March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5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April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0.10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1.20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0.37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0.40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0.20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23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April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0.35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0.75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0.37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29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April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0.45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0.48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0.38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17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May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0.56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0.44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29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May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0.61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0.51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0.27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10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June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0.59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0.98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2.75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0.48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8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October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0.29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0.74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0.13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14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October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1.86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0.30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0.77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0.04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2.03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0.27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19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November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7.59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1.18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0.23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– 26</a:t>
                      </a:r>
                      <a:r>
                        <a:rPr lang="en-GB" sz="1200" baseline="30000"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 December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2.18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0.98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0.48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345" marR="68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870" name="Rectangle 5"/>
          <p:cNvSpPr>
            <a:spLocks noChangeArrowheads="1"/>
          </p:cNvSpPr>
          <p:nvPr/>
        </p:nvSpPr>
        <p:spPr bwMode="auto">
          <a:xfrm>
            <a:off x="571500" y="6072188"/>
            <a:ext cx="2533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Verdana" pitchFamily="34" charset="0"/>
                <a:cs typeface="Times New Roman" pitchFamily="18" charset="0"/>
              </a:rPr>
              <a:t>Đorđević</a:t>
            </a:r>
            <a:r>
              <a:rPr lang="en-US" sz="1200" dirty="0">
                <a:latin typeface="Verdana" pitchFamily="34" charset="0"/>
                <a:cs typeface="Times New Roman" pitchFamily="18" charset="0"/>
              </a:rPr>
              <a:t> et al. </a:t>
            </a:r>
            <a:r>
              <a:rPr lang="en-US" sz="1200" dirty="0" smtClean="0">
                <a:latin typeface="Verdana" pitchFamily="34" charset="0"/>
                <a:cs typeface="Times New Roman" pitchFamily="18" charset="0"/>
              </a:rPr>
              <a:t>2019, </a:t>
            </a:r>
            <a:r>
              <a:rPr lang="en-US" sz="1200" dirty="0">
                <a:latin typeface="Verdana" pitchFamily="34" charset="0"/>
                <a:cs typeface="Times New Roman" pitchFamily="18" charset="0"/>
              </a:rPr>
              <a:t>in press </a:t>
            </a:r>
          </a:p>
        </p:txBody>
      </p:sp>
      <p:sp>
        <p:nvSpPr>
          <p:cNvPr id="30871" name="Rectangle 4"/>
          <p:cNvSpPr>
            <a:spLocks noChangeArrowheads="1"/>
          </p:cNvSpPr>
          <p:nvPr/>
        </p:nvSpPr>
        <p:spPr bwMode="auto">
          <a:xfrm>
            <a:off x="500034" y="1214422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Element ratios in suburban atmospheric aerosols of central Balkans’ corresponding with volcanic soil in South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Iceland</a:t>
            </a:r>
            <a:endParaRPr lang="en-US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34" y="2500306"/>
          <a:ext cx="8215369" cy="914400"/>
        </p:xfrm>
        <a:graphic>
          <a:graphicData uri="http://schemas.openxmlformats.org/drawingml/2006/table">
            <a:tbl>
              <a:tblPr/>
              <a:tblGrid>
                <a:gridCol w="2294382"/>
                <a:gridCol w="1110186"/>
                <a:gridCol w="675924"/>
                <a:gridCol w="816098"/>
                <a:gridCol w="816098"/>
                <a:gridCol w="897707"/>
                <a:gridCol w="816098"/>
                <a:gridCol w="788876"/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Characteristic elements ratios 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Periods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Air masses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Ca/Al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Mg/Al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Fe/Al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Mn/Al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Ca/Fe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Mg/Fe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6 – 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August 2012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NW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1.01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0.39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1.46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0.42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– 28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June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Verdana" pitchFamily="34" charset="0"/>
                          <a:ea typeface="Calibri"/>
                          <a:cs typeface="Times New Roman"/>
                        </a:rPr>
                        <a:t>NW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0.90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0.32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1.06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0.02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0.39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latin typeface="Verdana" pitchFamily="34" charset="0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– 20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th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September 2013</a:t>
                      </a:r>
                      <a:endParaRPr lang="en-US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NW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0.47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1.72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0.08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Verdana" pitchFamily="34" charset="0"/>
                          <a:ea typeface="Calibri"/>
                          <a:cs typeface="Times New Roman"/>
                        </a:rPr>
                        <a:t>0.35</a:t>
                      </a:r>
                      <a:endParaRPr lang="en-US" sz="1200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pr24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2965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.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385148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16" y="6027003"/>
            <a:ext cx="2285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Verdana" pitchFamily="34" charset="0"/>
                <a:cs typeface="Times New Roman" pitchFamily="18" charset="0"/>
              </a:rPr>
              <a:t>Đorđević</a:t>
            </a:r>
            <a:r>
              <a:rPr lang="en-US" sz="1200" dirty="0" smtClean="0">
                <a:latin typeface="Verdana" pitchFamily="34" charset="0"/>
                <a:cs typeface="Times New Roman" pitchFamily="18" charset="0"/>
              </a:rPr>
              <a:t> et al. 2014, Environmental Science and Pollution Research 21:10949–10959</a:t>
            </a:r>
            <a:endParaRPr lang="en-US" sz="12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000240"/>
            <a:ext cx="3143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Verdana" pitchFamily="34" charset="0"/>
              </a:rPr>
              <a:t>Urban atmosphere </a:t>
            </a:r>
          </a:p>
          <a:p>
            <a:endParaRPr lang="en-US" sz="1400" dirty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The 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</a:rPr>
              <a:t>dominant share </a:t>
            </a:r>
            <a:r>
              <a:rPr lang="sr-Latn-CS" sz="1400" dirty="0">
                <a:latin typeface="Verdana" pitchFamily="34" charset="0"/>
              </a:rPr>
              <a:t>of the mean values of the 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</a:rPr>
              <a:t>nucleation mode </a:t>
            </a:r>
            <a:r>
              <a:rPr lang="sr-Latn-CS" sz="1400" dirty="0">
                <a:latin typeface="Verdana" pitchFamily="34" charset="0"/>
              </a:rPr>
              <a:t>is found for: 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</a:rPr>
              <a:t>As, K, Ni, V and U </a:t>
            </a:r>
          </a:p>
          <a:p>
            <a:r>
              <a:rPr lang="sr-Latn-CS" sz="1400" dirty="0">
                <a:latin typeface="Verdana" pitchFamily="34" charset="0"/>
              </a:rPr>
              <a:t>pointing to 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</a:rPr>
              <a:t>anthropogenic emission </a:t>
            </a:r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sources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</a:rPr>
              <a:t>: traffic, heating, combustion processes </a:t>
            </a:r>
            <a:endParaRPr lang="en-US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 flipH="1">
            <a:off x="3428992" y="4357694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0"/>
          <p:cNvSpPr>
            <a:spLocks noChangeShapeType="1"/>
          </p:cNvSpPr>
          <p:nvPr/>
        </p:nvSpPr>
        <p:spPr bwMode="auto">
          <a:xfrm flipH="1">
            <a:off x="4286248" y="4357694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 flipH="1">
            <a:off x="5286380" y="4357694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 flipH="1">
            <a:off x="6286512" y="4357694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0"/>
          <p:cNvSpPr>
            <a:spLocks noChangeShapeType="1"/>
          </p:cNvSpPr>
          <p:nvPr/>
        </p:nvSpPr>
        <p:spPr bwMode="auto">
          <a:xfrm flipH="1">
            <a:off x="3428992" y="5857892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 flipH="1">
            <a:off x="4286248" y="5786454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0"/>
          <p:cNvSpPr>
            <a:spLocks noChangeShapeType="1"/>
          </p:cNvSpPr>
          <p:nvPr/>
        </p:nvSpPr>
        <p:spPr bwMode="auto">
          <a:xfrm flipH="1">
            <a:off x="5357818" y="5857892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5863487" y="6580188"/>
            <a:ext cx="32805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sr-Latn-CS" sz="1200" dirty="0">
                <a:latin typeface="Verdana" pitchFamily="34" charset="0"/>
              </a:rPr>
              <a:t>Jelena Đuričić-Milanković et al., </a:t>
            </a:r>
            <a:r>
              <a:rPr lang="sr-Latn-CS" sz="1200" i="1" dirty="0">
                <a:latin typeface="Verdana" pitchFamily="34" charset="0"/>
              </a:rPr>
              <a:t>in press</a:t>
            </a:r>
            <a:endParaRPr lang="en-US" sz="1200" dirty="0">
              <a:latin typeface="Verdana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4696460" cy="63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70"/>
          <p:cNvSpPr>
            <a:spLocks noChangeShapeType="1"/>
          </p:cNvSpPr>
          <p:nvPr/>
        </p:nvSpPr>
        <p:spPr bwMode="auto">
          <a:xfrm flipH="1">
            <a:off x="4857752" y="142852"/>
            <a:ext cx="428628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0"/>
          <p:cNvSpPr>
            <a:spLocks noChangeShapeType="1"/>
          </p:cNvSpPr>
          <p:nvPr/>
        </p:nvSpPr>
        <p:spPr bwMode="auto">
          <a:xfrm flipH="1">
            <a:off x="4857752" y="1214422"/>
            <a:ext cx="428628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 flipH="1">
            <a:off x="6429388" y="2357430"/>
            <a:ext cx="428628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0"/>
          <p:cNvSpPr>
            <a:spLocks noChangeShapeType="1"/>
          </p:cNvSpPr>
          <p:nvPr/>
        </p:nvSpPr>
        <p:spPr bwMode="auto">
          <a:xfrm flipH="1">
            <a:off x="6500826" y="3643314"/>
            <a:ext cx="428628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0"/>
          <p:cNvSpPr>
            <a:spLocks noChangeShapeType="1"/>
          </p:cNvSpPr>
          <p:nvPr/>
        </p:nvSpPr>
        <p:spPr bwMode="auto">
          <a:xfrm flipH="1">
            <a:off x="4786314" y="4857760"/>
            <a:ext cx="428628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357430"/>
            <a:ext cx="25002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Verdana" pitchFamily="34" charset="0"/>
              </a:rPr>
              <a:t>Suburban atmosphere </a:t>
            </a:r>
          </a:p>
          <a:p>
            <a:endParaRPr lang="en-US" sz="1400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The dominant share </a:t>
            </a:r>
            <a:r>
              <a:rPr lang="sr-Latn-CS" sz="1400" dirty="0" smtClean="0">
                <a:latin typeface="Verdana" pitchFamily="34" charset="0"/>
              </a:rPr>
              <a:t>of the mean values of the </a:t>
            </a:r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nucleation mode </a:t>
            </a:r>
            <a:r>
              <a:rPr lang="sr-Latn-CS" sz="1400" dirty="0" smtClean="0">
                <a:latin typeface="Verdana" pitchFamily="34" charset="0"/>
              </a:rPr>
              <a:t>is found for: </a:t>
            </a:r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As, </a:t>
            </a:r>
            <a:r>
              <a:rPr lang="en-US" sz="1400" dirty="0" err="1" smtClean="0">
                <a:solidFill>
                  <a:srgbClr val="FF0000"/>
                </a:solidFill>
                <a:latin typeface="Verdana" pitchFamily="34" charset="0"/>
              </a:rPr>
              <a:t>Cd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K, </a:t>
            </a:r>
            <a:r>
              <a:rPr lang="en-US" sz="1400" dirty="0" err="1" smtClean="0">
                <a:solidFill>
                  <a:srgbClr val="FF0000"/>
                </a:solidFill>
                <a:latin typeface="Verdana" pitchFamily="34" charset="0"/>
              </a:rPr>
              <a:t>Pb</a:t>
            </a:r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 and V</a:t>
            </a:r>
          </a:p>
          <a:p>
            <a:r>
              <a:rPr lang="sr-Latn-CS" sz="1400" dirty="0" smtClean="0">
                <a:latin typeface="Verdana" pitchFamily="34" charset="0"/>
              </a:rPr>
              <a:t>pointing to </a:t>
            </a:r>
            <a:r>
              <a:rPr lang="sr-Latn-CS" sz="1400" dirty="0" smtClean="0">
                <a:solidFill>
                  <a:srgbClr val="FF0000"/>
                </a:solidFill>
                <a:latin typeface="Verdana" pitchFamily="34" charset="0"/>
              </a:rPr>
              <a:t>anthropogenic emission sources </a:t>
            </a:r>
            <a:endParaRPr lang="en-US" sz="1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714348" y="857232"/>
            <a:ext cx="757242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Verdana" pitchFamily="34" charset="0"/>
                <a:cs typeface="Times New Roman" pitchFamily="18" charset="0"/>
              </a:rPr>
              <a:t>An atmospheric aerosol seldom consists of a single component - it is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 mixture of species from a number of sources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: </a:t>
            </a:r>
            <a:endParaRPr lang="en-US" sz="2000" dirty="0" smtClean="0">
              <a:latin typeface="Verdana" pitchFamily="34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natural and </a:t>
            </a:r>
          </a:p>
          <a:p>
            <a:pPr lvl="1" algn="just">
              <a:buFontTx/>
              <a:buChar char="-"/>
            </a:pPr>
            <a:r>
              <a:rPr lang="en-US" sz="2000" dirty="0">
                <a:latin typeface="Verdana" pitchFamily="34" charset="0"/>
                <a:cs typeface="Times New Roman" pitchFamily="18" charset="0"/>
              </a:rPr>
              <a:t> anthropogenic. </a:t>
            </a:r>
          </a:p>
          <a:p>
            <a:pPr algn="just"/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Particles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have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various atmospheric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lifetimes 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because of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various particles sizes 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and their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complex chemical composition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.</a:t>
            </a: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Verdana" pitchFamily="34" charset="0"/>
                <a:cs typeface="Times New Roman" pitchFamily="18" charset="0"/>
              </a:rPr>
              <a:t>Fine particles are of especially importance because </a:t>
            </a: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of their:</a:t>
            </a:r>
            <a:endParaRPr lang="en-US" sz="2000" dirty="0">
              <a:latin typeface="Verdana" pitchFamily="34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impact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on human health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, 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 ability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to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scatter light affecting visibility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, and 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 role 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in global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climate change</a:t>
            </a:r>
            <a:r>
              <a:rPr lang="en-US" sz="2000" dirty="0"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pic>
        <p:nvPicPr>
          <p:cNvPr id="12291" name="Picture 4" descr="Fig. 4-Correc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84566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857620" y="6357958"/>
            <a:ext cx="4998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sr-Latn-CS" sz="1200" i="1" dirty="0">
                <a:latin typeface="Verdana" pitchFamily="34" charset="0"/>
                <a:cs typeface="Times New Roman" pitchFamily="18" charset="0"/>
              </a:rPr>
              <a:t>Đorđević et al., 2012, Atmospheric Environment 48 309-317 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5750" y="4643438"/>
            <a:ext cx="86439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The absolute highest concentration </a:t>
            </a:r>
            <a:r>
              <a:rPr lang="en-US" sz="1400" dirty="0">
                <a:latin typeface="Verdana" pitchFamily="34" charset="0"/>
              </a:rPr>
              <a:t>was found for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SO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en-US" sz="1400" baseline="30000" dirty="0">
                <a:solidFill>
                  <a:srgbClr val="FF0000"/>
                </a:solidFill>
                <a:latin typeface="Verdana" pitchFamily="34" charset="0"/>
              </a:rPr>
              <a:t>2–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 (1555.8 ± 973.6 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</a:rPr>
              <a:t>ng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 m</a:t>
            </a:r>
            <a:r>
              <a:rPr lang="en-US" sz="1400" baseline="30000" dirty="0">
                <a:solidFill>
                  <a:srgbClr val="FF0000"/>
                </a:solidFill>
                <a:latin typeface="Verdana" pitchFamily="34" charset="0"/>
              </a:rPr>
              <a:t>–3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en-US" sz="1400" i="1" dirty="0">
                <a:solidFill>
                  <a:srgbClr val="FF0000"/>
                </a:solidFill>
                <a:latin typeface="Verdana" pitchFamily="34" charset="0"/>
              </a:rPr>
              <a:t>i.e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., 8.19 % </a:t>
            </a:r>
            <a:r>
              <a:rPr lang="en-US" sz="1400" dirty="0">
                <a:latin typeface="Verdana" pitchFamily="34" charset="0"/>
              </a:rPr>
              <a:t>of the total aerosol mass) in the particle size range </a:t>
            </a:r>
            <a:r>
              <a:rPr lang="en-US" sz="1400" i="1" dirty="0" err="1">
                <a:solidFill>
                  <a:srgbClr val="FF0000"/>
                </a:solidFill>
                <a:latin typeface="Verdana" pitchFamily="34" charset="0"/>
              </a:rPr>
              <a:t>D</a:t>
            </a:r>
            <a:r>
              <a:rPr lang="en-US" sz="1400" baseline="-25000" dirty="0" err="1">
                <a:solidFill>
                  <a:srgbClr val="FF0000"/>
                </a:solidFill>
                <a:latin typeface="Verdana" pitchFamily="34" charset="0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 &lt; 0.49 mm</a:t>
            </a:r>
            <a:r>
              <a:rPr lang="en-US" sz="1400" dirty="0">
                <a:latin typeface="Verdana" pitchFamily="34" charset="0"/>
              </a:rPr>
              <a:t>,</a:t>
            </a:r>
          </a:p>
          <a:p>
            <a:endParaRPr lang="en-US" sz="1400" dirty="0">
              <a:latin typeface="Verdana" pitchFamily="34" charset="0"/>
            </a:endParaRPr>
          </a:p>
          <a:p>
            <a:r>
              <a:rPr lang="en-US" sz="1400" dirty="0">
                <a:latin typeface="Verdana" pitchFamily="34" charset="0"/>
              </a:rPr>
              <a:t>The formation of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(NH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)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SO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</a:rPr>
              <a:t>was found to be the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dominant process</a:t>
            </a:r>
            <a:r>
              <a:rPr lang="en-US" sz="1400" dirty="0">
                <a:latin typeface="Verdana" pitchFamily="34" charset="0"/>
              </a:rPr>
              <a:t>, indicating the combustion of fossil fuels enriched with sulfur.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pic>
        <p:nvPicPr>
          <p:cNvPr id="14339" name="Picture 5" descr="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50" y="1428750"/>
            <a:ext cx="4459288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929438" y="6429375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sr-Latn-CS" sz="1200" i="1" dirty="0">
                <a:latin typeface="Verdana" pitchFamily="34" charset="0"/>
                <a:cs typeface="Times New Roman" pitchFamily="18" charset="0"/>
              </a:rPr>
              <a:t>Đorđević et al., in press</a:t>
            </a:r>
            <a:endParaRPr lang="sr-Latn-CS" dirty="0">
              <a:latin typeface="Verdana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5720" y="285728"/>
            <a:ext cx="8572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Among atmospheric particles of urban atmosphere in Belgrade -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s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</a:rPr>
              <a:t>pheric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silicate skeletons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enosphere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)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Verdana" pitchFamily="34" charset="0"/>
              </a:rPr>
              <a:t>have found.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 </a:t>
            </a:r>
          </a:p>
          <a:p>
            <a:endParaRPr lang="en-US" sz="1400" dirty="0">
              <a:latin typeface="Verdana" pitchFamily="34" charset="0"/>
              <a:cs typeface="Times New Roman" pitchFamily="18" charset="0"/>
            </a:endParaRPr>
          </a:p>
          <a:p>
            <a:r>
              <a:rPr lang="en-US" sz="1400" dirty="0">
                <a:latin typeface="Verdana" pitchFamily="34" charset="0"/>
                <a:cs typeface="Times New Roman" pitchFamily="18" charset="0"/>
              </a:rPr>
              <a:t>C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enosphere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s are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tracers for high temperature combustion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of coal </a:t>
            </a:r>
            <a:r>
              <a:rPr lang="en-US" sz="1400" dirty="0">
                <a:latin typeface="Verdana" pitchFamily="34" charset="0"/>
              </a:rPr>
              <a:t>where they </a:t>
            </a:r>
            <a:r>
              <a:rPr lang="sr-Latn-CS" sz="1400" dirty="0">
                <a:latin typeface="Verdana" pitchFamily="34" charset="0"/>
              </a:rPr>
              <a:t>form</a:t>
            </a:r>
            <a:r>
              <a:rPr lang="en-US" sz="1400" dirty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214438" y="214313"/>
            <a:ext cx="47320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sr-Latn-CS" sz="1400" dirty="0">
                <a:latin typeface="Verdana" pitchFamily="34" charset="0"/>
                <a:cs typeface="Times New Roman" pitchFamily="18" charset="0"/>
              </a:rPr>
              <a:t>Carbon cenosphere adsorbed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by 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ultrafine particles</a:t>
            </a:r>
            <a:endParaRPr lang="sr-Latn-CS" sz="1400" dirty="0">
              <a:latin typeface="Verdana" pitchFamily="34" charset="0"/>
            </a:endParaRPr>
          </a:p>
        </p:txBody>
      </p:sp>
      <p:pic>
        <p:nvPicPr>
          <p:cNvPr id="15364" name="Picture 5" descr="Fig.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56324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6000760" y="6500813"/>
            <a:ext cx="3143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sr-Latn-CS" sz="1200" i="1" dirty="0">
                <a:latin typeface="Verdana" pitchFamily="34" charset="0"/>
                <a:cs typeface="Times New Roman" pitchFamily="18" charset="0"/>
              </a:rPr>
              <a:t>Đorđević et al., </a:t>
            </a:r>
            <a:r>
              <a:rPr lang="en-US" sz="1200" i="1" dirty="0" smtClean="0">
                <a:latin typeface="Verdana" pitchFamily="34" charset="0"/>
                <a:cs typeface="Times New Roman" pitchFamily="18" charset="0"/>
              </a:rPr>
              <a:t>ESPR</a:t>
            </a:r>
            <a:endParaRPr lang="sr-Latn-CS" dirty="0">
              <a:latin typeface="Verdana" pitchFamily="34" charset="0"/>
            </a:endParaRPr>
          </a:p>
        </p:txBody>
      </p:sp>
      <p:sp>
        <p:nvSpPr>
          <p:cNvPr id="7" name="Line 70"/>
          <p:cNvSpPr>
            <a:spLocks noChangeShapeType="1"/>
          </p:cNvSpPr>
          <p:nvPr/>
        </p:nvSpPr>
        <p:spPr bwMode="auto">
          <a:xfrm flipH="1">
            <a:off x="3571875" y="785813"/>
            <a:ext cx="714375" cy="500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071670" y="6357958"/>
            <a:ext cx="6708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1200" i="1" dirty="0">
                <a:latin typeface="Verdana" pitchFamily="34" charset="0"/>
              </a:rPr>
              <a:t>Đorđević et al., 2016, Environmental Science and Pollution Research, 23(1)851-859</a:t>
            </a:r>
            <a:endParaRPr lang="en-US" sz="1200" dirty="0">
              <a:latin typeface="Verdana" pitchFamily="34" charset="0"/>
            </a:endParaRPr>
          </a:p>
        </p:txBody>
      </p:sp>
      <p:pic>
        <p:nvPicPr>
          <p:cNvPr id="16388" name="Picture 3" descr="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28688"/>
            <a:ext cx="428625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143000" y="428625"/>
            <a:ext cx="7786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Soot enriched with As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in urban atmosphere of Belgrade indicating lignite combustion   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6" name="Line 70"/>
          <p:cNvSpPr>
            <a:spLocks noChangeShapeType="1"/>
          </p:cNvSpPr>
          <p:nvPr/>
        </p:nvSpPr>
        <p:spPr bwMode="auto">
          <a:xfrm flipH="1">
            <a:off x="4714875" y="1214438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0"/>
          <p:cNvSpPr>
            <a:spLocks noChangeShapeType="1"/>
          </p:cNvSpPr>
          <p:nvPr/>
        </p:nvSpPr>
        <p:spPr bwMode="auto">
          <a:xfrm flipH="1">
            <a:off x="2286000" y="4429125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 flipH="1">
            <a:off x="4929188" y="5000625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0"/>
          <p:cNvSpPr>
            <a:spLocks noChangeShapeType="1"/>
          </p:cNvSpPr>
          <p:nvPr/>
        </p:nvSpPr>
        <p:spPr bwMode="auto">
          <a:xfrm flipH="1">
            <a:off x="4643438" y="4929188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7000875" y="6286500"/>
            <a:ext cx="20329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Latn-CS" sz="1200" i="1" dirty="0">
                <a:latin typeface="Verdana" pitchFamily="34" charset="0"/>
              </a:rPr>
              <a:t>Đorđević et al., </a:t>
            </a:r>
            <a:r>
              <a:rPr lang="en-US" sz="1200" i="1" dirty="0">
                <a:latin typeface="Verdana" pitchFamily="34" charset="0"/>
              </a:rPr>
              <a:t>in press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57158" y="1500174"/>
            <a:ext cx="385762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Latn-CS" sz="1400" dirty="0">
                <a:latin typeface="Verdana" pitchFamily="34" charset="0"/>
                <a:cs typeface="Times New Roman" pitchFamily="18" charset="0"/>
              </a:rPr>
              <a:t>Data set of As c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oncentration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  have tested 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with corresponding </a:t>
            </a:r>
            <a:r>
              <a:rPr lang="en-GB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expected and observed cumulative probabilities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by next 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distributions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sr-Latn-C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sr-Latn-CS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normal, </a:t>
            </a:r>
            <a:endParaRPr lang="sr-Latn-C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sr-Latn-CS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log-normal and </a:t>
            </a:r>
            <a:endParaRPr lang="sr-Latn-C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sr-Latn-CS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GB" sz="1400" dirty="0" err="1">
                <a:latin typeface="Verdana" pitchFamily="34" charset="0"/>
                <a:cs typeface="Times New Roman" pitchFamily="18" charset="0"/>
              </a:rPr>
              <a:t>Weibull</a:t>
            </a:r>
            <a:endParaRPr lang="sr-Latn-C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sr-Latn-C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sr-Latn-C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As</a:t>
            </a:r>
            <a:r>
              <a:rPr lang="en-GB" sz="1400" dirty="0">
                <a:latin typeface="Verdana" pitchFamily="34" charset="0"/>
                <a:cs typeface="Times New Roman" pitchFamily="18" charset="0"/>
              </a:rPr>
              <a:t> in the fine particles 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showed the 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best fitting  with the log-normal 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test cumulative probability </a:t>
            </a:r>
            <a:r>
              <a:rPr lang="sr-Latn-C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indicating local and regional emission sources of As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. </a:t>
            </a:r>
            <a:endParaRPr lang="en-GB" sz="1400" dirty="0">
              <a:latin typeface="Verdana" pitchFamily="34" charset="0"/>
            </a:endParaRPr>
          </a:p>
        </p:txBody>
      </p:sp>
      <p:pic>
        <p:nvPicPr>
          <p:cNvPr id="19461" name="Picture 5" descr="A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500063"/>
            <a:ext cx="4287837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solidFill>
                <a:srgbClr val="FFFF00"/>
              </a:solidFill>
              <a:latin typeface="Times New Roman" pitchFamily="18" charset="0"/>
            </a:endParaRPr>
          </a:p>
          <a:p>
            <a:pPr algn="just"/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28992" y="1071563"/>
            <a:ext cx="53578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/>
            <a:r>
              <a:rPr lang="sr-Latn-CS" sz="1600" dirty="0">
                <a:latin typeface="Verdana" pitchFamily="34" charset="0"/>
              </a:rPr>
              <a:t>Over 70% of the electricity in Serbia comes from Coal Fired Power Plants </a:t>
            </a:r>
            <a:r>
              <a:rPr lang="en-US" sz="1600" dirty="0">
                <a:latin typeface="Verdana" pitchFamily="34" charset="0"/>
              </a:rPr>
              <a:t>(CFPPs)</a:t>
            </a:r>
            <a:endParaRPr lang="sr-Latn-CS" sz="1600" dirty="0">
              <a:latin typeface="Verdana" pitchFamily="34" charset="0"/>
            </a:endParaRPr>
          </a:p>
          <a:p>
            <a:pPr marL="179388"/>
            <a:endParaRPr lang="sr-Latn-CS" sz="1600" dirty="0">
              <a:latin typeface="Verdana" pitchFamily="34" charset="0"/>
            </a:endParaRPr>
          </a:p>
          <a:p>
            <a:pPr marL="179388"/>
            <a:r>
              <a:rPr lang="sr-Latn-CS" sz="1600" dirty="0">
                <a:latin typeface="Verdana" pitchFamily="34" charset="0"/>
              </a:rPr>
              <a:t>There are six </a:t>
            </a:r>
            <a:r>
              <a:rPr lang="en-US" sz="1600" dirty="0">
                <a:latin typeface="Verdana" pitchFamily="34" charset="0"/>
              </a:rPr>
              <a:t>CFPP</a:t>
            </a:r>
            <a:r>
              <a:rPr lang="sr-Latn-CS" sz="1600" dirty="0">
                <a:latin typeface="Verdana" pitchFamily="34" charset="0"/>
              </a:rPr>
              <a:t>s which </a:t>
            </a:r>
            <a:r>
              <a:rPr lang="en-US" sz="1600" dirty="0">
                <a:latin typeface="Verdana" pitchFamily="34" charset="0"/>
              </a:rPr>
              <a:t>use low caloric coal - lignite as a fuel. </a:t>
            </a:r>
            <a:endParaRPr lang="sr-Latn-CS" sz="1600" dirty="0">
              <a:latin typeface="Verdana" pitchFamily="34" charset="0"/>
            </a:endParaRPr>
          </a:p>
          <a:p>
            <a:pPr marL="179388"/>
            <a:endParaRPr lang="sr-Latn-CS" sz="1600" dirty="0">
              <a:latin typeface="Verdana" pitchFamily="34" charset="0"/>
            </a:endParaRPr>
          </a:p>
          <a:p>
            <a:pPr marL="179388"/>
            <a:r>
              <a:rPr lang="en-US" sz="1600" dirty="0">
                <a:latin typeface="Verdana" pitchFamily="34" charset="0"/>
              </a:rPr>
              <a:t>CFPP are located in the vicinity of the main lignite deposits</a:t>
            </a:r>
            <a:r>
              <a:rPr lang="sr-Latn-CS" sz="1600" dirty="0">
                <a:latin typeface="Verdana" pitchFamily="34" charset="0"/>
              </a:rPr>
              <a:t> of </a:t>
            </a:r>
            <a:r>
              <a:rPr lang="en-US" sz="1600" dirty="0" err="1">
                <a:latin typeface="Verdana" pitchFamily="34" charset="0"/>
              </a:rPr>
              <a:t>Kolubara</a:t>
            </a:r>
            <a:r>
              <a:rPr lang="en-US" sz="1600" dirty="0">
                <a:latin typeface="Verdana" pitchFamily="34" charset="0"/>
              </a:rPr>
              <a:t>  and  </a:t>
            </a:r>
            <a:r>
              <a:rPr lang="en-US" sz="1600" dirty="0" err="1">
                <a:latin typeface="Verdana" pitchFamily="34" charset="0"/>
              </a:rPr>
              <a:t>Kostolac</a:t>
            </a:r>
            <a:r>
              <a:rPr lang="sr-Latn-CS" sz="1600" dirty="0">
                <a:latin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basins. </a:t>
            </a:r>
          </a:p>
          <a:p>
            <a:pPr marL="179388"/>
            <a:endParaRPr lang="en-US" sz="1600" dirty="0">
              <a:latin typeface="Verdana" pitchFamily="34" charset="0"/>
            </a:endParaRPr>
          </a:p>
          <a:p>
            <a:pPr marL="179388"/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32.000.000t/year</a:t>
            </a:r>
            <a:r>
              <a:rPr lang="sr-Latn-CS" sz="1600" dirty="0">
                <a:solidFill>
                  <a:srgbClr val="FF0000"/>
                </a:solidFill>
                <a:latin typeface="Verdana" pitchFamily="34" charset="0"/>
              </a:rPr>
              <a:t> of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Verdana" pitchFamily="34" charset="0"/>
              </a:rPr>
              <a:t>lignit</a:t>
            </a:r>
            <a:r>
              <a:rPr lang="sr-Latn-CS" sz="1600" dirty="0" smtClean="0">
                <a:solidFill>
                  <a:srgbClr val="FF0000"/>
                </a:solidFill>
                <a:latin typeface="Verdana" pitchFamily="34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is burning </a:t>
            </a:r>
            <a:r>
              <a:rPr lang="sr-Latn-CS" sz="1600" dirty="0">
                <a:latin typeface="Verdana" pitchFamily="34" charset="0"/>
              </a:rPr>
              <a:t>and </a:t>
            </a:r>
            <a:r>
              <a:rPr lang="en-US" sz="1600" dirty="0" err="1">
                <a:latin typeface="Verdana" pitchFamily="34" charset="0"/>
              </a:rPr>
              <a:t>generat</a:t>
            </a:r>
            <a:r>
              <a:rPr lang="sr-Latn-CS" sz="1600" dirty="0">
                <a:latin typeface="Verdana" pitchFamily="34" charset="0"/>
              </a:rPr>
              <a:t>e</a:t>
            </a:r>
            <a:r>
              <a:rPr lang="sr-Latn-CS" sz="16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6.000.000t</a:t>
            </a:r>
            <a:r>
              <a:rPr lang="sr-Latn-CS" sz="1600" dirty="0">
                <a:solidFill>
                  <a:srgbClr val="FF0000"/>
                </a:solidFill>
                <a:latin typeface="Verdana" pitchFamily="34" charset="0"/>
              </a:rPr>
              <a:t>/year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 of ash.</a:t>
            </a:r>
          </a:p>
          <a:p>
            <a:pPr marL="179388"/>
            <a:endParaRPr lang="en-US" sz="1600" dirty="0">
              <a:latin typeface="Verdana" pitchFamily="34" charset="0"/>
            </a:endParaRPr>
          </a:p>
          <a:p>
            <a:pPr marL="179388"/>
            <a:r>
              <a:rPr lang="en-US" sz="1600" dirty="0">
                <a:latin typeface="Verdana" pitchFamily="34" charset="0"/>
              </a:rPr>
              <a:t>Combustion temperature of the coal are around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2000</a:t>
            </a:r>
            <a:r>
              <a:rPr lang="en-US" sz="1600" baseline="30000" dirty="0">
                <a:solidFill>
                  <a:srgbClr val="FF0000"/>
                </a:solidFill>
                <a:latin typeface="Verdana" pitchFamily="34" charset="0"/>
              </a:rPr>
              <a:t>0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C </a:t>
            </a:r>
            <a:r>
              <a:rPr lang="en-US" sz="1600" dirty="0">
                <a:latin typeface="Verdana" pitchFamily="34" charset="0"/>
              </a:rPr>
              <a:t>and can be higher. </a:t>
            </a:r>
            <a:endParaRPr lang="sr-Latn-CS" sz="16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8575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7" descr="&amp;Rcy;&amp;iecy;&amp;zcy;&amp;ucy;&amp;lcy;&amp;tcy;&amp;acy;&amp;tcy; &amp;scy;&amp;lcy;&amp;icy;&amp;kcy;&amp;acy; &amp;zcy;&amp;acy; dimnjaci termoelekt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00250"/>
            <a:ext cx="28575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00563"/>
            <a:ext cx="2867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8625" y="428625"/>
            <a:ext cx="835818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/>
              <a:t>Characteristics of lignite used in Coal Fired Power Plants (CFPP)</a:t>
            </a:r>
            <a:r>
              <a:rPr lang="en-US" b="1" dirty="0"/>
              <a:t> </a:t>
            </a:r>
            <a:r>
              <a:rPr lang="sl-SI" b="1" dirty="0"/>
              <a:t>in Serbia</a:t>
            </a:r>
            <a:endParaRPr lang="en-US" b="1" dirty="0"/>
          </a:p>
          <a:p>
            <a:endParaRPr lang="sr-Latn-CS" dirty="0"/>
          </a:p>
          <a:p>
            <a:endParaRPr lang="en-US" sz="1600" dirty="0"/>
          </a:p>
          <a:p>
            <a:r>
              <a:rPr lang="sl-SI" sz="1600" dirty="0"/>
              <a:t>General characteristic</a:t>
            </a:r>
            <a:r>
              <a:rPr lang="en-US" sz="1600" dirty="0"/>
              <a:t>s</a:t>
            </a:r>
            <a:r>
              <a:rPr lang="sl-SI" sz="1600" dirty="0"/>
              <a:t> of Kolubars’ </a:t>
            </a:r>
            <a:r>
              <a:rPr lang="en-US" sz="1600" dirty="0"/>
              <a:t>and </a:t>
            </a:r>
            <a:r>
              <a:rPr lang="en-US" sz="1600" dirty="0" err="1"/>
              <a:t>Kostolacs</a:t>
            </a:r>
            <a:r>
              <a:rPr lang="en-US" sz="1600" dirty="0"/>
              <a:t>’ </a:t>
            </a:r>
            <a:r>
              <a:rPr lang="sl-SI" sz="1600" dirty="0"/>
              <a:t>lignite </a:t>
            </a:r>
            <a:r>
              <a:rPr lang="en-US" sz="1600" dirty="0"/>
              <a:t>are</a:t>
            </a:r>
            <a:r>
              <a:rPr lang="sl-SI" sz="1600" dirty="0"/>
              <a:t>: </a:t>
            </a:r>
          </a:p>
          <a:p>
            <a:r>
              <a:rPr lang="en-US" sz="1600" dirty="0"/>
              <a:t> - </a:t>
            </a:r>
            <a:r>
              <a:rPr lang="sl-SI" sz="1600" dirty="0"/>
              <a:t> </a:t>
            </a:r>
            <a:r>
              <a:rPr lang="sl-SI" sz="1600" dirty="0">
                <a:solidFill>
                  <a:srgbClr val="FF0000"/>
                </a:solidFill>
              </a:rPr>
              <a:t>low caloric </a:t>
            </a:r>
            <a:r>
              <a:rPr lang="en-US" sz="1600" dirty="0">
                <a:solidFill>
                  <a:srgbClr val="FF0000"/>
                </a:solidFill>
              </a:rPr>
              <a:t>value </a:t>
            </a:r>
            <a:r>
              <a:rPr lang="sl-SI" sz="1600" dirty="0"/>
              <a:t>– three times lower than average: </a:t>
            </a:r>
            <a:r>
              <a:rPr lang="sl-SI" sz="1600" dirty="0">
                <a:solidFill>
                  <a:srgbClr val="FF0000"/>
                </a:solidFill>
              </a:rPr>
              <a:t>6200-8600 kJ/kg</a:t>
            </a:r>
          </a:p>
          <a:p>
            <a:r>
              <a:rPr lang="sl-SI" sz="1600" dirty="0"/>
              <a:t> </a:t>
            </a:r>
            <a:r>
              <a:rPr lang="en-US" sz="1600" dirty="0"/>
              <a:t>-  </a:t>
            </a:r>
            <a:r>
              <a:rPr lang="sl-SI" sz="1600" dirty="0"/>
              <a:t>10-26% fly ash</a:t>
            </a:r>
          </a:p>
          <a:p>
            <a:r>
              <a:rPr lang="sl-SI" sz="1600" dirty="0"/>
              <a:t> </a:t>
            </a:r>
            <a:r>
              <a:rPr lang="en-US" sz="1600" dirty="0"/>
              <a:t>-  </a:t>
            </a:r>
            <a:r>
              <a:rPr lang="sl-SI" sz="1600" dirty="0"/>
              <a:t>45-52% humidity </a:t>
            </a:r>
          </a:p>
          <a:p>
            <a:r>
              <a:rPr lang="sl-SI" sz="1600" dirty="0"/>
              <a:t> </a:t>
            </a:r>
            <a:r>
              <a:rPr lang="en-US" sz="1600" dirty="0"/>
              <a:t>-  </a:t>
            </a:r>
            <a:r>
              <a:rPr lang="sl-SI" sz="1600" dirty="0"/>
              <a:t>0.3-0.8% sulfur</a:t>
            </a:r>
          </a:p>
          <a:p>
            <a:endParaRPr lang="en-US" sz="1600" dirty="0"/>
          </a:p>
          <a:p>
            <a:r>
              <a:rPr lang="sr-Latn-CS" sz="1600" dirty="0"/>
              <a:t>Lignite</a:t>
            </a:r>
            <a:r>
              <a:rPr lang="en-US" sz="1600" dirty="0"/>
              <a:t> contains </a:t>
            </a:r>
            <a:r>
              <a:rPr lang="en-US" sz="1600" dirty="0">
                <a:solidFill>
                  <a:srgbClr val="FF0000"/>
                </a:solidFill>
              </a:rPr>
              <a:t>As, Be, Co, Cr, Mo, </a:t>
            </a:r>
            <a:r>
              <a:rPr lang="en-US" sz="1600" dirty="0" err="1">
                <a:solidFill>
                  <a:srgbClr val="FF0000"/>
                </a:solidFill>
              </a:rPr>
              <a:t>Mn</a:t>
            </a:r>
            <a:r>
              <a:rPr lang="en-US" sz="1600" dirty="0">
                <a:solidFill>
                  <a:srgbClr val="FF0000"/>
                </a:solidFill>
              </a:rPr>
              <a:t>, Ni, </a:t>
            </a:r>
            <a:r>
              <a:rPr lang="en-US" sz="1600" dirty="0" err="1">
                <a:solidFill>
                  <a:srgbClr val="FF0000"/>
                </a:solidFill>
              </a:rPr>
              <a:t>Pb</a:t>
            </a:r>
            <a:r>
              <a:rPr lang="en-US" sz="1600" dirty="0">
                <a:solidFill>
                  <a:srgbClr val="FF0000"/>
                </a:solidFill>
              </a:rPr>
              <a:t>, Se, </a:t>
            </a:r>
            <a:r>
              <a:rPr lang="en-US" sz="1600" dirty="0" err="1">
                <a:solidFill>
                  <a:srgbClr val="FF0000"/>
                </a:solidFill>
              </a:rPr>
              <a:t>Sb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FF0000"/>
                </a:solidFill>
              </a:rPr>
              <a:t>V</a:t>
            </a:r>
            <a:r>
              <a:rPr lang="en-US" sz="1600" dirty="0"/>
              <a:t> and concentrate significant contents of elements in ash. </a:t>
            </a:r>
          </a:p>
          <a:p>
            <a:endParaRPr lang="en-US" sz="1600" dirty="0"/>
          </a:p>
          <a:p>
            <a:r>
              <a:rPr lang="en-US" sz="1600" dirty="0"/>
              <a:t>About </a:t>
            </a:r>
            <a:r>
              <a:rPr lang="en-US" sz="1600" dirty="0">
                <a:solidFill>
                  <a:srgbClr val="FF0000"/>
                </a:solidFill>
              </a:rPr>
              <a:t>1.4g of As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</a:rPr>
              <a:t>0.4g of Hg </a:t>
            </a:r>
            <a:r>
              <a:rPr lang="en-US" sz="1600" dirty="0"/>
              <a:t>as a gas are emitting during combustion </a:t>
            </a:r>
            <a:r>
              <a:rPr lang="en-US" sz="1600" dirty="0">
                <a:solidFill>
                  <a:srgbClr val="FF0000"/>
                </a:solidFill>
              </a:rPr>
              <a:t>1t of </a:t>
            </a:r>
            <a:r>
              <a:rPr lang="en-US" sz="1600" dirty="0" err="1">
                <a:solidFill>
                  <a:srgbClr val="FF0000"/>
                </a:solidFill>
              </a:rPr>
              <a:t>Kolubaras</a:t>
            </a:r>
            <a:r>
              <a:rPr lang="en-US" sz="1600" dirty="0">
                <a:solidFill>
                  <a:srgbClr val="FF0000"/>
                </a:solidFill>
              </a:rPr>
              <a:t>’ lignite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In addition, lignite contains </a:t>
            </a:r>
            <a:r>
              <a:rPr lang="en-US" sz="1600" dirty="0">
                <a:solidFill>
                  <a:srgbClr val="FF0000"/>
                </a:solidFill>
              </a:rPr>
              <a:t>U, </a:t>
            </a:r>
            <a:r>
              <a:rPr lang="en-US" sz="1600" dirty="0" err="1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, Ra </a:t>
            </a:r>
            <a:r>
              <a:rPr lang="en-US" sz="1600" dirty="0"/>
              <a:t>and </a:t>
            </a:r>
            <a:r>
              <a:rPr lang="en-US" sz="1600" dirty="0" err="1">
                <a:solidFill>
                  <a:srgbClr val="FF0000"/>
                </a:solidFill>
              </a:rPr>
              <a:t>Rn</a:t>
            </a:r>
            <a:r>
              <a:rPr lang="en-US" sz="1600" dirty="0"/>
              <a:t>.  All quantity of </a:t>
            </a:r>
            <a:r>
              <a:rPr lang="en-US" sz="1600" dirty="0" err="1">
                <a:solidFill>
                  <a:srgbClr val="FF0000"/>
                </a:solidFill>
              </a:rPr>
              <a:t>Rn</a:t>
            </a:r>
            <a:r>
              <a:rPr lang="en-US" sz="1600" dirty="0"/>
              <a:t> from the combustion are emitting </a:t>
            </a:r>
            <a:r>
              <a:rPr lang="en-US" sz="1600" dirty="0">
                <a:solidFill>
                  <a:srgbClr val="FF0000"/>
                </a:solidFill>
              </a:rPr>
              <a:t>as a gas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Elements in the vapor are more dangerous than one in particles. </a:t>
            </a:r>
          </a:p>
          <a:p>
            <a:endParaRPr lang="en-US" sz="1600" dirty="0"/>
          </a:p>
          <a:p>
            <a:r>
              <a:rPr lang="en-US" sz="1600" dirty="0"/>
              <a:t>Diameter of emitted fly ash particles correspond to </a:t>
            </a:r>
            <a:r>
              <a:rPr lang="en-US" sz="1600" dirty="0">
                <a:solidFill>
                  <a:srgbClr val="FF0000"/>
                </a:solidFill>
              </a:rPr>
              <a:t>PM</a:t>
            </a:r>
            <a:r>
              <a:rPr lang="en-US" sz="1600" baseline="-25000" dirty="0">
                <a:solidFill>
                  <a:srgbClr val="FF0000"/>
                </a:solidFill>
              </a:rPr>
              <a:t>10</a:t>
            </a:r>
            <a:r>
              <a:rPr lang="en-US" sz="1600" dirty="0"/>
              <a:t>, </a:t>
            </a:r>
            <a:r>
              <a:rPr lang="en-US" sz="1600" dirty="0" err="1"/>
              <a:t>dlp</a:t>
            </a:r>
            <a:r>
              <a:rPr lang="en-US" sz="1600" dirty="0"/>
              <a:t>= 10 </a:t>
            </a:r>
            <a:r>
              <a:rPr lang="en-US" sz="1600" dirty="0" err="1"/>
              <a:t>μm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FF0000"/>
                </a:solidFill>
              </a:rPr>
              <a:t>respirable</a:t>
            </a:r>
            <a:r>
              <a:rPr lang="en-US" sz="1600" dirty="0"/>
              <a:t>). </a:t>
            </a:r>
          </a:p>
          <a:p>
            <a:endParaRPr lang="en-US" sz="1600" dirty="0"/>
          </a:p>
          <a:p>
            <a:r>
              <a:rPr lang="en-US" sz="1600" dirty="0"/>
              <a:t>The emission of pollutants from the burning cause environmental and health problems.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solidFill>
                <a:srgbClr val="FFFF00"/>
              </a:solidFill>
              <a:latin typeface="Times New Roman" pitchFamily="18" charset="0"/>
            </a:endParaRPr>
          </a:p>
          <a:p>
            <a:pPr algn="just"/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" y="1071563"/>
          <a:ext cx="8643998" cy="4214840"/>
        </p:xfrm>
        <a:graphic>
          <a:graphicData uri="http://schemas.openxmlformats.org/drawingml/2006/table">
            <a:tbl>
              <a:tblPr/>
              <a:tblGrid>
                <a:gridCol w="1136450"/>
                <a:gridCol w="848350"/>
                <a:gridCol w="988911"/>
                <a:gridCol w="1136450"/>
                <a:gridCol w="1136450"/>
                <a:gridCol w="1272026"/>
                <a:gridCol w="988911"/>
                <a:gridCol w="1136450"/>
              </a:tblGrid>
              <a:tr h="1143688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Installed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power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(MW)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Coal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consump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(t/h)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Block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Eff. of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electrofilt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Humid gas velocity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(m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/h)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Particles conc.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(mg/m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P</a:t>
                      </a:r>
                      <a:r>
                        <a:rPr lang="sl-SI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article </a:t>
                      </a:r>
                      <a:r>
                        <a:rPr lang="sl-SI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emiss.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(t/year)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TENT A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210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260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7.290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97,12</a:t>
                      </a:r>
                      <a:endParaRPr lang="en-US" sz="1400" dirty="0">
                        <a:solidFill>
                          <a:srgbClr val="FF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1.303.000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796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10.905</a:t>
                      </a:r>
                      <a:endParaRPr lang="en-US" sz="1400" dirty="0">
                        <a:solidFill>
                          <a:srgbClr val="FF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TENT A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2</a:t>
                      </a:r>
                      <a:endParaRPr lang="en-US" sz="1400" dirty="0">
                        <a:solidFill>
                          <a:srgbClr val="FF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210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265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3.342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95,10</a:t>
                      </a:r>
                      <a:endParaRPr lang="en-US" sz="1400" dirty="0">
                        <a:solidFill>
                          <a:srgbClr val="FF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1.269.000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1.429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Times New Roman"/>
                        </a:rPr>
                        <a:t>8.675</a:t>
                      </a:r>
                      <a:endParaRPr lang="en-US" sz="1400" dirty="0">
                        <a:solidFill>
                          <a:srgbClr val="FF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TENT A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7.411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99,75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1.727.000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1.360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TENT A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308,5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353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6.669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99,78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1.533.000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138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1.028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TENT A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308,5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370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4.698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99,79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1.608.000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725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TENT A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308,5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336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1.747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99,00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1.867.000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1.172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TENT B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620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754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7.756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99,62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3.184.000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111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4.460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TENT B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620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762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8.159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99,73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3.293.000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71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</a:rPr>
                        <a:t>3.366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87" name="Rectangle 5"/>
          <p:cNvSpPr>
            <a:spLocks noChangeArrowheads="1"/>
          </p:cNvSpPr>
          <p:nvPr/>
        </p:nvSpPr>
        <p:spPr bwMode="auto">
          <a:xfrm>
            <a:off x="285750" y="214313"/>
            <a:ext cx="857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Characteristics of CFPPs utilities of </a:t>
            </a:r>
            <a:r>
              <a:rPr lang="sl-SI" sz="1400" dirty="0">
                <a:latin typeface="Verdana" pitchFamily="34" charset="0"/>
              </a:rPr>
              <a:t>»Nikola Tesla A« and »Nikola Tesla B« </a:t>
            </a:r>
            <a:r>
              <a:rPr lang="en-US" sz="1400" dirty="0">
                <a:latin typeface="Verdana" pitchFamily="34" charset="0"/>
              </a:rPr>
              <a:t>and of particles emissions,</a:t>
            </a:r>
            <a:r>
              <a:rPr lang="sr-Latn-CS" sz="1400" dirty="0">
                <a:latin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</a:rPr>
              <a:t>according to measurements</a:t>
            </a:r>
          </a:p>
        </p:txBody>
      </p:sp>
      <p:sp>
        <p:nvSpPr>
          <p:cNvPr id="8288" name="Rectangle 1"/>
          <p:cNvSpPr>
            <a:spLocks noChangeArrowheads="1"/>
          </p:cNvSpPr>
          <p:nvPr/>
        </p:nvSpPr>
        <p:spPr bwMode="auto">
          <a:xfrm>
            <a:off x="4680976" y="6286500"/>
            <a:ext cx="4293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200" i="1" dirty="0">
                <a:latin typeface="Verdana" pitchFamily="34" charset="0"/>
                <a:cs typeface="Times New Roman" pitchFamily="18" charset="0"/>
              </a:rPr>
              <a:t>D.M. KISIĆ </a:t>
            </a:r>
            <a:r>
              <a:rPr lang="sr-Latn-CS" sz="1200" i="1" dirty="0">
                <a:latin typeface="Verdana" pitchFamily="34" charset="0"/>
                <a:cs typeface="Times New Roman" pitchFamily="18" charset="0"/>
              </a:rPr>
              <a:t>et al</a:t>
            </a:r>
            <a:r>
              <a:rPr lang="en-US" sz="1200" i="1" dirty="0">
                <a:latin typeface="Verdana" pitchFamily="34" charset="0"/>
                <a:cs typeface="Times New Roman" pitchFamily="18" charset="0"/>
              </a:rPr>
              <a:t>.</a:t>
            </a:r>
            <a:r>
              <a:rPr lang="sr-Latn-CS" sz="1200" i="1" dirty="0">
                <a:latin typeface="Verdana" pitchFamily="34" charset="0"/>
                <a:cs typeface="Times New Roman" pitchFamily="18" charset="0"/>
              </a:rPr>
              <a:t>,</a:t>
            </a:r>
            <a:r>
              <a:rPr lang="en-US" sz="1200" i="1" dirty="0">
                <a:latin typeface="Verdana" pitchFamily="34" charset="0"/>
                <a:cs typeface="Times New Roman" pitchFamily="18" charset="0"/>
              </a:rPr>
              <a:t> Hem. </a:t>
            </a:r>
            <a:r>
              <a:rPr lang="en-US" sz="1200" i="1" dirty="0" err="1">
                <a:latin typeface="Verdana" pitchFamily="34" charset="0"/>
                <a:cs typeface="Times New Roman" pitchFamily="18" charset="0"/>
              </a:rPr>
              <a:t>ind</a:t>
            </a:r>
            <a:r>
              <a:rPr lang="en-US" sz="1200" i="1" dirty="0">
                <a:latin typeface="Verdana" pitchFamily="34" charset="0"/>
                <a:cs typeface="Times New Roman" pitchFamily="18" charset="0"/>
              </a:rPr>
              <a:t>. 67 (5) 729–738 (2013) </a:t>
            </a:r>
            <a:endParaRPr lang="en-US" sz="1200" i="1" dirty="0">
              <a:latin typeface="Verdana" pitchFamily="34" charset="0"/>
            </a:endParaRPr>
          </a:p>
        </p:txBody>
      </p:sp>
      <p:sp>
        <p:nvSpPr>
          <p:cNvPr id="8289" name="Rectangle 7"/>
          <p:cNvSpPr>
            <a:spLocks noChangeArrowheads="1"/>
          </p:cNvSpPr>
          <p:nvPr/>
        </p:nvSpPr>
        <p:spPr bwMode="auto">
          <a:xfrm>
            <a:off x="428625" y="5500688"/>
            <a:ext cx="82867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  <a:latin typeface="Verdana" pitchFamily="34" charset="0"/>
              </a:rPr>
              <a:t>Electrofilters are of limitted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efficiency</a:t>
            </a:r>
            <a:r>
              <a:rPr lang="en-US" sz="1400" dirty="0">
                <a:latin typeface="Verdana" pitchFamily="34" charset="0"/>
              </a:rPr>
              <a:t>;</a:t>
            </a:r>
            <a:r>
              <a:rPr lang="sl-SI" sz="1400" dirty="0">
                <a:latin typeface="Verdana" pitchFamily="34" charset="0"/>
              </a:rPr>
              <a:t> first of all for soot and </a:t>
            </a:r>
            <a:r>
              <a:rPr lang="sl-SI" sz="1400" dirty="0">
                <a:solidFill>
                  <a:srgbClr val="FF0000"/>
                </a:solidFill>
                <a:latin typeface="Verdana" pitchFamily="34" charset="0"/>
              </a:rPr>
              <a:t>for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Zn, 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</a:rPr>
              <a:t>Mn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sl-SI" sz="1400" dirty="0">
                <a:solidFill>
                  <a:srgbClr val="FF0000"/>
                </a:solidFill>
                <a:latin typeface="Verdana" pitchFamily="34" charset="0"/>
              </a:rPr>
              <a:t>and 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</a:rPr>
              <a:t>Pb</a:t>
            </a:r>
            <a:r>
              <a:rPr lang="en-US" sz="1400" dirty="0">
                <a:latin typeface="Verdana" pitchFamily="34" charset="0"/>
              </a:rPr>
              <a:t> in</a:t>
            </a:r>
            <a:r>
              <a:rPr lang="sl-SI" sz="1400" dirty="0">
                <a:latin typeface="Verdana" pitchFamily="34" charset="0"/>
              </a:rPr>
              <a:t> fly ash</a:t>
            </a:r>
            <a:r>
              <a:rPr lang="en-US" sz="1400" dirty="0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57158" y="785813"/>
            <a:ext cx="850112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r>
              <a:rPr lang="en-US" sz="1400" b="1" dirty="0">
                <a:latin typeface="Verdana" pitchFamily="34" charset="0"/>
              </a:rPr>
              <a:t>Threats to surface and underground water pollution come from lignite ash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Cr </a:t>
            </a:r>
            <a:r>
              <a:rPr lang="en-US" sz="1600" dirty="0">
                <a:latin typeface="Verdana" pitchFamily="34" charset="0"/>
              </a:rPr>
              <a:t>(around 6 t/year), 1.5 t of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Zn,</a:t>
            </a:r>
            <a:r>
              <a:rPr lang="en-US" sz="1600" dirty="0">
                <a:latin typeface="Verdana" pitchFamily="34" charset="0"/>
              </a:rPr>
              <a:t> and between 600 and 700 kg of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Ni,</a:t>
            </a:r>
            <a:r>
              <a:rPr lang="en-US" sz="1600" dirty="0">
                <a:latin typeface="Verdana" pitchFamily="34" charset="0"/>
              </a:rPr>
              <a:t> are </a:t>
            </a:r>
          </a:p>
          <a:p>
            <a:r>
              <a:rPr lang="en-US" sz="1600" dirty="0">
                <a:latin typeface="Verdana" pitchFamily="34" charset="0"/>
              </a:rPr>
              <a:t>being leached each year from ash due to transport processes to ash disposals .</a:t>
            </a:r>
          </a:p>
          <a:p>
            <a:pPr algn="r"/>
            <a:r>
              <a:rPr lang="en-US" sz="1100" i="1" dirty="0">
                <a:latin typeface="Verdana" pitchFamily="34" charset="0"/>
              </a:rPr>
              <a:t>(</a:t>
            </a:r>
            <a:r>
              <a:rPr lang="en-US" sz="1100" i="1" dirty="0" err="1">
                <a:latin typeface="Verdana" pitchFamily="34" charset="0"/>
              </a:rPr>
              <a:t>Popović</a:t>
            </a:r>
            <a:r>
              <a:rPr lang="en-US" sz="1100" i="1" dirty="0">
                <a:latin typeface="Verdana" pitchFamily="34" charset="0"/>
              </a:rPr>
              <a:t> et al., 2001, Environment International, 26(4)251-255)</a:t>
            </a:r>
          </a:p>
          <a:p>
            <a:pPr algn="r"/>
            <a:endParaRPr lang="en-US" sz="1100" i="1" dirty="0">
              <a:solidFill>
                <a:srgbClr val="FFFF00"/>
              </a:solidFill>
              <a:latin typeface="Verdana" pitchFamily="34" charset="0"/>
            </a:endParaRPr>
          </a:p>
          <a:p>
            <a:endParaRPr lang="en-US" sz="1600" b="1" dirty="0">
              <a:latin typeface="Verdana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The largest fraction of elements </a:t>
            </a:r>
            <a:r>
              <a:rPr lang="en-US" sz="1600" dirty="0">
                <a:latin typeface="Verdana" pitchFamily="34" charset="0"/>
              </a:rPr>
              <a:t>were associated with the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mobile forms</a:t>
            </a:r>
            <a:r>
              <a:rPr lang="en-US" sz="1600" dirty="0">
                <a:latin typeface="Verdana" pitchFamily="34" charset="0"/>
              </a:rPr>
              <a:t>.</a:t>
            </a:r>
          </a:p>
          <a:p>
            <a:pPr algn="r"/>
            <a:r>
              <a:rPr lang="en-US" sz="1100" i="1" dirty="0">
                <a:latin typeface="Verdana" pitchFamily="34" charset="0"/>
              </a:rPr>
              <a:t>(</a:t>
            </a:r>
            <a:r>
              <a:rPr lang="en-US" sz="1100" i="1" dirty="0" err="1">
                <a:latin typeface="Verdana" pitchFamily="34" charset="0"/>
              </a:rPr>
              <a:t>Popović</a:t>
            </a:r>
            <a:r>
              <a:rPr lang="en-US" sz="1100" i="1" dirty="0">
                <a:latin typeface="Verdana" pitchFamily="34" charset="0"/>
              </a:rPr>
              <a:t> and </a:t>
            </a:r>
            <a:r>
              <a:rPr lang="en-US" sz="1100" i="1" dirty="0" err="1">
                <a:latin typeface="Verdana" pitchFamily="34" charset="0"/>
              </a:rPr>
              <a:t>Đorđević</a:t>
            </a:r>
            <a:r>
              <a:rPr lang="en-US" sz="1100" i="1" dirty="0">
                <a:latin typeface="Verdana" pitchFamily="34" charset="0"/>
              </a:rPr>
              <a:t>, 2005, J. Serb. Chem. Soc. 70(12)1497-1513)</a:t>
            </a:r>
          </a:p>
          <a:p>
            <a:endParaRPr lang="en-US" sz="1600" b="1" dirty="0">
              <a:latin typeface="Verdana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The influence </a:t>
            </a:r>
            <a:r>
              <a:rPr lang="en-US" sz="1600" dirty="0">
                <a:latin typeface="Verdana" pitchFamily="34" charset="0"/>
              </a:rPr>
              <a:t>of CFPPs </a:t>
            </a:r>
            <a:r>
              <a:rPr lang="en-US" sz="1600" dirty="0" err="1">
                <a:latin typeface="Verdana" pitchFamily="34" charset="0"/>
              </a:rPr>
              <a:t>Kostolac</a:t>
            </a:r>
            <a:r>
              <a:rPr lang="en-US" sz="1600" dirty="0">
                <a:latin typeface="Verdana" pitchFamily="34" charset="0"/>
              </a:rPr>
              <a:t> and </a:t>
            </a:r>
            <a:r>
              <a:rPr lang="en-US" sz="1600" dirty="0" err="1">
                <a:latin typeface="Verdana" pitchFamily="34" charset="0"/>
              </a:rPr>
              <a:t>Drmno</a:t>
            </a: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on the quality of ground water springs </a:t>
            </a:r>
            <a:r>
              <a:rPr lang="en-US" sz="1600" dirty="0">
                <a:latin typeface="Verdana" pitchFamily="34" charset="0"/>
              </a:rPr>
              <a:t>is noticed. </a:t>
            </a:r>
          </a:p>
          <a:p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The delayed impact </a:t>
            </a:r>
            <a:r>
              <a:rPr lang="en-US" sz="1600" dirty="0">
                <a:latin typeface="Verdana" pitchFamily="34" charset="0"/>
              </a:rPr>
              <a:t>has Co from draining waters, Cr and Si from </a:t>
            </a:r>
            <a:r>
              <a:rPr lang="en-US" sz="1600" dirty="0" err="1">
                <a:latin typeface="Verdana" pitchFamily="34" charset="0"/>
              </a:rPr>
              <a:t>owerflow</a:t>
            </a:r>
            <a:r>
              <a:rPr lang="en-US" sz="1600" dirty="0">
                <a:latin typeface="Verdana" pitchFamily="34" charset="0"/>
              </a:rPr>
              <a:t> waters and Mg and V from  both </a:t>
            </a:r>
            <a:r>
              <a:rPr lang="en-US" sz="1600" dirty="0" err="1">
                <a:latin typeface="Verdana" pitchFamily="34" charset="0"/>
              </a:rPr>
              <a:t>overfolow</a:t>
            </a:r>
            <a:r>
              <a:rPr lang="en-US" sz="1600" dirty="0">
                <a:latin typeface="Verdana" pitchFamily="34" charset="0"/>
              </a:rPr>
              <a:t> and drainage waters.  </a:t>
            </a:r>
          </a:p>
          <a:p>
            <a:pPr algn="r"/>
            <a:r>
              <a:rPr lang="en-US" sz="1100" i="1" dirty="0">
                <a:latin typeface="Verdana" pitchFamily="34" charset="0"/>
              </a:rPr>
              <a:t>(</a:t>
            </a:r>
            <a:r>
              <a:rPr lang="en-US" sz="1100" i="1" dirty="0" err="1">
                <a:latin typeface="Verdana" pitchFamily="34" charset="0"/>
              </a:rPr>
              <a:t>Popović</a:t>
            </a:r>
            <a:r>
              <a:rPr lang="en-US" sz="1100" i="1" dirty="0">
                <a:latin typeface="Verdana" pitchFamily="34" charset="0"/>
              </a:rPr>
              <a:t> et al., 2007, Fuel, 86 218-226)</a:t>
            </a:r>
          </a:p>
          <a:p>
            <a:endParaRPr lang="en-US" sz="1600" b="1" dirty="0">
              <a:latin typeface="Verdana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Verdana" pitchFamily="34" charset="0"/>
              </a:rPr>
              <a:t>The most recently deposited ash represents the highest environmental threat</a:t>
            </a:r>
            <a:r>
              <a:rPr lang="en-US" sz="1600" dirty="0">
                <a:latin typeface="Verdana" pitchFamily="34" charset="0"/>
              </a:rPr>
              <a:t>. </a:t>
            </a:r>
          </a:p>
          <a:p>
            <a:pPr algn="r"/>
            <a:r>
              <a:rPr lang="en-US" sz="1100" i="1" dirty="0">
                <a:latin typeface="Verdana" pitchFamily="34" charset="0"/>
              </a:rPr>
              <a:t>(</a:t>
            </a:r>
            <a:r>
              <a:rPr lang="en-US" sz="1100" i="1" dirty="0" err="1">
                <a:latin typeface="Verdana" pitchFamily="34" charset="0"/>
              </a:rPr>
              <a:t>Popović</a:t>
            </a:r>
            <a:r>
              <a:rPr lang="en-US" sz="1100" i="1" dirty="0">
                <a:latin typeface="Verdana" pitchFamily="34" charset="0"/>
              </a:rPr>
              <a:t> and </a:t>
            </a:r>
            <a:r>
              <a:rPr lang="en-US" sz="1100" i="1" dirty="0" err="1">
                <a:latin typeface="Verdana" pitchFamily="34" charset="0"/>
              </a:rPr>
              <a:t>Đorđević</a:t>
            </a:r>
            <a:r>
              <a:rPr lang="en-US" sz="1100" i="1" dirty="0">
                <a:latin typeface="Verdana" pitchFamily="34" charset="0"/>
              </a:rPr>
              <a:t>,  Energy Sources, Part A: Recovery, Utilization, and Environmental Effects, 31(17) 1553-1560)</a:t>
            </a:r>
          </a:p>
          <a:p>
            <a:pPr algn="r"/>
            <a:r>
              <a:rPr lang="en-US" sz="1100" i="1" dirty="0">
                <a:latin typeface="Verdana" pitchFamily="34" charset="0"/>
              </a:rPr>
              <a:t>(</a:t>
            </a:r>
            <a:r>
              <a:rPr lang="en-US" sz="1100" i="1" dirty="0" err="1">
                <a:latin typeface="Verdana" pitchFamily="34" charset="0"/>
              </a:rPr>
              <a:t>Popović</a:t>
            </a:r>
            <a:r>
              <a:rPr lang="en-US" sz="1100" i="1" dirty="0">
                <a:latin typeface="Verdana" pitchFamily="34" charset="0"/>
              </a:rPr>
              <a:t> and </a:t>
            </a:r>
            <a:r>
              <a:rPr lang="en-US" sz="1100" i="1" dirty="0" err="1">
                <a:latin typeface="Verdana" pitchFamily="34" charset="0"/>
              </a:rPr>
              <a:t>Đorđević</a:t>
            </a:r>
            <a:r>
              <a:rPr lang="en-US" sz="1100" i="1" dirty="0">
                <a:latin typeface="Verdana" pitchFamily="34" charset="0"/>
              </a:rPr>
              <a:t>,  Energy Sources, Part A: Recovery, Utilization, and Environmental Effects, 37(11) 1224-1232)</a:t>
            </a:r>
          </a:p>
          <a:p>
            <a:pPr algn="r"/>
            <a:r>
              <a:rPr lang="en-US" sz="1100" i="1" dirty="0" smtClean="0">
                <a:latin typeface="Verdana" pitchFamily="34" charset="0"/>
              </a:rPr>
              <a:t>(</a:t>
            </a:r>
            <a:r>
              <a:rPr lang="en-US" sz="1100" i="1" dirty="0" err="1">
                <a:latin typeface="Verdana" pitchFamily="34" charset="0"/>
              </a:rPr>
              <a:t>Popović</a:t>
            </a:r>
            <a:r>
              <a:rPr lang="en-US" sz="1100" i="1" dirty="0">
                <a:latin typeface="Verdana" pitchFamily="34" charset="0"/>
              </a:rPr>
              <a:t> and </a:t>
            </a:r>
            <a:r>
              <a:rPr lang="en-US" sz="1100" i="1" dirty="0" err="1">
                <a:latin typeface="Verdana" pitchFamily="34" charset="0"/>
              </a:rPr>
              <a:t>Đorđević</a:t>
            </a:r>
            <a:r>
              <a:rPr lang="en-US" sz="1100" i="1" dirty="0">
                <a:latin typeface="Verdana" pitchFamily="34" charset="0"/>
              </a:rPr>
              <a:t>,  Energy Sources, Part A: Recovery, Utilization, and Environmental Effects, 37(12) 1291-1299)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000125" y="428625"/>
            <a:ext cx="8143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57200" eaLnBrk="0" hangingPunct="0"/>
            <a:endParaRPr lang="sr-Latn-CS" sz="110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57158" y="785794"/>
            <a:ext cx="85725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latin typeface="Verdana" pitchFamily="34" charset="0"/>
                <a:cs typeface="Times New Roman" pitchFamily="18" charset="0"/>
              </a:rPr>
              <a:t>O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n 2</a:t>
            </a:r>
            <a:r>
              <a:rPr lang="sl-SI" sz="1400" baseline="30000" dirty="0">
                <a:latin typeface="Verdana" pitchFamily="34" charset="0"/>
                <a:cs typeface="Times New Roman" pitchFamily="18" charset="0"/>
              </a:rPr>
              <a:t>nd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 May 2018</a:t>
            </a:r>
            <a:r>
              <a:rPr lang="sl-SI" sz="1400" baseline="30000" dirty="0">
                <a:latin typeface="Verdana" pitchFamily="34" charset="0"/>
                <a:cs typeface="Times New Roman" pitchFamily="18" charset="0"/>
              </a:rPr>
              <a:t>th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 World Health Organisation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 (WHO) 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issued document </a:t>
            </a:r>
            <a:endParaRPr lang="en-US" sz="1400" dirty="0">
              <a:latin typeface="Verdana" pitchFamily="34" charset="0"/>
              <a:cs typeface="Times New Roman" pitchFamily="18" charset="0"/>
            </a:endParaRPr>
          </a:p>
          <a:p>
            <a:pPr algn="just" eaLnBrk="0" hangingPunct="0"/>
            <a:r>
              <a:rPr lang="sl-SI" sz="1400" b="1" dirty="0">
                <a:latin typeface="Verdana" pitchFamily="34" charset="0"/>
                <a:cs typeface="Times New Roman" pitchFamily="18" charset="0"/>
              </a:rPr>
              <a:t>Ambient (outdoor) air quality and health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 with some key facts:</a:t>
            </a:r>
            <a:endParaRPr lang="en-U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400" dirty="0">
              <a:latin typeface="Verdana" pitchFamily="34" charset="0"/>
            </a:endParaRPr>
          </a:p>
          <a:p>
            <a:pPr eaLnBrk="0" hangingPunct="0"/>
            <a:r>
              <a:rPr lang="sl-SI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Air pollution is a major environmental risk to health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: </a:t>
            </a:r>
          </a:p>
          <a:p>
            <a:pPr eaLnBrk="0" hangingPunct="0">
              <a:buFontTx/>
              <a:buChar char="-"/>
            </a:pPr>
            <a:r>
              <a:rPr lang="sl-SI" sz="1400" dirty="0">
                <a:latin typeface="Verdana" pitchFamily="34" charset="0"/>
                <a:cs typeface="Times New Roman" pitchFamily="18" charset="0"/>
              </a:rPr>
              <a:t> heart disease, </a:t>
            </a:r>
          </a:p>
          <a:p>
            <a:pPr eaLnBrk="0" hangingPunct="0">
              <a:buFontTx/>
              <a:buChar char="-"/>
            </a:pPr>
            <a:r>
              <a:rPr lang="sl-SI" sz="1400" dirty="0">
                <a:latin typeface="Verdana" pitchFamily="34" charset="0"/>
                <a:cs typeface="Times New Roman" pitchFamily="18" charset="0"/>
              </a:rPr>
              <a:t> lung cancer, </a:t>
            </a:r>
          </a:p>
          <a:p>
            <a:pPr eaLnBrk="0" hangingPunct="0">
              <a:buFontTx/>
              <a:buChar char="-"/>
            </a:pPr>
            <a:r>
              <a:rPr lang="sl-SI" sz="1400" dirty="0">
                <a:latin typeface="Verdana" pitchFamily="34" charset="0"/>
                <a:cs typeface="Times New Roman" pitchFamily="18" charset="0"/>
              </a:rPr>
              <a:t> and both chronic and acute respiratory diseases, including asthma.</a:t>
            </a:r>
            <a:endParaRPr lang="en-US" sz="1400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en-US" sz="1400" dirty="0">
              <a:latin typeface="Verdana" pitchFamily="34" charset="0"/>
            </a:endParaRPr>
          </a:p>
          <a:p>
            <a:pPr eaLnBrk="0" hangingPunct="0"/>
            <a:r>
              <a:rPr lang="sl-SI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Ambient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 (outdoor) </a:t>
            </a:r>
            <a:r>
              <a:rPr lang="sl-SI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air pollution 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in both cities and rural areas was estimated to </a:t>
            </a:r>
            <a:r>
              <a:rPr lang="sl-SI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cause 4.2 million premature deaths worldwide in 2016</a:t>
            </a:r>
            <a:r>
              <a:rPr lang="sl-SI" sz="1400" dirty="0">
                <a:latin typeface="Verdana" pitchFamily="34" charset="0"/>
                <a:cs typeface="Times New Roman" pitchFamily="18" charset="0"/>
              </a:rPr>
              <a:t>.</a:t>
            </a:r>
            <a:endParaRPr lang="en-US" sz="1400" dirty="0">
              <a:latin typeface="Verdana" pitchFamily="34" charset="0"/>
              <a:cs typeface="Times New Roman" pitchFamily="18" charset="0"/>
            </a:endParaRPr>
          </a:p>
          <a:p>
            <a:endParaRPr lang="sr-Latn-CS" sz="1400" dirty="0">
              <a:latin typeface="Verdana" pitchFamily="34" charset="0"/>
            </a:endParaRPr>
          </a:p>
          <a:p>
            <a:r>
              <a:rPr lang="en-US" sz="1400" dirty="0">
                <a:latin typeface="Verdana" pitchFamily="34" charset="0"/>
              </a:rPr>
              <a:t>According to toxicological profiles next elements: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Al, As, </a:t>
            </a:r>
            <a:r>
              <a:rPr lang="en-US" sz="1400" b="1" dirty="0" err="1">
                <a:solidFill>
                  <a:srgbClr val="FF0000"/>
                </a:solidFill>
                <a:latin typeface="Verdana" pitchFamily="34" charset="0"/>
              </a:rPr>
              <a:t>Cd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, Co, Cr, </a:t>
            </a:r>
            <a:r>
              <a:rPr lang="en-US" sz="1400" b="1" dirty="0" err="1">
                <a:solidFill>
                  <a:srgbClr val="FF0000"/>
                </a:solidFill>
                <a:latin typeface="Verdana" pitchFamily="34" charset="0"/>
              </a:rPr>
              <a:t>Mn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, Ni, </a:t>
            </a:r>
            <a:r>
              <a:rPr lang="en-US" sz="1400" b="1" dirty="0" err="1">
                <a:solidFill>
                  <a:srgbClr val="FF0000"/>
                </a:solidFill>
                <a:latin typeface="Verdana" pitchFamily="34" charset="0"/>
              </a:rPr>
              <a:t>Pb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Verdana" pitchFamily="34" charset="0"/>
              </a:rPr>
              <a:t>Sb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, U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V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in atmospheric aerosols were identified to have toxicological effects on human health</a:t>
            </a:r>
            <a:r>
              <a:rPr lang="en-US" sz="1400" dirty="0">
                <a:latin typeface="Verdana" pitchFamily="34" charset="0"/>
              </a:rPr>
              <a:t>.</a:t>
            </a:r>
          </a:p>
          <a:p>
            <a:endParaRPr lang="en-US" sz="1400" dirty="0">
              <a:latin typeface="Verdana" pitchFamily="34" charset="0"/>
            </a:endParaRPr>
          </a:p>
          <a:p>
            <a:r>
              <a:rPr lang="en-US" sz="1400" dirty="0">
                <a:latin typeface="Verdana" pitchFamily="34" charset="0"/>
              </a:rPr>
              <a:t>The carcinogenic risk has calculated by EPA methodology (US EPA 2013; US EPA 2015), equation below was used:</a:t>
            </a:r>
          </a:p>
          <a:p>
            <a:endParaRPr lang="en-US" sz="1400" dirty="0">
              <a:latin typeface="Verdana" pitchFamily="34" charset="0"/>
            </a:endParaRPr>
          </a:p>
          <a:p>
            <a:pPr algn="ctr"/>
            <a:r>
              <a:rPr lang="en-US" sz="1400" i="1" dirty="0">
                <a:latin typeface="Verdana" pitchFamily="34" charset="0"/>
              </a:rPr>
              <a:t>R = EC × IUR</a:t>
            </a:r>
          </a:p>
          <a:p>
            <a:r>
              <a:rPr lang="en-US" sz="1400" dirty="0">
                <a:latin typeface="Verdana" pitchFamily="34" charset="0"/>
              </a:rPr>
              <a:t>where is:  </a:t>
            </a:r>
          </a:p>
          <a:p>
            <a:endParaRPr lang="en-US" sz="1400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sz="1400" i="1" dirty="0">
                <a:latin typeface="Verdana" pitchFamily="34" charset="0"/>
              </a:rPr>
              <a:t> R</a:t>
            </a:r>
            <a:r>
              <a:rPr lang="en-US" sz="1400" dirty="0">
                <a:latin typeface="Verdana" pitchFamily="34" charset="0"/>
              </a:rPr>
              <a:t> is carcinogenic risks </a:t>
            </a:r>
          </a:p>
          <a:p>
            <a:pPr>
              <a:buFontTx/>
              <a:buChar char="-"/>
            </a:pP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i="1" dirty="0">
                <a:latin typeface="Verdana" pitchFamily="34" charset="0"/>
              </a:rPr>
              <a:t>EC </a:t>
            </a:r>
            <a:r>
              <a:rPr lang="en-US" sz="1400" dirty="0">
                <a:latin typeface="Verdana" pitchFamily="34" charset="0"/>
              </a:rPr>
              <a:t>exposure concentration (mg m</a:t>
            </a:r>
            <a:r>
              <a:rPr lang="en-US" sz="1400" baseline="30000" dirty="0">
                <a:latin typeface="Verdana" pitchFamily="34" charset="0"/>
              </a:rPr>
              <a:t>-3</a:t>
            </a:r>
            <a:r>
              <a:rPr lang="en-US" sz="1400" dirty="0">
                <a:latin typeface="Verdana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1400" i="1" dirty="0">
                <a:latin typeface="Verdana" pitchFamily="34" charset="0"/>
              </a:rPr>
              <a:t>IUR</a:t>
            </a:r>
            <a:r>
              <a:rPr lang="en-US" sz="1400" dirty="0">
                <a:latin typeface="Verdana" pitchFamily="34" charset="0"/>
              </a:rPr>
              <a:t> - inhalation unit risk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cs typeface="Times New Roman" pitchFamily="18" charset="0"/>
              </a:rPr>
              <a:t> </a:t>
            </a:r>
            <a:r>
              <a:rPr lang="en-US" sz="60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Za Fig 2n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0006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572264" y="6072206"/>
            <a:ext cx="257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Verdana" pitchFamily="34" charset="0"/>
                <a:cs typeface="Times New Roman" pitchFamily="18" charset="0"/>
              </a:rPr>
              <a:t>Mihajlidi-Zelić</a:t>
            </a:r>
            <a:r>
              <a:rPr lang="en-US" sz="1200" dirty="0" smtClean="0">
                <a:latin typeface="Verdana" pitchFamily="34" charset="0"/>
                <a:cs typeface="Times New Roman" pitchFamily="18" charset="0"/>
              </a:rPr>
              <a:t> et al, Central European Journal of Chemistry</a:t>
            </a:r>
            <a:endParaRPr lang="en-US" sz="1200" i="1" dirty="0" smtClean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7572396" y="6429396"/>
            <a:ext cx="1531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i="1" dirty="0">
                <a:latin typeface="Verdana" pitchFamily="34" charset="0"/>
              </a:rPr>
              <a:t>Unpublished data</a:t>
            </a:r>
            <a:endParaRPr lang="en-US" sz="1200" dirty="0">
              <a:latin typeface="Verdana" pitchFamily="34" charset="0"/>
            </a:endParaRPr>
          </a:p>
        </p:txBody>
      </p:sp>
      <p:pic>
        <p:nvPicPr>
          <p:cNvPr id="22532" name="Picture 3" descr="Fig.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932488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428596" y="142875"/>
            <a:ext cx="85725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sr-Latn-CS" sz="1400" dirty="0">
                <a:latin typeface="Verdana" pitchFamily="34" charset="0"/>
                <a:cs typeface="Times New Roman" pitchFamily="18" charset="0"/>
              </a:rPr>
              <a:t>Non-carcinogen hazard quotients (HQ) and carcinogen risks (R)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sr-Latn-CS" sz="1400" dirty="0">
                <a:latin typeface="Verdana" pitchFamily="34" charset="0"/>
                <a:cs typeface="Times New Roman" pitchFamily="18" charset="0"/>
              </a:rPr>
              <a:t>in total PM a) and b), and in PM&lt;0.49 c) and d) </a:t>
            </a:r>
            <a:endParaRPr lang="sr-Latn-CS" sz="1400" dirty="0">
              <a:latin typeface="Verdana" pitchFamily="34" charset="0"/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500063" y="6000768"/>
            <a:ext cx="864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Regional population is under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high carcinogenic risk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due to high quantities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of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As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and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Cr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in the </a:t>
            </a:r>
            <a:r>
              <a:rPr lang="en-US" sz="1400" dirty="0" err="1">
                <a:latin typeface="Verdana" pitchFamily="34" charset="0"/>
                <a:cs typeface="Times New Roman" pitchFamily="18" charset="0"/>
              </a:rPr>
              <a:t>respirable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 atmospheric aerosols </a:t>
            </a:r>
            <a:endParaRPr lang="sr-Latn-CS" sz="1400" dirty="0">
              <a:latin typeface="Verdana" pitchFamily="34" charset="0"/>
            </a:endParaRPr>
          </a:p>
        </p:txBody>
      </p:sp>
      <p:sp>
        <p:nvSpPr>
          <p:cNvPr id="7" name="Line 70"/>
          <p:cNvSpPr>
            <a:spLocks noChangeShapeType="1"/>
          </p:cNvSpPr>
          <p:nvPr/>
        </p:nvSpPr>
        <p:spPr bwMode="auto">
          <a:xfrm flipH="1">
            <a:off x="5286380" y="1428736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 flipH="1">
            <a:off x="6643702" y="928670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0"/>
          <p:cNvSpPr>
            <a:spLocks noChangeShapeType="1"/>
          </p:cNvSpPr>
          <p:nvPr/>
        </p:nvSpPr>
        <p:spPr bwMode="auto">
          <a:xfrm flipH="1">
            <a:off x="5286380" y="4286256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 flipH="1">
            <a:off x="6643702" y="4500570"/>
            <a:ext cx="428625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428604"/>
            <a:ext cx="6072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92D050"/>
                </a:solidFill>
                <a:latin typeface="Verdana" pitchFamily="34" charset="0"/>
                <a:cs typeface="Times New Roman" pitchFamily="18" charset="0"/>
              </a:rPr>
              <a:t>Instead of conclusion</a:t>
            </a:r>
            <a:endParaRPr lang="en-US" sz="2400" b="1" dirty="0">
              <a:solidFill>
                <a:srgbClr val="92D050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00034" y="1285860"/>
            <a:ext cx="82867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GB" dirty="0">
                <a:latin typeface="Verdana" pitchFamily="34" charset="0"/>
              </a:rPr>
              <a:t>Serbia has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many</a:t>
            </a:r>
            <a:r>
              <a:rPr lang="en-GB" dirty="0">
                <a:latin typeface="Verdana" pitchFamily="34" charset="0"/>
              </a:rPr>
              <a:t> other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possibilities for clean and low carbon energy production</a:t>
            </a:r>
            <a:r>
              <a:rPr lang="sr-Latn-CS" dirty="0">
                <a:latin typeface="Verdana" pitchFamily="34" charset="0"/>
              </a:rPr>
              <a:t>:</a:t>
            </a:r>
          </a:p>
          <a:p>
            <a:pPr algn="just" eaLnBrk="0" hangingPunct="0"/>
            <a:endParaRPr lang="sr-Latn-CS" dirty="0">
              <a:latin typeface="Verdana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 biogas</a:t>
            </a:r>
            <a:r>
              <a:rPr lang="en-GB" dirty="0">
                <a:latin typeface="Verdana" pitchFamily="34" charset="0"/>
              </a:rPr>
              <a:t> production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from biomass </a:t>
            </a:r>
            <a:r>
              <a:rPr lang="en-GB" dirty="0">
                <a:latin typeface="Verdana" pitchFamily="34" charset="0"/>
              </a:rPr>
              <a:t>with which Serbia is one of the richest</a:t>
            </a:r>
          </a:p>
          <a:p>
            <a:pPr algn="just" eaLnBrk="0" hangingPunct="0"/>
            <a:r>
              <a:rPr lang="en-GB" dirty="0">
                <a:latin typeface="Verdana" pitchFamily="34" charset="0"/>
              </a:rPr>
              <a:t>  countries, </a:t>
            </a:r>
            <a:endParaRPr lang="sr-Latn-CS" dirty="0">
              <a:latin typeface="Verdana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en-US" dirty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sr-Latn-CS" dirty="0">
                <a:solidFill>
                  <a:srgbClr val="92D050"/>
                </a:solidFill>
                <a:latin typeface="Verdana" pitchFamily="34" charset="0"/>
              </a:rPr>
              <a:t>metain</a:t>
            </a:r>
            <a:r>
              <a:rPr lang="en-GB" dirty="0">
                <a:latin typeface="Verdana" pitchFamily="34" charset="0"/>
              </a:rPr>
              <a:t> production </a:t>
            </a:r>
            <a:r>
              <a:rPr lang="sr-Latn-CS" dirty="0">
                <a:latin typeface="Verdana" pitchFamily="34" charset="0"/>
              </a:rPr>
              <a:t>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from farms and </a:t>
            </a:r>
            <a:r>
              <a:rPr lang="sr-Latn-CS" dirty="0">
                <a:solidFill>
                  <a:srgbClr val="92D050"/>
                </a:solidFill>
                <a:latin typeface="Verdana" pitchFamily="34" charset="0"/>
              </a:rPr>
              <a:t>waste dispolsal</a:t>
            </a:r>
            <a:r>
              <a:rPr lang="sr-Latn-CS" dirty="0">
                <a:latin typeface="Verdana" pitchFamily="34" charset="0"/>
              </a:rPr>
              <a:t>  and its use for</a:t>
            </a:r>
            <a:endParaRPr lang="en-US" dirty="0">
              <a:latin typeface="Verdana" pitchFamily="34" charset="0"/>
            </a:endParaRPr>
          </a:p>
          <a:p>
            <a:pPr algn="just" eaLnBrk="0" hangingPunct="0"/>
            <a:r>
              <a:rPr lang="en-US" dirty="0">
                <a:latin typeface="Verdana" pitchFamily="34" charset="0"/>
              </a:rPr>
              <a:t>  </a:t>
            </a:r>
            <a:r>
              <a:rPr lang="sr-Latn-CS" dirty="0">
                <a:latin typeface="Verdana" pitchFamily="34" charset="0"/>
              </a:rPr>
              <a:t>energy</a:t>
            </a:r>
            <a:r>
              <a:rPr lang="en-US" dirty="0">
                <a:latin typeface="Verdana" pitchFamily="34" charset="0"/>
              </a:rPr>
              <a:t> production</a:t>
            </a:r>
            <a:r>
              <a:rPr lang="sr-Latn-CS" dirty="0">
                <a:latin typeface="Verdana" pitchFamily="34" charset="0"/>
              </a:rPr>
              <a:t>, </a:t>
            </a:r>
          </a:p>
          <a:p>
            <a:pPr algn="just" eaLnBrk="0" hangingPunct="0">
              <a:buFontTx/>
              <a:buChar char="-"/>
            </a:pPr>
            <a:r>
              <a:rPr lang="en-US" dirty="0">
                <a:latin typeface="Verdana" pitchFamily="34" charset="0"/>
              </a:rPr>
              <a:t> huge potential of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geothermal energy,</a:t>
            </a:r>
            <a:endParaRPr lang="sr-Latn-CS" dirty="0">
              <a:latin typeface="Verdana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sr-Latn-CS" dirty="0">
                <a:latin typeface="Verdana" pitchFamily="34" charset="0"/>
              </a:rPr>
              <a:t>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wind energy</a:t>
            </a:r>
            <a:r>
              <a:rPr lang="en-GB" dirty="0">
                <a:latin typeface="Verdana" pitchFamily="34" charset="0"/>
              </a:rPr>
              <a:t>, </a:t>
            </a:r>
          </a:p>
          <a:p>
            <a:pPr algn="just" eaLnBrk="0" hangingPunct="0">
              <a:buFontTx/>
              <a:buChar char="-"/>
            </a:pPr>
            <a:r>
              <a:rPr lang="en-GB" dirty="0">
                <a:latin typeface="Verdana" pitchFamily="34" charset="0"/>
              </a:rPr>
              <a:t>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solar energy</a:t>
            </a:r>
            <a:r>
              <a:rPr lang="en-GB" dirty="0">
                <a:latin typeface="Verdana" pitchFamily="34" charset="0"/>
              </a:rPr>
              <a:t>, etc. </a:t>
            </a:r>
            <a:endParaRPr lang="sr-Latn-CS" dirty="0">
              <a:latin typeface="Verdana" pitchFamily="34" charset="0"/>
            </a:endParaRPr>
          </a:p>
          <a:p>
            <a:pPr algn="just" eaLnBrk="0" hangingPunct="0">
              <a:buFontTx/>
              <a:buChar char="-"/>
            </a:pPr>
            <a:endParaRPr lang="sr-Latn-CS" dirty="0">
              <a:latin typeface="Verdana" pitchFamily="34" charset="0"/>
            </a:endParaRPr>
          </a:p>
          <a:p>
            <a:pPr algn="just" eaLnBrk="0" hangingPunct="0"/>
            <a:r>
              <a:rPr lang="en-GB" b="1" u="sng" dirty="0">
                <a:solidFill>
                  <a:srgbClr val="92D050"/>
                </a:solidFill>
                <a:latin typeface="Verdana" pitchFamily="34" charset="0"/>
              </a:rPr>
              <a:t>The most important approach</a:t>
            </a:r>
            <a:r>
              <a:rPr lang="en-GB" b="1" dirty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en-GB" dirty="0">
                <a:latin typeface="Verdana" pitchFamily="34" charset="0"/>
              </a:rPr>
              <a:t>must be towards </a:t>
            </a:r>
            <a:r>
              <a:rPr lang="en-GB" dirty="0">
                <a:solidFill>
                  <a:srgbClr val="92D050"/>
                </a:solidFill>
                <a:latin typeface="Verdana" pitchFamily="34" charset="0"/>
              </a:rPr>
              <a:t>energy efficiency</a:t>
            </a:r>
            <a:r>
              <a:rPr lang="en-GB" dirty="0">
                <a:latin typeface="Verdana" pitchFamily="34" charset="0"/>
              </a:rPr>
              <a:t> in all sectors</a:t>
            </a:r>
            <a:r>
              <a:rPr lang="sr-Latn-CS" dirty="0">
                <a:latin typeface="Verdana" pitchFamily="34" charset="0"/>
              </a:rPr>
              <a:t>:</a:t>
            </a:r>
            <a:endParaRPr lang="en-US" dirty="0">
              <a:latin typeface="Verdana" pitchFamily="34" charset="0"/>
            </a:endParaRPr>
          </a:p>
          <a:p>
            <a:pPr algn="just" eaLnBrk="0" hangingPunct="0"/>
            <a:endParaRPr lang="sr-Latn-CS" dirty="0">
              <a:latin typeface="Verdana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sr-Latn-CS" dirty="0">
                <a:latin typeface="Verdana" pitchFamily="34" charset="0"/>
              </a:rPr>
              <a:t> </a:t>
            </a:r>
            <a:r>
              <a:rPr lang="sr-Latn-CS" dirty="0">
                <a:solidFill>
                  <a:srgbClr val="92D050"/>
                </a:solidFill>
                <a:latin typeface="Verdana" pitchFamily="34" charset="0"/>
              </a:rPr>
              <a:t>Cogeneration </a:t>
            </a:r>
            <a:r>
              <a:rPr lang="en-US" dirty="0">
                <a:solidFill>
                  <a:srgbClr val="92D050"/>
                </a:solidFill>
                <a:latin typeface="Verdana" pitchFamily="34" charset="0"/>
              </a:rPr>
              <a:t>and energy save </a:t>
            </a:r>
            <a:r>
              <a:rPr lang="sr-Latn-CS" dirty="0">
                <a:latin typeface="Verdana" pitchFamily="34" charset="0"/>
              </a:rPr>
              <a:t>in industry,</a:t>
            </a:r>
          </a:p>
          <a:p>
            <a:pPr algn="just" eaLnBrk="0" hangingPunct="0">
              <a:buFontTx/>
              <a:buChar char="-"/>
            </a:pPr>
            <a:r>
              <a:rPr lang="sr-Latn-CS" dirty="0">
                <a:latin typeface="Verdana" pitchFamily="34" charset="0"/>
              </a:rPr>
              <a:t> </a:t>
            </a:r>
            <a:r>
              <a:rPr lang="sr-Latn-CS" dirty="0">
                <a:solidFill>
                  <a:srgbClr val="92D050"/>
                </a:solidFill>
                <a:latin typeface="Verdana" pitchFamily="34" charset="0"/>
              </a:rPr>
              <a:t>Energy efficiency</a:t>
            </a:r>
            <a:r>
              <a:rPr lang="sr-Latn-CS" dirty="0">
                <a:latin typeface="Verdana" pitchFamily="34" charset="0"/>
              </a:rPr>
              <a:t> in public and domestic </a:t>
            </a:r>
            <a:r>
              <a:rPr lang="sr-Latn-CS" dirty="0" smtClean="0">
                <a:latin typeface="Verdana" pitchFamily="34" charset="0"/>
              </a:rPr>
              <a:t>sector</a:t>
            </a:r>
            <a:endParaRPr lang="sr-Latn-C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6300788" y="0"/>
            <a:ext cx="284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/>
            <a:endParaRPr lang="en-US" sz="800">
              <a:latin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42910" y="2571750"/>
            <a:ext cx="792959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3600" b="1" dirty="0">
                <a:solidFill>
                  <a:srgbClr val="92D05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Thank you for your </a:t>
            </a:r>
            <a:r>
              <a:rPr lang="en-US" sz="3600" b="1" dirty="0" smtClean="0">
                <a:solidFill>
                  <a:srgbClr val="92D05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attention!</a:t>
            </a:r>
            <a:endParaRPr lang="en-US" sz="3600" b="1" dirty="0">
              <a:solidFill>
                <a:srgbClr val="92D05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 sz="2000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5720" y="357166"/>
            <a:ext cx="8143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Verdana" pitchFamily="34" charset="0"/>
                <a:cs typeface="Times New Roman" pitchFamily="18" charset="0"/>
              </a:rPr>
              <a:t>The sampling 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sites 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(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44</a:t>
            </a:r>
            <a:r>
              <a:rPr lang="en-US" sz="1400" baseline="30000" dirty="0" smtClean="0">
                <a:latin typeface="Verdana" pitchFamily="34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49’N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20</a:t>
            </a:r>
            <a:r>
              <a:rPr lang="en-US" sz="1400" baseline="30000" dirty="0" smtClean="0">
                <a:latin typeface="Verdana" pitchFamily="34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27’E</a:t>
            </a:r>
            <a:r>
              <a:rPr lang="en-US" sz="1400" dirty="0">
                <a:latin typeface="Verdana" pitchFamily="34" charset="0"/>
                <a:cs typeface="Times New Roman" pitchFamily="18" charset="0"/>
              </a:rPr>
              <a:t>)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urban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 and </a:t>
            </a:r>
            <a:r>
              <a:rPr lang="en-US" sz="14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suburban</a:t>
            </a:r>
            <a:r>
              <a:rPr lang="en-US" sz="1400" dirty="0" smtClean="0">
                <a:latin typeface="Verdana" pitchFamily="34" charset="0"/>
                <a:cs typeface="Times New Roman" pitchFamily="18" charset="0"/>
              </a:rPr>
              <a:t> areas in Belgrade</a:t>
            </a:r>
            <a:r>
              <a:rPr lang="en-US" sz="1200" dirty="0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Mapa Evrop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657944" cy="26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357422" y="4857760"/>
            <a:ext cx="142875" cy="14287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1250134" y="1964522"/>
            <a:ext cx="4071966" cy="185738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  <a:stCxn id="11" idx="5"/>
          </p:cNvCxnSpPr>
          <p:nvPr/>
        </p:nvCxnSpPr>
        <p:spPr bwMode="auto">
          <a:xfrm rot="5400000" flipH="1" flipV="1">
            <a:off x="5000627" y="1193497"/>
            <a:ext cx="1264959" cy="630746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9" name="Picture 8" descr="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547" y="857233"/>
            <a:ext cx="459487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agana\Desktop\Belgrad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00125"/>
            <a:ext cx="70961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14282" y="214290"/>
            <a:ext cx="8572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Size segregated aerosol </a:t>
            </a:r>
            <a:r>
              <a:rPr lang="en-US" sz="1600" dirty="0">
                <a:latin typeface="Verdana" pitchFamily="34" charset="0"/>
                <a:cs typeface="Times New Roman" pitchFamily="18" charset="0"/>
              </a:rPr>
              <a:t>samples </a:t>
            </a:r>
            <a:r>
              <a:rPr lang="en-US" sz="1600" dirty="0" smtClean="0">
                <a:latin typeface="Verdana" pitchFamily="34" charset="0"/>
                <a:cs typeface="Times New Roman" pitchFamily="18" charset="0"/>
              </a:rPr>
              <a:t>collected </a:t>
            </a:r>
            <a:r>
              <a:rPr lang="en-US" sz="1600" dirty="0">
                <a:latin typeface="Verdana" pitchFamily="34" charset="0"/>
                <a:cs typeface="Times New Roman" pitchFamily="18" charset="0"/>
              </a:rPr>
              <a:t>using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High Volume Cascade </a:t>
            </a:r>
            <a:r>
              <a:rPr lang="en-US" sz="1600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Impactors</a:t>
            </a:r>
            <a:endParaRPr lang="en-US" sz="16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apreminska urbani + slobodn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2862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.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881063"/>
            <a:ext cx="71151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.2.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576263"/>
            <a:ext cx="72771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.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676275"/>
            <a:ext cx="72104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8707</TotalTime>
  <Words>1993</Words>
  <Application>Microsoft PowerPoint</Application>
  <PresentationFormat>On-screen Show (4:3)</PresentationFormat>
  <Paragraphs>491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CHARACTERISTICS OF ATMOSPHERIC AEROSOL IN URBAN AND SUB-URBAN AREA OF CENTRAL BALKAN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IHTM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DIFERENCIJACIJA UTICAJA VIŠE IZVORA  NA ZAGAĐENOST VAZDUHA JEDNE LOKACIJE:  TEŠKI METALI I METALOIDI U SUSPENDOVANIM ČESTICAMA KAO TRASERI</dc:title>
  <dc:creator>dragana djordjevic</dc:creator>
  <cp:lastModifiedBy> </cp:lastModifiedBy>
  <cp:revision>1485</cp:revision>
  <dcterms:created xsi:type="dcterms:W3CDTF">2004-04-30T10:38:06Z</dcterms:created>
  <dcterms:modified xsi:type="dcterms:W3CDTF">2018-10-09T13:04:22Z</dcterms:modified>
</cp:coreProperties>
</file>