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83" r:id="rId3"/>
    <p:sldId id="258" r:id="rId4"/>
    <p:sldId id="259" r:id="rId5"/>
    <p:sldId id="266" r:id="rId6"/>
    <p:sldId id="264" r:id="rId7"/>
    <p:sldId id="284" r:id="rId8"/>
    <p:sldId id="271" r:id="rId9"/>
    <p:sldId id="263" r:id="rId10"/>
    <p:sldId id="274" r:id="rId11"/>
    <p:sldId id="285" r:id="rId12"/>
    <p:sldId id="260" r:id="rId13"/>
    <p:sldId id="267" r:id="rId14"/>
    <p:sldId id="265" r:id="rId15"/>
    <p:sldId id="270" r:id="rId16"/>
    <p:sldId id="269" r:id="rId17"/>
    <p:sldId id="280" r:id="rId18"/>
    <p:sldId id="279" r:id="rId19"/>
    <p:sldId id="28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88378" autoAdjust="0"/>
  </p:normalViewPr>
  <p:slideViewPr>
    <p:cSldViewPr snapToGrid="0">
      <p:cViewPr>
        <p:scale>
          <a:sx n="80" d="100"/>
          <a:sy n="80" d="100"/>
        </p:scale>
        <p:origin x="610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9688-0208-4DB3-8267-F69205796394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2B028-FEFB-4913-A0AB-367C396578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98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B028-FEFB-4913-A0AB-367C3965781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97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AF6D7040-8499-45CB-B2CC-3BE42286E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5A9C53-DC2E-46CA-B44B-D130853ADD3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="" xmlns:a16="http://schemas.microsoft.com/office/drawing/2014/main" id="{23CA1203-7F1B-4D23-8B49-940D13AC6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Rectangle 3">
            <a:extLst>
              <a:ext uri="{FF2B5EF4-FFF2-40B4-BE49-F238E27FC236}">
                <a16:creationId xmlns="" xmlns:a16="http://schemas.microsoft.com/office/drawing/2014/main" id="{F54A4DFA-B22F-46AD-BF20-FB422F2FD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27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B028-FEFB-4913-A0AB-367C3965781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25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61EA5-1127-4510-B5C0-BF8ED9DD45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92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6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47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0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37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57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19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9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80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94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39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44F22-6DD1-4694-A284-0651B0ED2B8F}" type="datetimeFigureOut">
              <a:rPr lang="it-IT" smtClean="0"/>
              <a:t>17/10/2018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41DCE-46E9-4CD0-8263-92317B3E0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4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2699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Lead in the environment - Signals of reduction from the Antarctic and the Adriatic</a:t>
            </a:r>
            <a:endParaRPr lang="it-IT" b="1" dirty="0"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14021" y="2847894"/>
            <a:ext cx="9253979" cy="1394168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G. Scarponi, A. Annibaldi, S. Illuminati, C. Truzzi</a:t>
            </a:r>
          </a:p>
          <a:p>
            <a:r>
              <a:rPr lang="it-IT" sz="3600" i="1" dirty="0" smtClean="0"/>
              <a:t>Marche </a:t>
            </a:r>
            <a:r>
              <a:rPr lang="it-IT" sz="3600" i="1" dirty="0" err="1" smtClean="0"/>
              <a:t>Polytechnic</a:t>
            </a:r>
            <a:r>
              <a:rPr lang="it-IT" sz="3600" i="1" dirty="0" smtClean="0"/>
              <a:t> </a:t>
            </a:r>
            <a:r>
              <a:rPr lang="it-IT" sz="3600" i="1" dirty="0" err="1" smtClean="0"/>
              <a:t>University</a:t>
            </a:r>
            <a:r>
              <a:rPr lang="it-IT" sz="3600" i="1" dirty="0" smtClean="0"/>
              <a:t>, Ancona, </a:t>
            </a:r>
            <a:r>
              <a:rPr lang="it-IT" sz="3600" i="1" dirty="0" err="1" smtClean="0"/>
              <a:t>Italy</a:t>
            </a:r>
            <a:r>
              <a:rPr lang="it-IT" sz="3600" i="1" dirty="0" smtClean="0"/>
              <a:t> </a:t>
            </a:r>
            <a:endParaRPr lang="it-IT" sz="3600" i="1" dirty="0"/>
          </a:p>
        </p:txBody>
      </p:sp>
    </p:spTree>
    <p:extLst>
      <p:ext uri="{BB962C8B-B14F-4D97-AF65-F5344CB8AC3E}">
        <p14:creationId xmlns:p14="http://schemas.microsoft.com/office/powerpoint/2010/main" val="37803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3"/>
          <p:cNvGrpSpPr>
            <a:grpSpLocks/>
          </p:cNvGrpSpPr>
          <p:nvPr/>
        </p:nvGrpSpPr>
        <p:grpSpPr bwMode="auto">
          <a:xfrm>
            <a:off x="4324986" y="691199"/>
            <a:ext cx="7726363" cy="4579937"/>
            <a:chOff x="446" y="717"/>
            <a:chExt cx="4867" cy="2885"/>
          </a:xfrm>
        </p:grpSpPr>
        <p:graphicFrame>
          <p:nvGraphicFramePr>
            <p:cNvPr id="22534" name="Object 4"/>
            <p:cNvGraphicFramePr>
              <a:graphicFrameLocks noChangeAspect="1"/>
            </p:cNvGraphicFramePr>
            <p:nvPr/>
          </p:nvGraphicFramePr>
          <p:xfrm>
            <a:off x="446" y="717"/>
            <a:ext cx="4867" cy="28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Grafico" r:id="rId4" imgW="5848502" imgH="3152851" progId="Excel.Chart.8">
                    <p:embed/>
                  </p:oleObj>
                </mc:Choice>
                <mc:Fallback>
                  <p:oleObj name="Grafico" r:id="rId4" imgW="5848502" imgH="3152851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" y="717"/>
                          <a:ext cx="4867" cy="2885"/>
                        </a:xfrm>
                        <a:prstGeom prst="rect">
                          <a:avLst/>
                        </a:prstGeom>
                        <a:solidFill>
                          <a:srgbClr val="99CCFF">
                            <a:alpha val="50195"/>
                          </a:srgbClr>
                        </a:solidFill>
                        <a:ln w="25400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1492" y="2579"/>
              <a:ext cx="56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200">
                  <a:solidFill>
                    <a:srgbClr val="FF7C80"/>
                  </a:solidFill>
                </a:rPr>
                <a:t>2002</a:t>
              </a:r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1200" y="1200"/>
              <a:ext cx="6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200">
                  <a:solidFill>
                    <a:srgbClr val="800000"/>
                  </a:solidFill>
                </a:rPr>
                <a:t>2004</a:t>
              </a:r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644" y="2694"/>
              <a:ext cx="62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200">
                  <a:solidFill>
                    <a:srgbClr val="FF0000"/>
                  </a:solidFill>
                </a:rPr>
                <a:t>2003</a:t>
              </a:r>
            </a:p>
          </p:txBody>
        </p:sp>
      </p:grp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1395413" y="358776"/>
            <a:ext cx="9372601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it-IT" sz="2800">
                <a:solidFill>
                  <a:schemeClr val="bg1"/>
                </a:solidFill>
              </a:rPr>
              <a:t>LEAD IN ADRIATIC SEAWATER</a:t>
            </a:r>
            <a:endParaRPr lang="en-US" altLang="it-IT" sz="2400">
              <a:solidFill>
                <a:schemeClr val="bg1"/>
              </a:solidFill>
            </a:endParaRP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4525964" y="5378232"/>
            <a:ext cx="74032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/>
            <a:r>
              <a:rPr lang="en-US" altLang="it-IT" sz="2800" dirty="0" smtClean="0">
                <a:solidFill>
                  <a:srgbClr val="FFCC00"/>
                </a:solidFill>
              </a:rPr>
              <a:t>Decrease </a:t>
            </a:r>
            <a:r>
              <a:rPr lang="en-US" altLang="it-IT" sz="2800" dirty="0">
                <a:solidFill>
                  <a:srgbClr val="FFCC00"/>
                </a:solidFill>
              </a:rPr>
              <a:t>from the mouth </a:t>
            </a:r>
            <a:r>
              <a:rPr lang="en-US" altLang="it-IT" sz="2800" dirty="0" smtClean="0">
                <a:solidFill>
                  <a:srgbClr val="FFCC00"/>
                </a:solidFill>
              </a:rPr>
              <a:t>to </a:t>
            </a:r>
            <a:r>
              <a:rPr lang="en-US" altLang="it-IT" sz="2800" dirty="0">
                <a:solidFill>
                  <a:srgbClr val="FFCC00"/>
                </a:solidFill>
              </a:rPr>
              <a:t>open sea by </a:t>
            </a:r>
            <a:r>
              <a:rPr lang="en-US" altLang="it-IT" sz="2800" dirty="0">
                <a:solidFill>
                  <a:srgbClr val="FFFFFF"/>
                </a:solidFill>
              </a:rPr>
              <a:t>86% - 99%</a:t>
            </a:r>
            <a:endParaRPr lang="it-IT" altLang="it-IT" sz="2800" dirty="0">
              <a:solidFill>
                <a:srgbClr val="FFFFFF"/>
              </a:solidFill>
            </a:endParaRPr>
          </a:p>
        </p:txBody>
      </p:sp>
      <p:grpSp>
        <p:nvGrpSpPr>
          <p:cNvPr id="10" name="Group 272"/>
          <p:cNvGrpSpPr>
            <a:grpSpLocks/>
          </p:cNvGrpSpPr>
          <p:nvPr/>
        </p:nvGrpSpPr>
        <p:grpSpPr bwMode="auto">
          <a:xfrm>
            <a:off x="132398" y="988252"/>
            <a:ext cx="4393566" cy="3941099"/>
            <a:chOff x="448" y="1318"/>
            <a:chExt cx="2529" cy="2397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" t="386" r="5141" b="5404"/>
            <a:stretch/>
          </p:blipFill>
          <p:spPr bwMode="auto">
            <a:xfrm>
              <a:off x="448" y="1318"/>
              <a:ext cx="2529" cy="2397"/>
            </a:xfrm>
            <a:prstGeom prst="rect">
              <a:avLst/>
            </a:prstGeom>
            <a:noFill/>
            <a:ln w="635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262"/>
            <p:cNvGrpSpPr>
              <a:grpSpLocks/>
            </p:cNvGrpSpPr>
            <p:nvPr/>
          </p:nvGrpSpPr>
          <p:grpSpPr bwMode="auto">
            <a:xfrm>
              <a:off x="798" y="1857"/>
              <a:ext cx="987" cy="912"/>
              <a:chOff x="606" y="1386"/>
              <a:chExt cx="987" cy="912"/>
            </a:xfrm>
          </p:grpSpPr>
          <p:grpSp>
            <p:nvGrpSpPr>
              <p:cNvPr id="13" name="Group 260"/>
              <p:cNvGrpSpPr>
                <a:grpSpLocks/>
              </p:cNvGrpSpPr>
              <p:nvPr/>
            </p:nvGrpSpPr>
            <p:grpSpPr bwMode="auto">
              <a:xfrm>
                <a:off x="681" y="1386"/>
                <a:ext cx="912" cy="912"/>
                <a:chOff x="681" y="1440"/>
                <a:chExt cx="912" cy="912"/>
              </a:xfrm>
            </p:grpSpPr>
            <p:sp>
              <p:nvSpPr>
                <p:cNvPr id="15" name="Text Box 250"/>
                <p:cNvSpPr txBox="1">
                  <a:spLocks noChangeArrowheads="1"/>
                </p:cNvSpPr>
                <p:nvPr/>
              </p:nvSpPr>
              <p:spPr bwMode="auto">
                <a:xfrm>
                  <a:off x="1257" y="1440"/>
                  <a:ext cx="336" cy="1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1pPr>
                  <a:lvl2pPr marL="742950" indent="-28575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2pPr>
                  <a:lvl3pPr marL="11430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3pPr>
                  <a:lvl4pPr marL="16002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4pPr>
                  <a:lvl5pPr marL="20574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000" b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Stn.0</a:t>
                  </a:r>
                </a:p>
              </p:txBody>
            </p:sp>
            <p:sp>
              <p:nvSpPr>
                <p:cNvPr id="16" name="Text Box 251"/>
                <p:cNvSpPr txBox="1">
                  <a:spLocks noChangeArrowheads="1"/>
                </p:cNvSpPr>
                <p:nvPr/>
              </p:nvSpPr>
              <p:spPr bwMode="auto">
                <a:xfrm>
                  <a:off x="1257" y="1824"/>
                  <a:ext cx="336" cy="1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1pPr>
                  <a:lvl2pPr marL="742950" indent="-28575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2pPr>
                  <a:lvl3pPr marL="11430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3pPr>
                  <a:lvl4pPr marL="16002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4pPr>
                  <a:lvl5pPr marL="20574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000" b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Stn.B</a:t>
                  </a:r>
                </a:p>
              </p:txBody>
            </p:sp>
            <p:sp>
              <p:nvSpPr>
                <p:cNvPr id="17" name="Text Box 252"/>
                <p:cNvSpPr txBox="1">
                  <a:spLocks noChangeArrowheads="1"/>
                </p:cNvSpPr>
                <p:nvPr/>
              </p:nvSpPr>
              <p:spPr bwMode="auto">
                <a:xfrm>
                  <a:off x="1257" y="2016"/>
                  <a:ext cx="336" cy="1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1pPr>
                  <a:lvl2pPr marL="742950" indent="-28575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2pPr>
                  <a:lvl3pPr marL="11430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3pPr>
                  <a:lvl4pPr marL="16002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4pPr>
                  <a:lvl5pPr marL="20574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000" b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Stn.C</a:t>
                  </a:r>
                </a:p>
              </p:txBody>
            </p:sp>
            <p:sp>
              <p:nvSpPr>
                <p:cNvPr id="18" name="Text Box 253"/>
                <p:cNvSpPr txBox="1">
                  <a:spLocks noChangeArrowheads="1"/>
                </p:cNvSpPr>
                <p:nvPr/>
              </p:nvSpPr>
              <p:spPr bwMode="auto">
                <a:xfrm>
                  <a:off x="1257" y="2192"/>
                  <a:ext cx="336" cy="1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1pPr>
                  <a:lvl2pPr marL="742950" indent="-28575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2pPr>
                  <a:lvl3pPr marL="11430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3pPr>
                  <a:lvl4pPr marL="16002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4pPr>
                  <a:lvl5pPr marL="20574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000" b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Stn.D</a:t>
                  </a:r>
                </a:p>
              </p:txBody>
            </p:sp>
            <p:sp>
              <p:nvSpPr>
                <p:cNvPr id="19" name="Line 254"/>
                <p:cNvSpPr>
                  <a:spLocks noChangeShapeType="1"/>
                </p:cNvSpPr>
                <p:nvPr/>
              </p:nvSpPr>
              <p:spPr bwMode="auto">
                <a:xfrm flipH="1">
                  <a:off x="681" y="1536"/>
                  <a:ext cx="57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0" name="Line 255"/>
                <p:cNvSpPr>
                  <a:spLocks noChangeShapeType="1"/>
                </p:cNvSpPr>
                <p:nvPr/>
              </p:nvSpPr>
              <p:spPr bwMode="auto">
                <a:xfrm flipH="1">
                  <a:off x="681" y="1728"/>
                  <a:ext cx="57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1" name="Line 256"/>
                <p:cNvSpPr>
                  <a:spLocks noChangeShapeType="1"/>
                </p:cNvSpPr>
                <p:nvPr/>
              </p:nvSpPr>
              <p:spPr bwMode="auto">
                <a:xfrm flipH="1" flipV="1">
                  <a:off x="729" y="1872"/>
                  <a:ext cx="52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2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681" y="1872"/>
                  <a:ext cx="576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3" name="Text Box 258"/>
                <p:cNvSpPr txBox="1">
                  <a:spLocks noChangeArrowheads="1"/>
                </p:cNvSpPr>
                <p:nvPr/>
              </p:nvSpPr>
              <p:spPr bwMode="auto">
                <a:xfrm>
                  <a:off x="1257" y="1632"/>
                  <a:ext cx="336" cy="1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1pPr>
                  <a:lvl2pPr marL="742950" indent="-28575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2pPr>
                  <a:lvl3pPr marL="11430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3pPr>
                  <a:lvl4pPr marL="16002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4pPr>
                  <a:lvl5pPr marL="2057400" indent="-228600"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9900"/>
                      </a:solidFill>
                      <a:latin typeface="Lucida Bright" panose="020406020505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000" b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Stn.A</a:t>
                  </a:r>
                </a:p>
              </p:txBody>
            </p:sp>
            <p:sp>
              <p:nvSpPr>
                <p:cNvPr id="24" name="Line 259"/>
                <p:cNvSpPr>
                  <a:spLocks noChangeShapeType="1"/>
                </p:cNvSpPr>
                <p:nvPr/>
              </p:nvSpPr>
              <p:spPr bwMode="auto">
                <a:xfrm flipH="1" flipV="1">
                  <a:off x="681" y="1872"/>
                  <a:ext cx="57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4" name="Oval 261"/>
              <p:cNvSpPr>
                <a:spLocks noChangeArrowheads="1"/>
              </p:cNvSpPr>
              <p:nvPr/>
            </p:nvSpPr>
            <p:spPr bwMode="auto">
              <a:xfrm>
                <a:off x="606" y="1779"/>
                <a:ext cx="96" cy="9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70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346371" y="5747657"/>
            <a:ext cx="3630385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latin typeface="+mn-lt"/>
              </a:rPr>
              <a:t>Antarctica</a:t>
            </a:r>
            <a:endParaRPr lang="it-IT" sz="5400" b="1" dirty="0">
              <a:latin typeface="+mn-lt"/>
            </a:endParaRPr>
          </a:p>
        </p:txBody>
      </p:sp>
      <p:pic>
        <p:nvPicPr>
          <p:cNvPr id="6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28" y="278149"/>
            <a:ext cx="6715230" cy="5365529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95943" y="1774370"/>
            <a:ext cx="2993571" cy="2373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latin typeface="+mn-lt"/>
              </a:rPr>
              <a:t>Lead in</a:t>
            </a:r>
          </a:p>
          <a:p>
            <a:pPr algn="ctr"/>
            <a:r>
              <a:rPr lang="it-IT" sz="5400" b="1" dirty="0" err="1" smtClean="0">
                <a:latin typeface="+mn-lt"/>
              </a:rPr>
              <a:t>Antarctic</a:t>
            </a:r>
            <a:r>
              <a:rPr lang="it-IT" sz="5400" b="1" dirty="0" smtClean="0">
                <a:latin typeface="+mn-lt"/>
              </a:rPr>
              <a:t> </a:t>
            </a:r>
            <a:r>
              <a:rPr lang="it-IT" sz="5400" b="1" dirty="0" err="1" smtClean="0">
                <a:latin typeface="+mn-lt"/>
              </a:rPr>
              <a:t>snow</a:t>
            </a:r>
            <a:endParaRPr lang="it-IT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28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2" y="1861458"/>
            <a:ext cx="5195259" cy="3712209"/>
          </a:xfrm>
          <a:prstGeom prst="rect">
            <a:avLst/>
          </a:prstGeom>
          <a:solidFill>
            <a:srgbClr val="002060"/>
          </a:solidFill>
          <a:extLst/>
        </p:spPr>
      </p:pic>
      <p:pic>
        <p:nvPicPr>
          <p:cNvPr id="3073" name="Picture 4" descr="Rotation of snowpit samp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69" y="51194"/>
            <a:ext cx="4170901" cy="55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384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       </a:t>
            </a:r>
            <a:endParaRPr kumimoji="0" lang="de-CH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00800" y="5613520"/>
            <a:ext cx="5791200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BatangChe"/>
                <a:cs typeface="Times New Roman" panose="02020603050405020304" pitchFamily="18" charset="0"/>
              </a:rPr>
              <a:t>Snow sampling of successive layers in a snow pit in Antarctica</a:t>
            </a:r>
            <a:endParaRPr kumimoji="0" lang="it-IT" altLang="ko-K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0628" y="200066"/>
            <a:ext cx="5529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ea typeface="BatangChe"/>
                <a:cs typeface="Times New Roman" panose="02020603050405020304" pitchFamily="18" charset="0"/>
              </a:rPr>
              <a:t>Surface snow sampling in Antarctica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3"/>
          <p:cNvGrpSpPr>
            <a:grpSpLocks/>
          </p:cNvGrpSpPr>
          <p:nvPr/>
        </p:nvGrpSpPr>
        <p:grpSpPr bwMode="auto">
          <a:xfrm>
            <a:off x="1727765" y="2055019"/>
            <a:ext cx="4305300" cy="2820987"/>
            <a:chOff x="96" y="1919"/>
            <a:chExt cx="2712" cy="1777"/>
          </a:xfrm>
        </p:grpSpPr>
        <p:pic>
          <p:nvPicPr>
            <p:cNvPr id="10257" name="Picture 8" descr="graficiPb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4"/>
            <a:stretch>
              <a:fillRect/>
            </a:stretch>
          </p:blipFill>
          <p:spPr bwMode="auto">
            <a:xfrm>
              <a:off x="96" y="1919"/>
              <a:ext cx="2712" cy="1777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8" name="Rectangle 40"/>
            <p:cNvSpPr>
              <a:spLocks noChangeArrowheads="1"/>
            </p:cNvSpPr>
            <p:nvPr/>
          </p:nvSpPr>
          <p:spPr bwMode="auto">
            <a:xfrm>
              <a:off x="2455" y="2160"/>
              <a:ext cx="14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10243" name="Group 44"/>
          <p:cNvGrpSpPr>
            <a:grpSpLocks/>
          </p:cNvGrpSpPr>
          <p:nvPr/>
        </p:nvGrpSpPr>
        <p:grpSpPr bwMode="auto">
          <a:xfrm>
            <a:off x="6175941" y="2056606"/>
            <a:ext cx="4378325" cy="2817813"/>
            <a:chOff x="3002" y="1944"/>
            <a:chExt cx="2758" cy="1775"/>
          </a:xfrm>
        </p:grpSpPr>
        <p:pic>
          <p:nvPicPr>
            <p:cNvPr id="10255" name="Picture 17" descr="graficiPb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" y="1944"/>
              <a:ext cx="2758" cy="1775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Rectangle 42"/>
            <p:cNvSpPr>
              <a:spLocks noChangeArrowheads="1"/>
            </p:cNvSpPr>
            <p:nvPr/>
          </p:nvSpPr>
          <p:spPr bwMode="auto">
            <a:xfrm>
              <a:off x="5346" y="2160"/>
              <a:ext cx="14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637733" y="116935"/>
            <a:ext cx="8916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2800" dirty="0" smtClean="0">
                <a:solidFill>
                  <a:schemeClr val="bg1"/>
                </a:solidFill>
                <a:latin typeface="+mn-lt"/>
              </a:rPr>
              <a:t>SIGNALS OF LEAD DECREASE IN 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altLang="it-IT" sz="2800" dirty="0" smtClean="0">
                <a:solidFill>
                  <a:schemeClr val="bg1"/>
                </a:solidFill>
                <a:latin typeface="+mn-lt"/>
              </a:rPr>
              <a:t>ANTARCTIC SNOW</a:t>
            </a:r>
            <a:endParaRPr lang="en-US" altLang="it-IT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2352675" y="914286"/>
            <a:ext cx="32004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dirty="0">
                <a:solidFill>
                  <a:schemeClr val="bg1"/>
                </a:solidFill>
              </a:rPr>
              <a:t>Pb in </a:t>
            </a:r>
            <a:r>
              <a:rPr lang="it-IT" altLang="it-IT" sz="1800" dirty="0" err="1">
                <a:solidFill>
                  <a:schemeClr val="bg1"/>
                </a:solidFill>
              </a:rPr>
              <a:t>ice</a:t>
            </a:r>
            <a:r>
              <a:rPr lang="it-IT" altLang="it-IT" sz="1800" dirty="0">
                <a:solidFill>
                  <a:schemeClr val="bg1"/>
                </a:solidFill>
              </a:rPr>
              <a:t> </a:t>
            </a:r>
            <a:r>
              <a:rPr lang="it-IT" altLang="it-IT" sz="1800" dirty="0" err="1">
                <a:solidFill>
                  <a:schemeClr val="bg1"/>
                </a:solidFill>
              </a:rPr>
              <a:t>cores</a:t>
            </a:r>
            <a:endParaRPr lang="it-IT" altLang="it-IT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 dirty="0">
                <a:solidFill>
                  <a:schemeClr val="bg1"/>
                </a:solidFill>
              </a:rPr>
              <a:t>(Victoria Land, Antarctica)*</a:t>
            </a:r>
          </a:p>
        </p:txBody>
      </p:sp>
      <p:sp>
        <p:nvSpPr>
          <p:cNvPr id="10246" name="Text Box 30"/>
          <p:cNvSpPr txBox="1">
            <a:spLocks noChangeArrowheads="1"/>
          </p:cNvSpPr>
          <p:nvPr/>
        </p:nvSpPr>
        <p:spPr bwMode="auto">
          <a:xfrm>
            <a:off x="6445251" y="941386"/>
            <a:ext cx="36449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dirty="0">
                <a:solidFill>
                  <a:schemeClr val="bg1"/>
                </a:solidFill>
              </a:rPr>
              <a:t>Pb </a:t>
            </a:r>
            <a:r>
              <a:rPr lang="it-IT" altLang="it-IT" sz="1800" dirty="0" err="1">
                <a:solidFill>
                  <a:schemeClr val="bg1"/>
                </a:solidFill>
              </a:rPr>
              <a:t>emissions</a:t>
            </a:r>
            <a:r>
              <a:rPr lang="it-IT" altLang="it-IT" sz="1800" dirty="0">
                <a:solidFill>
                  <a:schemeClr val="bg1"/>
                </a:solidFill>
              </a:rPr>
              <a:t> in </a:t>
            </a:r>
            <a:r>
              <a:rPr lang="it-IT" altLang="it-IT" sz="1800" dirty="0" err="1">
                <a:solidFill>
                  <a:schemeClr val="bg1"/>
                </a:solidFill>
              </a:rPr>
              <a:t>atmosphere</a:t>
            </a:r>
            <a:endParaRPr lang="it-IT" altLang="it-IT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 dirty="0">
                <a:solidFill>
                  <a:schemeClr val="bg1"/>
                </a:solidFill>
              </a:rPr>
              <a:t>(Oceania, South Pacific, Sector)*</a:t>
            </a: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2958079" y="2513806"/>
            <a:ext cx="2795587" cy="1400175"/>
            <a:chOff x="867" y="2433"/>
            <a:chExt cx="1761" cy="882"/>
          </a:xfrm>
        </p:grpSpPr>
        <p:sp>
          <p:nvSpPr>
            <p:cNvPr id="10253" name="Freeform 32"/>
            <p:cNvSpPr>
              <a:spLocks/>
            </p:cNvSpPr>
            <p:nvPr/>
          </p:nvSpPr>
          <p:spPr bwMode="auto">
            <a:xfrm>
              <a:off x="867" y="2736"/>
              <a:ext cx="834" cy="516"/>
            </a:xfrm>
            <a:custGeom>
              <a:avLst/>
              <a:gdLst>
                <a:gd name="T0" fmla="*/ 0 w 834"/>
                <a:gd name="T1" fmla="*/ 516 h 516"/>
                <a:gd name="T2" fmla="*/ 27 w 834"/>
                <a:gd name="T3" fmla="*/ 489 h 516"/>
                <a:gd name="T4" fmla="*/ 51 w 834"/>
                <a:gd name="T5" fmla="*/ 468 h 516"/>
                <a:gd name="T6" fmla="*/ 69 w 834"/>
                <a:gd name="T7" fmla="*/ 456 h 516"/>
                <a:gd name="T8" fmla="*/ 75 w 834"/>
                <a:gd name="T9" fmla="*/ 447 h 516"/>
                <a:gd name="T10" fmla="*/ 84 w 834"/>
                <a:gd name="T11" fmla="*/ 444 h 516"/>
                <a:gd name="T12" fmla="*/ 114 w 834"/>
                <a:gd name="T13" fmla="*/ 390 h 516"/>
                <a:gd name="T14" fmla="*/ 135 w 834"/>
                <a:gd name="T15" fmla="*/ 363 h 516"/>
                <a:gd name="T16" fmla="*/ 168 w 834"/>
                <a:gd name="T17" fmla="*/ 312 h 516"/>
                <a:gd name="T18" fmla="*/ 174 w 834"/>
                <a:gd name="T19" fmla="*/ 303 h 516"/>
                <a:gd name="T20" fmla="*/ 183 w 834"/>
                <a:gd name="T21" fmla="*/ 300 h 516"/>
                <a:gd name="T22" fmla="*/ 225 w 834"/>
                <a:gd name="T23" fmla="*/ 237 h 516"/>
                <a:gd name="T24" fmla="*/ 267 w 834"/>
                <a:gd name="T25" fmla="*/ 177 h 516"/>
                <a:gd name="T26" fmla="*/ 318 w 834"/>
                <a:gd name="T27" fmla="*/ 144 h 516"/>
                <a:gd name="T28" fmla="*/ 345 w 834"/>
                <a:gd name="T29" fmla="*/ 129 h 516"/>
                <a:gd name="T30" fmla="*/ 351 w 834"/>
                <a:gd name="T31" fmla="*/ 120 h 516"/>
                <a:gd name="T32" fmla="*/ 360 w 834"/>
                <a:gd name="T33" fmla="*/ 114 h 516"/>
                <a:gd name="T34" fmla="*/ 378 w 834"/>
                <a:gd name="T35" fmla="*/ 90 h 516"/>
                <a:gd name="T36" fmla="*/ 423 w 834"/>
                <a:gd name="T37" fmla="*/ 57 h 516"/>
                <a:gd name="T38" fmla="*/ 543 w 834"/>
                <a:gd name="T39" fmla="*/ 42 h 516"/>
                <a:gd name="T40" fmla="*/ 714 w 834"/>
                <a:gd name="T41" fmla="*/ 33 h 516"/>
                <a:gd name="T42" fmla="*/ 792 w 834"/>
                <a:gd name="T43" fmla="*/ 6 h 516"/>
                <a:gd name="T44" fmla="*/ 819 w 834"/>
                <a:gd name="T45" fmla="*/ 3 h 516"/>
                <a:gd name="T46" fmla="*/ 834 w 834"/>
                <a:gd name="T47" fmla="*/ 0 h 5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34" h="516">
                  <a:moveTo>
                    <a:pt x="0" y="516"/>
                  </a:moveTo>
                  <a:cubicBezTo>
                    <a:pt x="7" y="506"/>
                    <a:pt x="16" y="493"/>
                    <a:pt x="27" y="489"/>
                  </a:cubicBezTo>
                  <a:cubicBezTo>
                    <a:pt x="37" y="474"/>
                    <a:pt x="30" y="482"/>
                    <a:pt x="51" y="468"/>
                  </a:cubicBezTo>
                  <a:cubicBezTo>
                    <a:pt x="57" y="464"/>
                    <a:pt x="69" y="456"/>
                    <a:pt x="69" y="456"/>
                  </a:cubicBezTo>
                  <a:cubicBezTo>
                    <a:pt x="71" y="453"/>
                    <a:pt x="72" y="449"/>
                    <a:pt x="75" y="447"/>
                  </a:cubicBezTo>
                  <a:cubicBezTo>
                    <a:pt x="77" y="445"/>
                    <a:pt x="82" y="446"/>
                    <a:pt x="84" y="444"/>
                  </a:cubicBezTo>
                  <a:cubicBezTo>
                    <a:pt x="100" y="428"/>
                    <a:pt x="102" y="407"/>
                    <a:pt x="114" y="390"/>
                  </a:cubicBezTo>
                  <a:cubicBezTo>
                    <a:pt x="120" y="381"/>
                    <a:pt x="129" y="372"/>
                    <a:pt x="135" y="363"/>
                  </a:cubicBezTo>
                  <a:cubicBezTo>
                    <a:pt x="147" y="345"/>
                    <a:pt x="148" y="325"/>
                    <a:pt x="168" y="312"/>
                  </a:cubicBezTo>
                  <a:cubicBezTo>
                    <a:pt x="170" y="309"/>
                    <a:pt x="171" y="305"/>
                    <a:pt x="174" y="303"/>
                  </a:cubicBezTo>
                  <a:cubicBezTo>
                    <a:pt x="176" y="301"/>
                    <a:pt x="181" y="302"/>
                    <a:pt x="183" y="300"/>
                  </a:cubicBezTo>
                  <a:cubicBezTo>
                    <a:pt x="199" y="284"/>
                    <a:pt x="212" y="257"/>
                    <a:pt x="225" y="237"/>
                  </a:cubicBezTo>
                  <a:cubicBezTo>
                    <a:pt x="238" y="217"/>
                    <a:pt x="246" y="191"/>
                    <a:pt x="267" y="177"/>
                  </a:cubicBezTo>
                  <a:cubicBezTo>
                    <a:pt x="276" y="164"/>
                    <a:pt x="304" y="154"/>
                    <a:pt x="318" y="144"/>
                  </a:cubicBezTo>
                  <a:cubicBezTo>
                    <a:pt x="327" y="138"/>
                    <a:pt x="345" y="129"/>
                    <a:pt x="345" y="129"/>
                  </a:cubicBezTo>
                  <a:cubicBezTo>
                    <a:pt x="347" y="126"/>
                    <a:pt x="348" y="123"/>
                    <a:pt x="351" y="120"/>
                  </a:cubicBezTo>
                  <a:cubicBezTo>
                    <a:pt x="354" y="117"/>
                    <a:pt x="358" y="117"/>
                    <a:pt x="360" y="114"/>
                  </a:cubicBezTo>
                  <a:cubicBezTo>
                    <a:pt x="368" y="104"/>
                    <a:pt x="366" y="98"/>
                    <a:pt x="378" y="90"/>
                  </a:cubicBezTo>
                  <a:cubicBezTo>
                    <a:pt x="384" y="71"/>
                    <a:pt x="407" y="68"/>
                    <a:pt x="423" y="57"/>
                  </a:cubicBezTo>
                  <a:cubicBezTo>
                    <a:pt x="468" y="63"/>
                    <a:pt x="501" y="48"/>
                    <a:pt x="543" y="42"/>
                  </a:cubicBezTo>
                  <a:cubicBezTo>
                    <a:pt x="599" y="34"/>
                    <a:pt x="657" y="36"/>
                    <a:pt x="714" y="33"/>
                  </a:cubicBezTo>
                  <a:cubicBezTo>
                    <a:pt x="740" y="24"/>
                    <a:pt x="764" y="11"/>
                    <a:pt x="792" y="6"/>
                  </a:cubicBezTo>
                  <a:cubicBezTo>
                    <a:pt x="801" y="5"/>
                    <a:pt x="810" y="4"/>
                    <a:pt x="819" y="3"/>
                  </a:cubicBezTo>
                  <a:cubicBezTo>
                    <a:pt x="824" y="2"/>
                    <a:pt x="834" y="0"/>
                    <a:pt x="83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Freeform 33"/>
            <p:cNvSpPr>
              <a:spLocks/>
            </p:cNvSpPr>
            <p:nvPr/>
          </p:nvSpPr>
          <p:spPr bwMode="auto">
            <a:xfrm>
              <a:off x="1692" y="2433"/>
              <a:ext cx="936" cy="882"/>
            </a:xfrm>
            <a:custGeom>
              <a:avLst/>
              <a:gdLst>
                <a:gd name="T0" fmla="*/ 0 w 936"/>
                <a:gd name="T1" fmla="*/ 306 h 882"/>
                <a:gd name="T2" fmla="*/ 30 w 936"/>
                <a:gd name="T3" fmla="*/ 300 h 882"/>
                <a:gd name="T4" fmla="*/ 63 w 936"/>
                <a:gd name="T5" fmla="*/ 273 h 882"/>
                <a:gd name="T6" fmla="*/ 99 w 936"/>
                <a:gd name="T7" fmla="*/ 255 h 882"/>
                <a:gd name="T8" fmla="*/ 108 w 936"/>
                <a:gd name="T9" fmla="*/ 249 h 882"/>
                <a:gd name="T10" fmla="*/ 129 w 936"/>
                <a:gd name="T11" fmla="*/ 225 h 882"/>
                <a:gd name="T12" fmla="*/ 141 w 936"/>
                <a:gd name="T13" fmla="*/ 189 h 882"/>
                <a:gd name="T14" fmla="*/ 177 w 936"/>
                <a:gd name="T15" fmla="*/ 171 h 882"/>
                <a:gd name="T16" fmla="*/ 213 w 936"/>
                <a:gd name="T17" fmla="*/ 150 h 882"/>
                <a:gd name="T18" fmla="*/ 249 w 936"/>
                <a:gd name="T19" fmla="*/ 123 h 882"/>
                <a:gd name="T20" fmla="*/ 267 w 936"/>
                <a:gd name="T21" fmla="*/ 102 h 882"/>
                <a:gd name="T22" fmla="*/ 279 w 936"/>
                <a:gd name="T23" fmla="*/ 90 h 882"/>
                <a:gd name="T24" fmla="*/ 291 w 936"/>
                <a:gd name="T25" fmla="*/ 78 h 882"/>
                <a:gd name="T26" fmla="*/ 306 w 936"/>
                <a:gd name="T27" fmla="*/ 60 h 882"/>
                <a:gd name="T28" fmla="*/ 324 w 936"/>
                <a:gd name="T29" fmla="*/ 48 h 882"/>
                <a:gd name="T30" fmla="*/ 456 w 936"/>
                <a:gd name="T31" fmla="*/ 0 h 882"/>
                <a:gd name="T32" fmla="*/ 507 w 936"/>
                <a:gd name="T33" fmla="*/ 15 h 882"/>
                <a:gd name="T34" fmla="*/ 564 w 936"/>
                <a:gd name="T35" fmla="*/ 27 h 882"/>
                <a:gd name="T36" fmla="*/ 579 w 936"/>
                <a:gd name="T37" fmla="*/ 51 h 882"/>
                <a:gd name="T38" fmla="*/ 672 w 936"/>
                <a:gd name="T39" fmla="*/ 249 h 882"/>
                <a:gd name="T40" fmla="*/ 711 w 936"/>
                <a:gd name="T41" fmla="*/ 330 h 882"/>
                <a:gd name="T42" fmla="*/ 777 w 936"/>
                <a:gd name="T43" fmla="*/ 468 h 882"/>
                <a:gd name="T44" fmla="*/ 801 w 936"/>
                <a:gd name="T45" fmla="*/ 543 h 882"/>
                <a:gd name="T46" fmla="*/ 813 w 936"/>
                <a:gd name="T47" fmla="*/ 573 h 882"/>
                <a:gd name="T48" fmla="*/ 849 w 936"/>
                <a:gd name="T49" fmla="*/ 681 h 882"/>
                <a:gd name="T50" fmla="*/ 876 w 936"/>
                <a:gd name="T51" fmla="*/ 774 h 882"/>
                <a:gd name="T52" fmla="*/ 906 w 936"/>
                <a:gd name="T53" fmla="*/ 822 h 882"/>
                <a:gd name="T54" fmla="*/ 936 w 936"/>
                <a:gd name="T55" fmla="*/ 882 h 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36" h="882">
                  <a:moveTo>
                    <a:pt x="0" y="306"/>
                  </a:moveTo>
                  <a:cubicBezTo>
                    <a:pt x="10" y="305"/>
                    <a:pt x="22" y="306"/>
                    <a:pt x="30" y="300"/>
                  </a:cubicBezTo>
                  <a:cubicBezTo>
                    <a:pt x="40" y="292"/>
                    <a:pt x="49" y="278"/>
                    <a:pt x="63" y="273"/>
                  </a:cubicBezTo>
                  <a:cubicBezTo>
                    <a:pt x="88" y="265"/>
                    <a:pt x="76" y="271"/>
                    <a:pt x="99" y="255"/>
                  </a:cubicBezTo>
                  <a:cubicBezTo>
                    <a:pt x="102" y="253"/>
                    <a:pt x="108" y="249"/>
                    <a:pt x="108" y="249"/>
                  </a:cubicBezTo>
                  <a:cubicBezTo>
                    <a:pt x="114" y="240"/>
                    <a:pt x="124" y="235"/>
                    <a:pt x="129" y="225"/>
                  </a:cubicBezTo>
                  <a:cubicBezTo>
                    <a:pt x="130" y="223"/>
                    <a:pt x="137" y="192"/>
                    <a:pt x="141" y="189"/>
                  </a:cubicBezTo>
                  <a:cubicBezTo>
                    <a:pt x="152" y="182"/>
                    <a:pt x="166" y="178"/>
                    <a:pt x="177" y="171"/>
                  </a:cubicBezTo>
                  <a:cubicBezTo>
                    <a:pt x="189" y="163"/>
                    <a:pt x="199" y="155"/>
                    <a:pt x="213" y="150"/>
                  </a:cubicBezTo>
                  <a:cubicBezTo>
                    <a:pt x="223" y="140"/>
                    <a:pt x="237" y="131"/>
                    <a:pt x="249" y="123"/>
                  </a:cubicBezTo>
                  <a:cubicBezTo>
                    <a:pt x="253" y="111"/>
                    <a:pt x="255" y="106"/>
                    <a:pt x="267" y="102"/>
                  </a:cubicBezTo>
                  <a:cubicBezTo>
                    <a:pt x="275" y="78"/>
                    <a:pt x="263" y="106"/>
                    <a:pt x="279" y="90"/>
                  </a:cubicBezTo>
                  <a:cubicBezTo>
                    <a:pt x="295" y="74"/>
                    <a:pt x="267" y="86"/>
                    <a:pt x="291" y="78"/>
                  </a:cubicBezTo>
                  <a:cubicBezTo>
                    <a:pt x="297" y="72"/>
                    <a:pt x="300" y="65"/>
                    <a:pt x="306" y="60"/>
                  </a:cubicBezTo>
                  <a:cubicBezTo>
                    <a:pt x="311" y="55"/>
                    <a:pt x="324" y="48"/>
                    <a:pt x="324" y="48"/>
                  </a:cubicBezTo>
                  <a:cubicBezTo>
                    <a:pt x="350" y="9"/>
                    <a:pt x="410" y="3"/>
                    <a:pt x="456" y="0"/>
                  </a:cubicBezTo>
                  <a:cubicBezTo>
                    <a:pt x="476" y="3"/>
                    <a:pt x="488" y="10"/>
                    <a:pt x="507" y="15"/>
                  </a:cubicBezTo>
                  <a:cubicBezTo>
                    <a:pt x="527" y="28"/>
                    <a:pt x="536" y="25"/>
                    <a:pt x="564" y="27"/>
                  </a:cubicBezTo>
                  <a:cubicBezTo>
                    <a:pt x="571" y="48"/>
                    <a:pt x="565" y="41"/>
                    <a:pt x="579" y="51"/>
                  </a:cubicBezTo>
                  <a:cubicBezTo>
                    <a:pt x="620" y="113"/>
                    <a:pt x="639" y="184"/>
                    <a:pt x="672" y="249"/>
                  </a:cubicBezTo>
                  <a:cubicBezTo>
                    <a:pt x="685" y="274"/>
                    <a:pt x="686" y="313"/>
                    <a:pt x="711" y="330"/>
                  </a:cubicBezTo>
                  <a:cubicBezTo>
                    <a:pt x="727" y="379"/>
                    <a:pt x="754" y="422"/>
                    <a:pt x="777" y="468"/>
                  </a:cubicBezTo>
                  <a:cubicBezTo>
                    <a:pt x="789" y="492"/>
                    <a:pt x="786" y="520"/>
                    <a:pt x="801" y="543"/>
                  </a:cubicBezTo>
                  <a:cubicBezTo>
                    <a:pt x="804" y="555"/>
                    <a:pt x="806" y="563"/>
                    <a:pt x="813" y="573"/>
                  </a:cubicBezTo>
                  <a:cubicBezTo>
                    <a:pt x="822" y="611"/>
                    <a:pt x="840" y="644"/>
                    <a:pt x="849" y="681"/>
                  </a:cubicBezTo>
                  <a:cubicBezTo>
                    <a:pt x="857" y="712"/>
                    <a:pt x="866" y="744"/>
                    <a:pt x="876" y="774"/>
                  </a:cubicBezTo>
                  <a:cubicBezTo>
                    <a:pt x="882" y="792"/>
                    <a:pt x="898" y="805"/>
                    <a:pt x="906" y="822"/>
                  </a:cubicBezTo>
                  <a:cubicBezTo>
                    <a:pt x="915" y="843"/>
                    <a:pt x="919" y="865"/>
                    <a:pt x="936" y="88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3350" name="Group 38"/>
          <p:cNvGrpSpPr>
            <a:grpSpLocks/>
          </p:cNvGrpSpPr>
          <p:nvPr/>
        </p:nvGrpSpPr>
        <p:grpSpPr bwMode="auto">
          <a:xfrm>
            <a:off x="6893490" y="2966243"/>
            <a:ext cx="3257550" cy="971550"/>
            <a:chOff x="3450" y="2733"/>
            <a:chExt cx="2052" cy="612"/>
          </a:xfrm>
        </p:grpSpPr>
        <p:sp>
          <p:nvSpPr>
            <p:cNvPr id="10250" name="Freeform 35"/>
            <p:cNvSpPr>
              <a:spLocks/>
            </p:cNvSpPr>
            <p:nvPr/>
          </p:nvSpPr>
          <p:spPr bwMode="auto">
            <a:xfrm>
              <a:off x="3450" y="2889"/>
              <a:ext cx="759" cy="456"/>
            </a:xfrm>
            <a:custGeom>
              <a:avLst/>
              <a:gdLst>
                <a:gd name="T0" fmla="*/ 0 w 759"/>
                <a:gd name="T1" fmla="*/ 447 h 456"/>
                <a:gd name="T2" fmla="*/ 42 w 759"/>
                <a:gd name="T3" fmla="*/ 456 h 456"/>
                <a:gd name="T4" fmla="*/ 156 w 759"/>
                <a:gd name="T5" fmla="*/ 426 h 456"/>
                <a:gd name="T6" fmla="*/ 183 w 759"/>
                <a:gd name="T7" fmla="*/ 417 h 456"/>
                <a:gd name="T8" fmla="*/ 201 w 759"/>
                <a:gd name="T9" fmla="*/ 405 h 456"/>
                <a:gd name="T10" fmla="*/ 210 w 759"/>
                <a:gd name="T11" fmla="*/ 399 h 456"/>
                <a:gd name="T12" fmla="*/ 234 w 759"/>
                <a:gd name="T13" fmla="*/ 378 h 456"/>
                <a:gd name="T14" fmla="*/ 243 w 759"/>
                <a:gd name="T15" fmla="*/ 372 h 456"/>
                <a:gd name="T16" fmla="*/ 282 w 759"/>
                <a:gd name="T17" fmla="*/ 342 h 456"/>
                <a:gd name="T18" fmla="*/ 288 w 759"/>
                <a:gd name="T19" fmla="*/ 333 h 456"/>
                <a:gd name="T20" fmla="*/ 297 w 759"/>
                <a:gd name="T21" fmla="*/ 330 h 456"/>
                <a:gd name="T22" fmla="*/ 309 w 759"/>
                <a:gd name="T23" fmla="*/ 318 h 456"/>
                <a:gd name="T24" fmla="*/ 336 w 759"/>
                <a:gd name="T25" fmla="*/ 288 h 456"/>
                <a:gd name="T26" fmla="*/ 369 w 759"/>
                <a:gd name="T27" fmla="*/ 249 h 456"/>
                <a:gd name="T28" fmla="*/ 384 w 759"/>
                <a:gd name="T29" fmla="*/ 237 h 456"/>
                <a:gd name="T30" fmla="*/ 435 w 759"/>
                <a:gd name="T31" fmla="*/ 195 h 456"/>
                <a:gd name="T32" fmla="*/ 459 w 759"/>
                <a:gd name="T33" fmla="*/ 174 h 456"/>
                <a:gd name="T34" fmla="*/ 474 w 759"/>
                <a:gd name="T35" fmla="*/ 159 h 456"/>
                <a:gd name="T36" fmla="*/ 525 w 759"/>
                <a:gd name="T37" fmla="*/ 102 h 456"/>
                <a:gd name="T38" fmla="*/ 585 w 759"/>
                <a:gd name="T39" fmla="*/ 84 h 456"/>
                <a:gd name="T40" fmla="*/ 621 w 759"/>
                <a:gd name="T41" fmla="*/ 63 h 456"/>
                <a:gd name="T42" fmla="*/ 666 w 759"/>
                <a:gd name="T43" fmla="*/ 54 h 456"/>
                <a:gd name="T44" fmla="*/ 696 w 759"/>
                <a:gd name="T45" fmla="*/ 42 h 456"/>
                <a:gd name="T46" fmla="*/ 723 w 759"/>
                <a:gd name="T47" fmla="*/ 21 h 456"/>
                <a:gd name="T48" fmla="*/ 759 w 759"/>
                <a:gd name="T49" fmla="*/ 0 h 4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59" h="456">
                  <a:moveTo>
                    <a:pt x="0" y="447"/>
                  </a:moveTo>
                  <a:cubicBezTo>
                    <a:pt x="14" y="451"/>
                    <a:pt x="28" y="451"/>
                    <a:pt x="42" y="456"/>
                  </a:cubicBezTo>
                  <a:cubicBezTo>
                    <a:pt x="81" y="450"/>
                    <a:pt x="118" y="437"/>
                    <a:pt x="156" y="426"/>
                  </a:cubicBezTo>
                  <a:cubicBezTo>
                    <a:pt x="165" y="423"/>
                    <a:pt x="175" y="422"/>
                    <a:pt x="183" y="417"/>
                  </a:cubicBezTo>
                  <a:cubicBezTo>
                    <a:pt x="189" y="413"/>
                    <a:pt x="195" y="409"/>
                    <a:pt x="201" y="405"/>
                  </a:cubicBezTo>
                  <a:cubicBezTo>
                    <a:pt x="204" y="403"/>
                    <a:pt x="210" y="399"/>
                    <a:pt x="210" y="399"/>
                  </a:cubicBezTo>
                  <a:cubicBezTo>
                    <a:pt x="220" y="384"/>
                    <a:pt x="213" y="392"/>
                    <a:pt x="234" y="378"/>
                  </a:cubicBezTo>
                  <a:cubicBezTo>
                    <a:pt x="237" y="376"/>
                    <a:pt x="243" y="372"/>
                    <a:pt x="243" y="372"/>
                  </a:cubicBezTo>
                  <a:cubicBezTo>
                    <a:pt x="253" y="358"/>
                    <a:pt x="268" y="352"/>
                    <a:pt x="282" y="342"/>
                  </a:cubicBezTo>
                  <a:cubicBezTo>
                    <a:pt x="284" y="339"/>
                    <a:pt x="285" y="335"/>
                    <a:pt x="288" y="333"/>
                  </a:cubicBezTo>
                  <a:cubicBezTo>
                    <a:pt x="290" y="331"/>
                    <a:pt x="295" y="332"/>
                    <a:pt x="297" y="330"/>
                  </a:cubicBezTo>
                  <a:cubicBezTo>
                    <a:pt x="313" y="314"/>
                    <a:pt x="285" y="326"/>
                    <a:pt x="309" y="318"/>
                  </a:cubicBezTo>
                  <a:cubicBezTo>
                    <a:pt x="315" y="309"/>
                    <a:pt x="327" y="294"/>
                    <a:pt x="336" y="288"/>
                  </a:cubicBezTo>
                  <a:cubicBezTo>
                    <a:pt x="345" y="274"/>
                    <a:pt x="352" y="255"/>
                    <a:pt x="369" y="249"/>
                  </a:cubicBezTo>
                  <a:cubicBezTo>
                    <a:pt x="386" y="223"/>
                    <a:pt x="363" y="254"/>
                    <a:pt x="384" y="237"/>
                  </a:cubicBezTo>
                  <a:cubicBezTo>
                    <a:pt x="401" y="223"/>
                    <a:pt x="416" y="208"/>
                    <a:pt x="435" y="195"/>
                  </a:cubicBezTo>
                  <a:cubicBezTo>
                    <a:pt x="446" y="187"/>
                    <a:pt x="446" y="178"/>
                    <a:pt x="459" y="174"/>
                  </a:cubicBezTo>
                  <a:cubicBezTo>
                    <a:pt x="483" y="138"/>
                    <a:pt x="446" y="191"/>
                    <a:pt x="474" y="159"/>
                  </a:cubicBezTo>
                  <a:cubicBezTo>
                    <a:pt x="491" y="139"/>
                    <a:pt x="499" y="114"/>
                    <a:pt x="525" y="102"/>
                  </a:cubicBezTo>
                  <a:cubicBezTo>
                    <a:pt x="544" y="94"/>
                    <a:pt x="565" y="91"/>
                    <a:pt x="585" y="84"/>
                  </a:cubicBezTo>
                  <a:cubicBezTo>
                    <a:pt x="596" y="80"/>
                    <a:pt x="610" y="68"/>
                    <a:pt x="621" y="63"/>
                  </a:cubicBezTo>
                  <a:cubicBezTo>
                    <a:pt x="634" y="57"/>
                    <a:pt x="652" y="56"/>
                    <a:pt x="666" y="54"/>
                  </a:cubicBezTo>
                  <a:cubicBezTo>
                    <a:pt x="684" y="45"/>
                    <a:pt x="674" y="49"/>
                    <a:pt x="696" y="42"/>
                  </a:cubicBezTo>
                  <a:cubicBezTo>
                    <a:pt x="706" y="39"/>
                    <a:pt x="714" y="27"/>
                    <a:pt x="723" y="21"/>
                  </a:cubicBezTo>
                  <a:cubicBezTo>
                    <a:pt x="731" y="9"/>
                    <a:pt x="743" y="0"/>
                    <a:pt x="7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1" name="Freeform 36"/>
            <p:cNvSpPr>
              <a:spLocks/>
            </p:cNvSpPr>
            <p:nvPr/>
          </p:nvSpPr>
          <p:spPr bwMode="auto">
            <a:xfrm>
              <a:off x="4203" y="2733"/>
              <a:ext cx="1182" cy="261"/>
            </a:xfrm>
            <a:custGeom>
              <a:avLst/>
              <a:gdLst>
                <a:gd name="T0" fmla="*/ 0 w 1182"/>
                <a:gd name="T1" fmla="*/ 153 h 261"/>
                <a:gd name="T2" fmla="*/ 27 w 1182"/>
                <a:gd name="T3" fmla="*/ 138 h 261"/>
                <a:gd name="T4" fmla="*/ 36 w 1182"/>
                <a:gd name="T5" fmla="*/ 132 h 261"/>
                <a:gd name="T6" fmla="*/ 123 w 1182"/>
                <a:gd name="T7" fmla="*/ 81 h 261"/>
                <a:gd name="T8" fmla="*/ 153 w 1182"/>
                <a:gd name="T9" fmla="*/ 75 h 261"/>
                <a:gd name="T10" fmla="*/ 171 w 1182"/>
                <a:gd name="T11" fmla="*/ 69 h 261"/>
                <a:gd name="T12" fmla="*/ 348 w 1182"/>
                <a:gd name="T13" fmla="*/ 39 h 261"/>
                <a:gd name="T14" fmla="*/ 408 w 1182"/>
                <a:gd name="T15" fmla="*/ 27 h 261"/>
                <a:gd name="T16" fmla="*/ 471 w 1182"/>
                <a:gd name="T17" fmla="*/ 51 h 261"/>
                <a:gd name="T18" fmla="*/ 612 w 1182"/>
                <a:gd name="T19" fmla="*/ 42 h 261"/>
                <a:gd name="T20" fmla="*/ 651 w 1182"/>
                <a:gd name="T21" fmla="*/ 30 h 261"/>
                <a:gd name="T22" fmla="*/ 744 w 1182"/>
                <a:gd name="T23" fmla="*/ 0 h 261"/>
                <a:gd name="T24" fmla="*/ 795 w 1182"/>
                <a:gd name="T25" fmla="*/ 3 h 261"/>
                <a:gd name="T26" fmla="*/ 828 w 1182"/>
                <a:gd name="T27" fmla="*/ 51 h 261"/>
                <a:gd name="T28" fmla="*/ 903 w 1182"/>
                <a:gd name="T29" fmla="*/ 72 h 261"/>
                <a:gd name="T30" fmla="*/ 927 w 1182"/>
                <a:gd name="T31" fmla="*/ 90 h 261"/>
                <a:gd name="T32" fmla="*/ 951 w 1182"/>
                <a:gd name="T33" fmla="*/ 135 h 261"/>
                <a:gd name="T34" fmla="*/ 969 w 1182"/>
                <a:gd name="T35" fmla="*/ 162 h 261"/>
                <a:gd name="T36" fmla="*/ 972 w 1182"/>
                <a:gd name="T37" fmla="*/ 171 h 261"/>
                <a:gd name="T38" fmla="*/ 1032 w 1182"/>
                <a:gd name="T39" fmla="*/ 189 h 261"/>
                <a:gd name="T40" fmla="*/ 1152 w 1182"/>
                <a:gd name="T41" fmla="*/ 246 h 261"/>
                <a:gd name="T42" fmla="*/ 1182 w 1182"/>
                <a:gd name="T43" fmla="*/ 261 h 2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2" h="261">
                  <a:moveTo>
                    <a:pt x="0" y="153"/>
                  </a:moveTo>
                  <a:cubicBezTo>
                    <a:pt x="16" y="148"/>
                    <a:pt x="6" y="152"/>
                    <a:pt x="27" y="138"/>
                  </a:cubicBezTo>
                  <a:cubicBezTo>
                    <a:pt x="30" y="136"/>
                    <a:pt x="36" y="132"/>
                    <a:pt x="36" y="132"/>
                  </a:cubicBezTo>
                  <a:cubicBezTo>
                    <a:pt x="49" y="112"/>
                    <a:pt x="99" y="89"/>
                    <a:pt x="123" y="81"/>
                  </a:cubicBezTo>
                  <a:cubicBezTo>
                    <a:pt x="138" y="76"/>
                    <a:pt x="135" y="79"/>
                    <a:pt x="153" y="75"/>
                  </a:cubicBezTo>
                  <a:cubicBezTo>
                    <a:pt x="159" y="73"/>
                    <a:pt x="171" y="69"/>
                    <a:pt x="171" y="69"/>
                  </a:cubicBezTo>
                  <a:cubicBezTo>
                    <a:pt x="208" y="32"/>
                    <a:pt x="306" y="40"/>
                    <a:pt x="348" y="39"/>
                  </a:cubicBezTo>
                  <a:cubicBezTo>
                    <a:pt x="368" y="35"/>
                    <a:pt x="388" y="32"/>
                    <a:pt x="408" y="27"/>
                  </a:cubicBezTo>
                  <a:cubicBezTo>
                    <a:pt x="431" y="32"/>
                    <a:pt x="448" y="45"/>
                    <a:pt x="471" y="51"/>
                  </a:cubicBezTo>
                  <a:cubicBezTo>
                    <a:pt x="517" y="50"/>
                    <a:pt x="566" y="53"/>
                    <a:pt x="612" y="42"/>
                  </a:cubicBezTo>
                  <a:cubicBezTo>
                    <a:pt x="626" y="33"/>
                    <a:pt x="634" y="32"/>
                    <a:pt x="651" y="30"/>
                  </a:cubicBezTo>
                  <a:cubicBezTo>
                    <a:pt x="682" y="20"/>
                    <a:pt x="715" y="15"/>
                    <a:pt x="744" y="0"/>
                  </a:cubicBezTo>
                  <a:cubicBezTo>
                    <a:pt x="761" y="1"/>
                    <a:pt x="778" y="0"/>
                    <a:pt x="795" y="3"/>
                  </a:cubicBezTo>
                  <a:cubicBezTo>
                    <a:pt x="808" y="5"/>
                    <a:pt x="815" y="43"/>
                    <a:pt x="828" y="51"/>
                  </a:cubicBezTo>
                  <a:cubicBezTo>
                    <a:pt x="837" y="79"/>
                    <a:pt x="882" y="71"/>
                    <a:pt x="903" y="72"/>
                  </a:cubicBezTo>
                  <a:cubicBezTo>
                    <a:pt x="910" y="83"/>
                    <a:pt x="916" y="83"/>
                    <a:pt x="927" y="90"/>
                  </a:cubicBezTo>
                  <a:cubicBezTo>
                    <a:pt x="939" y="108"/>
                    <a:pt x="945" y="116"/>
                    <a:pt x="951" y="135"/>
                  </a:cubicBezTo>
                  <a:cubicBezTo>
                    <a:pt x="954" y="145"/>
                    <a:pt x="966" y="152"/>
                    <a:pt x="969" y="162"/>
                  </a:cubicBezTo>
                  <a:cubicBezTo>
                    <a:pt x="970" y="165"/>
                    <a:pt x="970" y="169"/>
                    <a:pt x="972" y="171"/>
                  </a:cubicBezTo>
                  <a:cubicBezTo>
                    <a:pt x="985" y="184"/>
                    <a:pt x="1014" y="187"/>
                    <a:pt x="1032" y="189"/>
                  </a:cubicBezTo>
                  <a:cubicBezTo>
                    <a:pt x="1075" y="203"/>
                    <a:pt x="1114" y="221"/>
                    <a:pt x="1152" y="246"/>
                  </a:cubicBezTo>
                  <a:cubicBezTo>
                    <a:pt x="1162" y="252"/>
                    <a:pt x="1174" y="253"/>
                    <a:pt x="1182" y="26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Freeform 37"/>
            <p:cNvSpPr>
              <a:spLocks/>
            </p:cNvSpPr>
            <p:nvPr/>
          </p:nvSpPr>
          <p:spPr bwMode="auto">
            <a:xfrm>
              <a:off x="5385" y="2994"/>
              <a:ext cx="117" cy="144"/>
            </a:xfrm>
            <a:custGeom>
              <a:avLst/>
              <a:gdLst>
                <a:gd name="T0" fmla="*/ 0 w 117"/>
                <a:gd name="T1" fmla="*/ 0 h 144"/>
                <a:gd name="T2" fmla="*/ 33 w 117"/>
                <a:gd name="T3" fmla="*/ 39 h 144"/>
                <a:gd name="T4" fmla="*/ 51 w 117"/>
                <a:gd name="T5" fmla="*/ 51 h 144"/>
                <a:gd name="T6" fmla="*/ 75 w 117"/>
                <a:gd name="T7" fmla="*/ 81 h 144"/>
                <a:gd name="T8" fmla="*/ 78 w 117"/>
                <a:gd name="T9" fmla="*/ 90 h 144"/>
                <a:gd name="T10" fmla="*/ 87 w 117"/>
                <a:gd name="T11" fmla="*/ 96 h 144"/>
                <a:gd name="T12" fmla="*/ 93 w 117"/>
                <a:gd name="T13" fmla="*/ 114 h 144"/>
                <a:gd name="T14" fmla="*/ 117 w 117"/>
                <a:gd name="T15" fmla="*/ 144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144">
                  <a:moveTo>
                    <a:pt x="0" y="0"/>
                  </a:moveTo>
                  <a:cubicBezTo>
                    <a:pt x="16" y="5"/>
                    <a:pt x="24" y="25"/>
                    <a:pt x="33" y="39"/>
                  </a:cubicBezTo>
                  <a:cubicBezTo>
                    <a:pt x="37" y="45"/>
                    <a:pt x="51" y="51"/>
                    <a:pt x="51" y="51"/>
                  </a:cubicBezTo>
                  <a:cubicBezTo>
                    <a:pt x="55" y="62"/>
                    <a:pt x="65" y="75"/>
                    <a:pt x="75" y="81"/>
                  </a:cubicBezTo>
                  <a:cubicBezTo>
                    <a:pt x="76" y="84"/>
                    <a:pt x="76" y="88"/>
                    <a:pt x="78" y="90"/>
                  </a:cubicBezTo>
                  <a:cubicBezTo>
                    <a:pt x="80" y="93"/>
                    <a:pt x="85" y="93"/>
                    <a:pt x="87" y="96"/>
                  </a:cubicBezTo>
                  <a:cubicBezTo>
                    <a:pt x="90" y="101"/>
                    <a:pt x="91" y="108"/>
                    <a:pt x="93" y="114"/>
                  </a:cubicBezTo>
                  <a:cubicBezTo>
                    <a:pt x="99" y="133"/>
                    <a:pt x="110" y="130"/>
                    <a:pt x="117" y="1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49" name="Text Box 39"/>
          <p:cNvSpPr txBox="1">
            <a:spLocks noChangeArrowheads="1"/>
          </p:cNvSpPr>
          <p:nvPr/>
        </p:nvSpPr>
        <p:spPr bwMode="auto">
          <a:xfrm>
            <a:off x="1666876" y="6332538"/>
            <a:ext cx="613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r>
              <a:rPr lang="en-US" altLang="it-IT" sz="1600">
                <a:solidFill>
                  <a:schemeClr val="bg1"/>
                </a:solidFill>
              </a:rPr>
              <a:t>* Barbante C. </a:t>
            </a:r>
            <a:r>
              <a:rPr lang="en-US" altLang="it-IT" sz="1600" i="1">
                <a:solidFill>
                  <a:schemeClr val="bg1"/>
                </a:solidFill>
              </a:rPr>
              <a:t>et</a:t>
            </a:r>
            <a:r>
              <a:rPr lang="en-US" altLang="it-IT" sz="1600">
                <a:solidFill>
                  <a:schemeClr val="bg1"/>
                </a:solidFill>
              </a:rPr>
              <a:t> </a:t>
            </a:r>
            <a:r>
              <a:rPr lang="en-US" altLang="it-IT" sz="1600" i="1">
                <a:solidFill>
                  <a:schemeClr val="bg1"/>
                </a:solidFill>
              </a:rPr>
              <a:t>al</a:t>
            </a:r>
            <a:r>
              <a:rPr lang="en-US" altLang="it-IT" sz="1600">
                <a:solidFill>
                  <a:schemeClr val="bg1"/>
                </a:solidFill>
              </a:rPr>
              <a:t>., </a:t>
            </a:r>
            <a:r>
              <a:rPr lang="en-US" altLang="it-IT" sz="1600" i="1">
                <a:solidFill>
                  <a:schemeClr val="bg1"/>
                </a:solidFill>
              </a:rPr>
              <a:t>Intern. J. Environ. Anal. Chem</a:t>
            </a:r>
            <a:r>
              <a:rPr lang="en-US" altLang="it-IT" sz="1600">
                <a:solidFill>
                  <a:schemeClr val="bg1"/>
                </a:solidFill>
              </a:rPr>
              <a:t>., 1997</a:t>
            </a:r>
            <a:endParaRPr lang="en-US" altLang="it-IT" sz="1600" b="0" i="1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08957" y="5137944"/>
            <a:ext cx="1037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</a:rPr>
              <a:t>Relationship</a:t>
            </a:r>
            <a:r>
              <a:rPr lang="it-IT" sz="3600" dirty="0" smtClean="0">
                <a:solidFill>
                  <a:schemeClr val="bg1"/>
                </a:solidFill>
              </a:rPr>
              <a:t> with </a:t>
            </a:r>
            <a:r>
              <a:rPr lang="it-IT" sz="3600" dirty="0" err="1" smtClean="0">
                <a:solidFill>
                  <a:schemeClr val="bg1"/>
                </a:solidFill>
              </a:rPr>
              <a:t>lead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emissions</a:t>
            </a:r>
            <a:r>
              <a:rPr lang="it-IT" sz="3600" dirty="0" smtClean="0">
                <a:solidFill>
                  <a:schemeClr val="bg1"/>
                </a:solidFill>
              </a:rPr>
              <a:t> from </a:t>
            </a:r>
            <a:r>
              <a:rPr lang="it-IT" sz="3600" dirty="0" err="1" smtClean="0">
                <a:solidFill>
                  <a:schemeClr val="bg1"/>
                </a:solidFill>
              </a:rPr>
              <a:t>leaded</a:t>
            </a:r>
            <a:r>
              <a:rPr lang="it-IT" sz="3600" dirty="0" smtClean="0">
                <a:solidFill>
                  <a:schemeClr val="bg1"/>
                </a:solidFill>
              </a:rPr>
              <a:t> gasoline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43843" y="136526"/>
            <a:ext cx="7304314" cy="74521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latin typeface="+mn-lt"/>
              </a:rPr>
              <a:t>Same</a:t>
            </a:r>
            <a:r>
              <a:rPr lang="it-IT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+mn-lt"/>
              </a:rPr>
              <a:t>observations</a:t>
            </a:r>
            <a:r>
              <a:rPr lang="it-IT" b="1" dirty="0" smtClean="0">
                <a:solidFill>
                  <a:schemeClr val="bg1"/>
                </a:solidFill>
                <a:latin typeface="+mn-lt"/>
              </a:rPr>
              <a:t> in the </a:t>
            </a:r>
            <a:r>
              <a:rPr lang="it-IT" b="1" dirty="0" err="1" smtClean="0">
                <a:solidFill>
                  <a:schemeClr val="bg1"/>
                </a:solidFill>
                <a:latin typeface="+mn-lt"/>
              </a:rPr>
              <a:t>Arctic</a:t>
            </a:r>
            <a:endParaRPr lang="it-IT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1" y="1023256"/>
            <a:ext cx="6914617" cy="5044849"/>
          </a:xfrm>
        </p:spPr>
      </p:pic>
    </p:spTree>
    <p:extLst>
      <p:ext uri="{BB962C8B-B14F-4D97-AF65-F5344CB8AC3E}">
        <p14:creationId xmlns:p14="http://schemas.microsoft.com/office/powerpoint/2010/main" val="42941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6"/>
          <p:cNvSpPr txBox="1">
            <a:spLocks noChangeArrowheads="1"/>
          </p:cNvSpPr>
          <p:nvPr/>
        </p:nvSpPr>
        <p:spPr bwMode="auto">
          <a:xfrm>
            <a:off x="2209800" y="736601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dirty="0" err="1">
                <a:solidFill>
                  <a:schemeClr val="bg1"/>
                </a:solidFill>
              </a:rPr>
              <a:t>Samples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collected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during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winters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>
                <a:solidFill>
                  <a:schemeClr val="bg1"/>
                </a:solidFill>
              </a:rPr>
              <a:t>2000-2004 on summit of Mount </a:t>
            </a:r>
            <a:r>
              <a:rPr lang="it-IT" altLang="it-IT" dirty="0" err="1">
                <a:solidFill>
                  <a:schemeClr val="bg1"/>
                </a:solidFill>
              </a:rPr>
              <a:t>Cornaccione</a:t>
            </a:r>
            <a:r>
              <a:rPr lang="it-IT" altLang="it-IT" dirty="0">
                <a:solidFill>
                  <a:schemeClr val="bg1"/>
                </a:solidFill>
              </a:rPr>
              <a:t> (1700 m </a:t>
            </a:r>
            <a:r>
              <a:rPr lang="it-IT" altLang="it-IT" dirty="0" err="1">
                <a:solidFill>
                  <a:schemeClr val="bg1"/>
                </a:solidFill>
              </a:rPr>
              <a:t>asl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536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3" y="1587382"/>
            <a:ext cx="4397829" cy="491037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9" name="Picture 19" descr="DSCF0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61" y="1587382"/>
            <a:ext cx="6563181" cy="492174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140528" y="103328"/>
            <a:ext cx="591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SNOW OF THE APENNINES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2" name="Oval 23"/>
          <p:cNvSpPr>
            <a:spLocks noChangeArrowheads="1"/>
          </p:cNvSpPr>
          <p:nvPr/>
        </p:nvSpPr>
        <p:spPr bwMode="auto">
          <a:xfrm>
            <a:off x="2299943" y="3465513"/>
            <a:ext cx="179388" cy="1793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93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001838" y="145416"/>
            <a:ext cx="815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/>
            <a:r>
              <a:rPr lang="en-US" altLang="it-IT" sz="4000" dirty="0" smtClean="0">
                <a:solidFill>
                  <a:schemeClr val="bg1"/>
                </a:solidFill>
                <a:latin typeface="+mn-lt"/>
              </a:rPr>
              <a:t>LEAD IN SNOW </a:t>
            </a:r>
            <a:r>
              <a:rPr lang="en-US" altLang="it-IT" sz="4000" dirty="0">
                <a:solidFill>
                  <a:schemeClr val="bg1"/>
                </a:solidFill>
                <a:latin typeface="+mn-lt"/>
              </a:rPr>
              <a:t>OF THE </a:t>
            </a:r>
            <a:r>
              <a:rPr lang="en-US" altLang="it-IT" sz="4000" dirty="0" smtClean="0">
                <a:solidFill>
                  <a:schemeClr val="bg1"/>
                </a:solidFill>
                <a:latin typeface="+mn-lt"/>
              </a:rPr>
              <a:t>APENNINES</a:t>
            </a:r>
            <a:endParaRPr lang="en-US" altLang="it-IT" sz="40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970910"/>
              </p:ext>
            </p:extLst>
          </p:nvPr>
        </p:nvGraphicFramePr>
        <p:xfrm>
          <a:off x="152400" y="898530"/>
          <a:ext cx="6618287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Grafico" r:id="rId3" imgW="4238678" imgH="2752856" progId="Excel.Chart.8">
                  <p:embed/>
                </p:oleObj>
              </mc:Choice>
              <mc:Fallback>
                <p:oleObj name="Grafico" r:id="rId3" imgW="4238678" imgH="275285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98530"/>
                        <a:ext cx="6618287" cy="524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889963"/>
              </p:ext>
            </p:extLst>
          </p:nvPr>
        </p:nvGraphicFramePr>
        <p:xfrm>
          <a:off x="6694487" y="1996528"/>
          <a:ext cx="5336498" cy="2712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68249"/>
                <a:gridCol w="2668249"/>
              </a:tblGrid>
              <a:tr h="5450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t-IT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Conc. variation 2000-2004</a:t>
                      </a:r>
                      <a:endParaRPr kumimoji="0" lang="en-US" altLang="it-IT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it-IT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Total</a:t>
                      </a:r>
                    </a:p>
                    <a:p>
                      <a:r>
                        <a:rPr kumimoji="0" lang="en-US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concentration</a:t>
                      </a:r>
                      <a:endParaRPr lang="it-IT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altLang="it-IT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~80% decrease</a:t>
                      </a:r>
                      <a:endParaRPr lang="it-IT" sz="3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it-IT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Particulate</a:t>
                      </a:r>
                    </a:p>
                    <a:p>
                      <a:r>
                        <a:rPr kumimoji="0" lang="en-US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concentration</a:t>
                      </a:r>
                      <a:endParaRPr lang="it-IT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altLang="it-IT" sz="32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~90% decrease</a:t>
                      </a:r>
                      <a:endParaRPr lang="it-IT" sz="3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3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49994" y="1678279"/>
            <a:ext cx="5363402" cy="6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2392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3600" dirty="0" smtClean="0">
                <a:solidFill>
                  <a:srgbClr val="FFCC00"/>
                </a:solidFill>
                <a:latin typeface="+mn-lt"/>
              </a:rPr>
              <a:t>Three </a:t>
            </a:r>
            <a:r>
              <a:rPr lang="en-US" altLang="it-IT" sz="3600" dirty="0">
                <a:solidFill>
                  <a:srgbClr val="FFCC00"/>
                </a:solidFill>
                <a:latin typeface="+mn-lt"/>
              </a:rPr>
              <a:t>sites of Ancona </a:t>
            </a:r>
            <a:r>
              <a:rPr lang="en-US" altLang="it-IT" sz="3600" dirty="0" smtClean="0">
                <a:solidFill>
                  <a:srgbClr val="FFCC00"/>
                </a:solidFill>
                <a:latin typeface="+mn-lt"/>
              </a:rPr>
              <a:t>coast</a:t>
            </a:r>
          </a:p>
        </p:txBody>
      </p:sp>
      <p:grpSp>
        <p:nvGrpSpPr>
          <p:cNvPr id="29701" name="Group 7"/>
          <p:cNvGrpSpPr>
            <a:grpSpLocks/>
          </p:cNvGrpSpPr>
          <p:nvPr/>
        </p:nvGrpSpPr>
        <p:grpSpPr bwMode="auto">
          <a:xfrm>
            <a:off x="216422" y="2499575"/>
            <a:ext cx="4570413" cy="3422650"/>
            <a:chOff x="1432" y="2016"/>
            <a:chExt cx="2879" cy="2156"/>
          </a:xfrm>
        </p:grpSpPr>
        <p:pic>
          <p:nvPicPr>
            <p:cNvPr id="29702" name="Picture 8" descr="MARE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016"/>
              <a:ext cx="2879" cy="2156"/>
            </a:xfrm>
            <a:prstGeom prst="rect">
              <a:avLst/>
            </a:prstGeom>
            <a:noFill/>
            <a:ln w="508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03" name="Group 9"/>
            <p:cNvGrpSpPr>
              <a:grpSpLocks/>
            </p:cNvGrpSpPr>
            <p:nvPr/>
          </p:nvGrpSpPr>
          <p:grpSpPr bwMode="auto">
            <a:xfrm>
              <a:off x="1451" y="2088"/>
              <a:ext cx="2774" cy="2076"/>
              <a:chOff x="-29" y="2088"/>
              <a:chExt cx="2774" cy="2076"/>
            </a:xfrm>
          </p:grpSpPr>
          <p:sp>
            <p:nvSpPr>
              <p:cNvPr id="29704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083" y="3666"/>
                <a:ext cx="603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/>
                <a:r>
                  <a:rPr lang="it-IT" altLang="it-IT" sz="18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Conero Mountain</a:t>
                </a:r>
              </a:p>
              <a:p>
                <a:pPr algn="ctr"/>
                <a:endParaRPr lang="it-IT" altLang="it-IT" sz="1800" i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5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712" y="3531"/>
                <a:ext cx="1029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r>
                  <a:rPr lang="it-IT" altLang="it-IT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PORTONOVO</a:t>
                </a:r>
                <a:endParaRPr lang="it-IT" altLang="it-IT" sz="600" b="0" i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6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008" y="2312"/>
                <a:ext cx="508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r>
                  <a:rPr lang="it-IT" altLang="it-IT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API</a:t>
                </a:r>
                <a:endParaRPr lang="it-IT" altLang="it-IT" sz="600" b="0" i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890" y="2148"/>
                <a:ext cx="721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r>
                  <a:rPr lang="it-IT" altLang="it-IT" i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ESINO</a:t>
                </a:r>
                <a:endParaRPr lang="it-IT" altLang="it-IT" sz="600" b="0" i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06" y="3279"/>
                <a:ext cx="1002" cy="3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/>
                <a:r>
                  <a:rPr lang="it-IT" altLang="it-IT" sz="3600" i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Ancona</a:t>
                </a:r>
                <a:endParaRPr lang="it-IT" altLang="it-IT" sz="3600" b="0" i="1">
                  <a:solidFill>
                    <a:srgbClr val="008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65" y="2675"/>
                <a:ext cx="686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/>
                <a:r>
                  <a:rPr lang="it-IT" altLang="it-IT" sz="18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API</a:t>
                </a:r>
              </a:p>
              <a:p>
                <a:pPr algn="ctr"/>
                <a:r>
                  <a:rPr lang="it-IT" altLang="it-IT" sz="18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Refinery</a:t>
                </a:r>
              </a:p>
            </p:txBody>
          </p:sp>
          <p:sp>
            <p:nvSpPr>
              <p:cNvPr id="2971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-29" y="2238"/>
                <a:ext cx="720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/>
                <a:r>
                  <a:rPr lang="it-IT" altLang="it-IT" sz="18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Esino</a:t>
                </a:r>
              </a:p>
              <a:p>
                <a:pPr algn="ctr"/>
                <a:r>
                  <a:rPr lang="it-IT" altLang="it-IT" sz="18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River </a:t>
                </a:r>
              </a:p>
            </p:txBody>
          </p:sp>
          <p:sp>
            <p:nvSpPr>
              <p:cNvPr id="29711" name="Rectangle 17"/>
              <p:cNvSpPr>
                <a:spLocks noChangeAspect="1" noChangeArrowheads="1"/>
              </p:cNvSpPr>
              <p:nvPr/>
            </p:nvSpPr>
            <p:spPr bwMode="auto">
              <a:xfrm rot="-1581147">
                <a:off x="773" y="2412"/>
                <a:ext cx="121" cy="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9712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568" y="2543"/>
                <a:ext cx="176" cy="99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it-IT"/>
              </a:p>
            </p:txBody>
          </p:sp>
          <p:sp>
            <p:nvSpPr>
              <p:cNvPr id="29713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789" y="2752"/>
                <a:ext cx="952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 defTabSz="1905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defTabSz="190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/>
                <a:r>
                  <a:rPr lang="it-IT" altLang="it-IT" sz="2800" i="1">
                    <a:solidFill>
                      <a:srgbClr val="1985E7"/>
                    </a:solidFill>
                    <a:latin typeface="Times New Roman" panose="02020603050405020304" pitchFamily="18" charset="0"/>
                  </a:rPr>
                  <a:t>Adriatic Sea</a:t>
                </a:r>
              </a:p>
            </p:txBody>
          </p:sp>
          <p:pic>
            <p:nvPicPr>
              <p:cNvPr id="29714" name="Picture 20" descr="Fig_10b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5" y="2088"/>
                <a:ext cx="688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5" name="Picture 21" descr="Fig_11b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" y="2736"/>
                <a:ext cx="669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6" name="Picture 22" descr="Fig_12b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2" y="3711"/>
                <a:ext cx="693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/>
          <a:srcRect l="26333" t="19704" r="57240" b="4740"/>
          <a:stretch/>
        </p:blipFill>
        <p:spPr>
          <a:xfrm>
            <a:off x="7080496" y="91796"/>
            <a:ext cx="2440597" cy="63142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0586" y="38678"/>
            <a:ext cx="523737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ct val="50000"/>
              </a:spcBef>
            </a:pPr>
            <a:r>
              <a:rPr lang="en-US" altLang="it-IT" sz="4000" b="1" dirty="0">
                <a:solidFill>
                  <a:schemeClr val="bg1"/>
                </a:solidFill>
                <a:ea typeface="+mj-ea"/>
                <a:cs typeface="+mj-cs"/>
              </a:rPr>
              <a:t>ADRIATIC COASTAL </a:t>
            </a:r>
            <a:r>
              <a:rPr lang="en-US" altLang="it-IT" sz="4000" b="1" dirty="0" smtClean="0">
                <a:solidFill>
                  <a:schemeClr val="bg1"/>
                </a:solidFill>
                <a:ea typeface="+mj-ea"/>
                <a:cs typeface="+mj-cs"/>
              </a:rPr>
              <a:t>SEAWATER (2001-2004)</a:t>
            </a:r>
            <a:endParaRPr lang="en-US" altLang="it-IT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54817" y="6334780"/>
            <a:ext cx="192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Time </a:t>
            </a:r>
            <a:r>
              <a:rPr lang="it-IT" sz="2800" dirty="0" err="1" smtClean="0">
                <a:solidFill>
                  <a:schemeClr val="bg1"/>
                </a:solidFill>
              </a:rPr>
              <a:t>series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25872" y="948109"/>
            <a:ext cx="127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>
                <a:solidFill>
                  <a:srgbClr val="FFCC00"/>
                </a:solidFill>
              </a:rPr>
              <a:t>Esino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979669" y="3001046"/>
            <a:ext cx="111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>
                <a:solidFill>
                  <a:srgbClr val="FFCC00"/>
                </a:solidFill>
              </a:rPr>
              <a:t>Api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884714" y="4819240"/>
            <a:ext cx="221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>
                <a:solidFill>
                  <a:srgbClr val="FFCC00"/>
                </a:solidFill>
              </a:rPr>
              <a:t>Portonovo</a:t>
            </a:r>
          </a:p>
        </p:txBody>
      </p:sp>
      <p:sp>
        <p:nvSpPr>
          <p:cNvPr id="7" name="Freccia a destra 6"/>
          <p:cNvSpPr/>
          <p:nvPr/>
        </p:nvSpPr>
        <p:spPr>
          <a:xfrm rot="1568187">
            <a:off x="7956841" y="1393995"/>
            <a:ext cx="1014439" cy="400891"/>
          </a:xfrm>
          <a:prstGeom prst="right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 rot="1568187">
            <a:off x="7956842" y="3346454"/>
            <a:ext cx="1014439" cy="400891"/>
          </a:xfrm>
          <a:prstGeom prst="right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/>
          <p:cNvSpPr/>
          <p:nvPr/>
        </p:nvSpPr>
        <p:spPr>
          <a:xfrm rot="1568187">
            <a:off x="7969084" y="5393376"/>
            <a:ext cx="1014439" cy="400891"/>
          </a:xfrm>
          <a:prstGeom prst="right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9701049" y="1595308"/>
            <a:ext cx="2301766" cy="33966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lIns="36000" tIns="36000" rIns="36000" bIns="36000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/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50% decrease</a:t>
            </a:r>
          </a:p>
          <a:p>
            <a:pPr algn="ctr"/>
            <a:r>
              <a:rPr lang="en-US" alt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rom</a:t>
            </a:r>
          </a:p>
          <a:p>
            <a:pPr algn="ctr"/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2000-01</a:t>
            </a:r>
          </a:p>
          <a:p>
            <a:pPr algn="ctr"/>
            <a:r>
              <a:rPr lang="en-US" alt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</a:p>
          <a:p>
            <a:pPr algn="ctr"/>
            <a:r>
              <a:rPr lang="en-US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2003-04</a:t>
            </a:r>
          </a:p>
        </p:txBody>
      </p:sp>
    </p:spTree>
    <p:extLst>
      <p:ext uri="{BB962C8B-B14F-4D97-AF65-F5344CB8AC3E}">
        <p14:creationId xmlns:p14="http://schemas.microsoft.com/office/powerpoint/2010/main" val="41288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13314" y="180850"/>
            <a:ext cx="596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/>
              <a:t>CONCLUSION</a:t>
            </a:r>
            <a:endParaRPr lang="it-IT" sz="4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970314" y="2836174"/>
            <a:ext cx="8251372" cy="125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3200" b="1" dirty="0" smtClean="0"/>
              <a:t>The </a:t>
            </a:r>
            <a:r>
              <a:rPr lang="it-IT" sz="3200" b="1" dirty="0" err="1" smtClean="0"/>
              <a:t>Adriatic-Ionian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Macroregion</a:t>
            </a:r>
            <a:r>
              <a:rPr lang="it-IT" sz="3200" b="1" dirty="0" smtClean="0"/>
              <a:t> shows </a:t>
            </a:r>
            <a:r>
              <a:rPr lang="it-IT" sz="3200" b="1" dirty="0" err="1" smtClean="0"/>
              <a:t>lead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reduction</a:t>
            </a:r>
            <a:r>
              <a:rPr lang="it-IT" sz="3200" b="1" dirty="0" smtClean="0"/>
              <a:t> in </a:t>
            </a:r>
            <a:r>
              <a:rPr lang="it-IT" sz="3200" b="1" dirty="0" err="1" smtClean="0"/>
              <a:t>snow</a:t>
            </a:r>
            <a:r>
              <a:rPr lang="it-IT" sz="3200" b="1" dirty="0" smtClean="0"/>
              <a:t> and </a:t>
            </a:r>
            <a:r>
              <a:rPr lang="it-IT" sz="3200" b="1" dirty="0" err="1" smtClean="0"/>
              <a:t>sea</a:t>
            </a:r>
            <a:r>
              <a:rPr lang="it-IT" sz="3200" b="1" dirty="0" smtClean="0"/>
              <a:t> water </a:t>
            </a:r>
            <a:r>
              <a:rPr lang="it-IT" sz="3200" b="1" dirty="0" err="1" smtClean="0"/>
              <a:t>beginning</a:t>
            </a:r>
            <a:r>
              <a:rPr lang="it-IT" sz="3200" b="1" dirty="0" smtClean="0"/>
              <a:t> with </a:t>
            </a:r>
            <a:r>
              <a:rPr lang="it-IT" sz="3200" b="1" dirty="0" err="1" smtClean="0"/>
              <a:t>early</a:t>
            </a:r>
            <a:r>
              <a:rPr lang="it-IT" sz="3200" b="1" dirty="0" smtClean="0"/>
              <a:t> 2000s</a:t>
            </a:r>
            <a:endParaRPr lang="it-IT" sz="32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057399" y="1221043"/>
            <a:ext cx="8077202" cy="125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3200" b="1" dirty="0" smtClean="0"/>
              <a:t>A </a:t>
            </a:r>
            <a:r>
              <a:rPr lang="it-IT" sz="3200" b="1" dirty="0"/>
              <a:t>net </a:t>
            </a:r>
            <a:r>
              <a:rPr lang="it-IT" sz="3200" b="1" dirty="0" err="1"/>
              <a:t>decrease</a:t>
            </a:r>
            <a:r>
              <a:rPr lang="it-IT" sz="3200" b="1" dirty="0"/>
              <a:t> </a:t>
            </a:r>
            <a:r>
              <a:rPr lang="it-IT" sz="3200" b="1" dirty="0" smtClean="0"/>
              <a:t>in </a:t>
            </a:r>
            <a:r>
              <a:rPr lang="it-IT" sz="3200" b="1" dirty="0" err="1"/>
              <a:t>environmental</a:t>
            </a:r>
            <a:r>
              <a:rPr lang="it-IT" sz="3200" b="1" dirty="0"/>
              <a:t> </a:t>
            </a:r>
            <a:r>
              <a:rPr lang="it-IT" sz="3200" b="1" dirty="0" err="1" smtClean="0"/>
              <a:t>lead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occurred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as</a:t>
            </a:r>
            <a:r>
              <a:rPr lang="it-IT" sz="3200" b="1" dirty="0" smtClean="0"/>
              <a:t> a </a:t>
            </a:r>
            <a:r>
              <a:rPr lang="it-IT" sz="3200" b="1" dirty="0" err="1" smtClean="0"/>
              <a:t>consequence</a:t>
            </a:r>
            <a:r>
              <a:rPr lang="it-IT" sz="3200" b="1" dirty="0" smtClean="0"/>
              <a:t> of</a:t>
            </a:r>
          </a:p>
          <a:p>
            <a:pPr algn="ctr">
              <a:lnSpc>
                <a:spcPts val="3000"/>
              </a:lnSpc>
            </a:pPr>
            <a:r>
              <a:rPr lang="it-IT" sz="3200" b="1" dirty="0" smtClean="0"/>
              <a:t>the </a:t>
            </a:r>
            <a:r>
              <a:rPr lang="it-IT" sz="3200" b="1" dirty="0" err="1"/>
              <a:t>phase</a:t>
            </a:r>
            <a:r>
              <a:rPr lang="it-IT" sz="3200" b="1" dirty="0"/>
              <a:t> out of </a:t>
            </a:r>
            <a:r>
              <a:rPr lang="it-IT" sz="3200" b="1" dirty="0" err="1"/>
              <a:t>leaded</a:t>
            </a:r>
            <a:r>
              <a:rPr lang="it-IT" sz="3200" b="1" dirty="0"/>
              <a:t> </a:t>
            </a:r>
            <a:r>
              <a:rPr lang="it-IT" sz="3200" b="1" dirty="0" smtClean="0"/>
              <a:t>gasoline</a:t>
            </a:r>
            <a:endParaRPr lang="it-IT" sz="3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70313" y="4451305"/>
            <a:ext cx="82513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3200" b="1" dirty="0" err="1" smtClean="0"/>
              <a:t>This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is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one</a:t>
            </a:r>
            <a:r>
              <a:rPr lang="it-IT" sz="3200" b="1" dirty="0" smtClean="0"/>
              <a:t> of the best </a:t>
            </a:r>
            <a:r>
              <a:rPr lang="it-IT" sz="3200" b="1" dirty="0" err="1" smtClean="0"/>
              <a:t>examples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which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demonstrates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that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actions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against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pollution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may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have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effect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even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at</a:t>
            </a:r>
            <a:r>
              <a:rPr lang="it-IT" sz="3200" b="1" dirty="0" smtClean="0"/>
              <a:t> a global scale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2219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935FEE-E4CF-4ABA-A0F2-5102B14DD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78" y="140653"/>
            <a:ext cx="1295697" cy="7940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713" y="5527278"/>
            <a:ext cx="118664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Benefits: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Papers invited by guest editors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receive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20%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discount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on the 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Article Processing Charges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for accepted articles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36" y="1038095"/>
            <a:ext cx="8022234" cy="4592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3" y="1233046"/>
            <a:ext cx="2360462" cy="33869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1288" y="4733207"/>
            <a:ext cx="3025028" cy="73722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1" dirty="0">
                <a:solidFill>
                  <a:srgbClr val="007F7F"/>
                </a:solidFill>
              </a:rPr>
              <a:t>One of Guest Editors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Prof</a:t>
            </a:r>
            <a:r>
              <a:rPr lang="en-US" sz="2000" dirty="0"/>
              <a:t>. Dr. Giuseppe </a:t>
            </a:r>
            <a:r>
              <a:rPr lang="en-US" sz="2000" dirty="0" err="1"/>
              <a:t>Scarponi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42875" y="202660"/>
            <a:ext cx="119062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Special 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Issue: </a:t>
            </a:r>
            <a:r>
              <a:rPr lang="en-US" altLang="zh-CN" b="1" i="1" dirty="0">
                <a:solidFill>
                  <a:srgbClr val="222222"/>
                </a:solidFill>
                <a:latin typeface="Arial" panose="020B0604020202020204" pitchFamily="34" charset="0"/>
              </a:rPr>
              <a:t>"Determination of Trace Heavy Metals and Metalloids in Environmental Samples“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Website: https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://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www.mdpi.com/journal/molecules/special_issues/determination_metals_environmental</a:t>
            </a:r>
          </a:p>
        </p:txBody>
      </p:sp>
    </p:spTree>
    <p:extLst>
      <p:ext uri="{BB962C8B-B14F-4D97-AF65-F5344CB8AC3E}">
        <p14:creationId xmlns:p14="http://schemas.microsoft.com/office/powerpoint/2010/main" val="34151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186" y="1384979"/>
            <a:ext cx="5067300" cy="1663021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 err="1">
                <a:latin typeface="+mn-lt"/>
              </a:rPr>
              <a:t>Problems</a:t>
            </a:r>
            <a:r>
              <a:rPr lang="it-IT" sz="5400" b="1" dirty="0">
                <a:latin typeface="+mn-lt"/>
              </a:rPr>
              <a:t> </a:t>
            </a:r>
            <a:r>
              <a:rPr lang="it-IT" sz="5400" b="1" dirty="0" smtClean="0">
                <a:latin typeface="+mn-lt"/>
              </a:rPr>
              <a:t>with</a:t>
            </a:r>
            <a:br>
              <a:rPr lang="it-IT" sz="5400" b="1" dirty="0" smtClean="0">
                <a:latin typeface="+mn-lt"/>
              </a:rPr>
            </a:br>
            <a:r>
              <a:rPr lang="it-IT" sz="5400" b="1" dirty="0" err="1" smtClean="0">
                <a:latin typeface="+mn-lt"/>
              </a:rPr>
              <a:t>lead</a:t>
            </a:r>
            <a:endParaRPr lang="it-IT" sz="5400" b="1" dirty="0"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t="7936" r="12177" b="8254"/>
          <a:stretch/>
        </p:blipFill>
        <p:spPr>
          <a:xfrm>
            <a:off x="5159826" y="139223"/>
            <a:ext cx="3788228" cy="65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64" y="269868"/>
            <a:ext cx="4986787" cy="637330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76672" y="977835"/>
            <a:ext cx="6739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The major scientific advance has been the demonstration that blood lead (</a:t>
            </a:r>
            <a:r>
              <a:rPr lang="en-US" sz="4000" b="1" dirty="0" err="1" smtClean="0"/>
              <a:t>PbB</a:t>
            </a:r>
            <a:r>
              <a:rPr lang="en-US" sz="4000" b="1" dirty="0" smtClean="0"/>
              <a:t>) levels of 10-15 micrograms/</a:t>
            </a:r>
            <a:r>
              <a:rPr lang="en-US" sz="4000" b="1" dirty="0" err="1" smtClean="0"/>
              <a:t>dL</a:t>
            </a:r>
            <a:r>
              <a:rPr lang="en-US" sz="4000" b="1" dirty="0" smtClean="0"/>
              <a:t> in newborn and very young infants result in cognitive and behavioral deficits.</a:t>
            </a:r>
            <a:r>
              <a:rPr lang="en-US" sz="4000" dirty="0" smtClean="0"/>
              <a:t> 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1285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86" y="459725"/>
            <a:ext cx="4450466" cy="61087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631" t="8795" r="14750" b="15462"/>
          <a:stretch/>
        </p:blipFill>
        <p:spPr>
          <a:xfrm>
            <a:off x="5429115" y="733461"/>
            <a:ext cx="4426085" cy="55612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55200" y="1696720"/>
            <a:ext cx="2245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Lead </a:t>
            </a:r>
            <a:r>
              <a:rPr lang="it-IT" sz="4000" b="1" dirty="0" err="1" smtClean="0"/>
              <a:t>poisoning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victim</a:t>
            </a:r>
            <a:r>
              <a:rPr lang="it-IT" sz="4000" b="1" dirty="0" smtClean="0"/>
              <a:t> in Germany (1992)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42345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0" y="109388"/>
            <a:ext cx="4157546" cy="780585"/>
          </a:xfrm>
        </p:spPr>
        <p:txBody>
          <a:bodyPr/>
          <a:lstStyle/>
          <a:p>
            <a:r>
              <a:rPr lang="it-IT" b="1" dirty="0" smtClean="0">
                <a:latin typeface="+mn-lt"/>
              </a:rPr>
              <a:t>Clair C. </a:t>
            </a:r>
            <a:r>
              <a:rPr lang="it-IT" b="1" dirty="0" err="1" smtClean="0">
                <a:latin typeface="+mn-lt"/>
              </a:rPr>
              <a:t>Patterson</a:t>
            </a:r>
            <a:endParaRPr lang="it-IT" b="1" dirty="0">
              <a:latin typeface="+mn-lt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r="9079" b="2054"/>
          <a:stretch/>
        </p:blipFill>
        <p:spPr>
          <a:xfrm>
            <a:off x="8952224" y="1034142"/>
            <a:ext cx="3167583" cy="414745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11047" r="22066" b="49431"/>
          <a:stretch/>
        </p:blipFill>
        <p:spPr>
          <a:xfrm>
            <a:off x="59776" y="1182895"/>
            <a:ext cx="4201886" cy="43325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3225" t="2699" r="7793" b="4286"/>
          <a:stretch/>
        </p:blipFill>
        <p:spPr>
          <a:xfrm>
            <a:off x="4494475" y="96136"/>
            <a:ext cx="4282572" cy="61359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306414" y="6232045"/>
            <a:ext cx="861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Clair </a:t>
            </a:r>
            <a:r>
              <a:rPr lang="it-IT" sz="3200" b="1" dirty="0" err="1" smtClean="0"/>
              <a:t>Patterson</a:t>
            </a:r>
            <a:r>
              <a:rPr lang="it-IT" sz="3200" b="1" dirty="0" smtClean="0"/>
              <a:t> in </a:t>
            </a:r>
            <a:r>
              <a:rPr lang="it-IT" sz="3200" b="1" dirty="0" err="1" smtClean="0"/>
              <a:t>his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clean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laboratory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at</a:t>
            </a:r>
            <a:r>
              <a:rPr lang="it-IT" sz="3200" b="1" dirty="0" smtClean="0"/>
              <a:t> CALTECH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1308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" b="6932"/>
          <a:stretch/>
        </p:blipFill>
        <p:spPr>
          <a:xfrm>
            <a:off x="109633" y="1404144"/>
            <a:ext cx="5652650" cy="4049712"/>
          </a:xfr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43776" y="52079"/>
            <a:ext cx="5553191" cy="1245293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sz="4000" b="1" dirty="0" smtClean="0">
                <a:latin typeface="+mn-lt"/>
              </a:rPr>
              <a:t>The famous curve of Claire C. Patterson (1969)</a:t>
            </a:r>
            <a:endParaRPr lang="it-IT" sz="4000" b="1" dirty="0">
              <a:latin typeface="+mn-lt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071195" y="81433"/>
            <a:ext cx="5998884" cy="1617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  <a:tabLst>
                <a:tab pos="2417763" algn="l"/>
              </a:tabLst>
            </a:pPr>
            <a:r>
              <a:rPr lang="en-US" sz="4000" b="1" dirty="0" smtClean="0">
                <a:latin typeface="+mn-lt"/>
              </a:rPr>
              <a:t>Relative</a:t>
            </a:r>
          </a:p>
          <a:p>
            <a:pPr>
              <a:lnSpc>
                <a:spcPts val="4000"/>
              </a:lnSpc>
              <a:tabLst>
                <a:tab pos="2417763" algn="l"/>
              </a:tabLst>
            </a:pPr>
            <a:r>
              <a:rPr lang="en-US" sz="4000" b="1" dirty="0" err="1" smtClean="0">
                <a:latin typeface="+mn-lt"/>
              </a:rPr>
              <a:t>Pb</a:t>
            </a:r>
            <a:r>
              <a:rPr lang="en-US" sz="4000" b="1" dirty="0" smtClean="0">
                <a:latin typeface="+mn-lt"/>
              </a:rPr>
              <a:t> contamination</a:t>
            </a:r>
          </a:p>
          <a:p>
            <a:pPr>
              <a:lnSpc>
                <a:spcPts val="4000"/>
              </a:lnSpc>
              <a:tabLst>
                <a:tab pos="2417763" algn="l"/>
              </a:tabLst>
            </a:pPr>
            <a:r>
              <a:rPr lang="en-US" sz="4000" b="1" dirty="0" smtClean="0">
                <a:latin typeface="+mn-lt"/>
              </a:rPr>
              <a:t>in humans (</a:t>
            </a:r>
            <a:r>
              <a:rPr lang="en-US" sz="3200" b="1" dirty="0" smtClean="0">
                <a:latin typeface="+mn-lt"/>
              </a:rPr>
              <a:t>Patterson 1982</a:t>
            </a:r>
            <a:r>
              <a:rPr lang="en-US" sz="4000" b="1" dirty="0" smtClean="0">
                <a:latin typeface="+mn-lt"/>
              </a:rPr>
              <a:t>)</a:t>
            </a:r>
            <a:endParaRPr lang="it-IT" sz="4000" b="1" dirty="0">
              <a:latin typeface="+mn-lt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6071195" y="1917541"/>
            <a:ext cx="5998884" cy="4713606"/>
            <a:chOff x="6101251" y="1585594"/>
            <a:chExt cx="5998884" cy="471360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8" t="13385" r="15920" b="63206"/>
            <a:stretch/>
          </p:blipFill>
          <p:spPr>
            <a:xfrm>
              <a:off x="6101251" y="1585594"/>
              <a:ext cx="5998884" cy="2650171"/>
            </a:xfrm>
            <a:prstGeom prst="rect">
              <a:avLst/>
            </a:prstGeom>
          </p:spPr>
        </p:pic>
        <p:grpSp>
          <p:nvGrpSpPr>
            <p:cNvPr id="16" name="Gruppo 15"/>
            <p:cNvGrpSpPr/>
            <p:nvPr/>
          </p:nvGrpSpPr>
          <p:grpSpPr>
            <a:xfrm>
              <a:off x="6101251" y="3280045"/>
              <a:ext cx="5998884" cy="3019155"/>
              <a:chOff x="6101251" y="3280045"/>
              <a:chExt cx="5998884" cy="3019155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078" r="3335" b="9262"/>
              <a:stretch/>
            </p:blipFill>
            <p:spPr>
              <a:xfrm>
                <a:off x="6101251" y="4371707"/>
                <a:ext cx="5998884" cy="1927493"/>
              </a:xfrm>
              <a:prstGeom prst="rect">
                <a:avLst/>
              </a:prstGeom>
            </p:spPr>
          </p:pic>
          <p:sp>
            <p:nvSpPr>
              <p:cNvPr id="10" name="CasellaDiTesto 9"/>
              <p:cNvSpPr txBox="1"/>
              <p:nvPr/>
            </p:nvSpPr>
            <p:spPr>
              <a:xfrm flipH="1">
                <a:off x="6825006" y="3622633"/>
                <a:ext cx="3959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 smtClean="0"/>
                  <a:t>A</a:t>
                </a:r>
                <a:endParaRPr lang="it-IT" sz="3200" dirty="0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 flipH="1">
                <a:off x="8846976" y="3640777"/>
                <a:ext cx="3959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 smtClean="0"/>
                  <a:t>B</a:t>
                </a:r>
                <a:endParaRPr lang="it-IT" sz="3200" dirty="0"/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 flipH="1">
                <a:off x="10780612" y="3640776"/>
                <a:ext cx="3959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 smtClean="0"/>
                  <a:t>C</a:t>
                </a:r>
                <a:endParaRPr lang="it-IT" sz="3200" dirty="0"/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 flipH="1">
                <a:off x="6894024" y="3280045"/>
                <a:ext cx="395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.</a:t>
                </a:r>
                <a:endParaRPr lang="it-IT" sz="1400" dirty="0"/>
              </a:p>
            </p:txBody>
          </p:sp>
        </p:grpSp>
      </p:grpSp>
      <p:sp>
        <p:nvSpPr>
          <p:cNvPr id="2" name="CasellaDiTesto 1"/>
          <p:cNvSpPr txBox="1"/>
          <p:nvPr/>
        </p:nvSpPr>
        <p:spPr>
          <a:xfrm>
            <a:off x="143776" y="5560628"/>
            <a:ext cx="561850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Pb</a:t>
            </a:r>
            <a:r>
              <a:rPr lang="en-US" sz="3600" b="1" dirty="0" smtClean="0">
                <a:solidFill>
                  <a:prstClr val="black"/>
                </a:solidFill>
                <a:ea typeface="+mj-ea"/>
                <a:cs typeface="+mj-cs"/>
              </a:rPr>
              <a:t> increased rapidly 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+mj-cs"/>
              </a:rPr>
              <a:t>during the industrial </a:t>
            </a:r>
            <a:r>
              <a:rPr lang="en-US" sz="3600" b="1" dirty="0" smtClean="0">
                <a:solidFill>
                  <a:prstClr val="black"/>
                </a:solidFill>
                <a:ea typeface="+mj-ea"/>
                <a:cs typeface="+mj-cs"/>
              </a:rPr>
              <a:t>revolution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5069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039836" y="525007"/>
            <a:ext cx="6112328" cy="9119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latin typeface="+mn-lt"/>
              </a:rPr>
              <a:t>Lead in the </a:t>
            </a:r>
            <a:r>
              <a:rPr lang="it-IT" sz="5400" b="1" dirty="0" err="1" smtClean="0">
                <a:latin typeface="+mn-lt"/>
              </a:rPr>
              <a:t>Adriatic</a:t>
            </a:r>
            <a:endParaRPr lang="it-IT" sz="5400" b="1" dirty="0">
              <a:latin typeface="+mn-lt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3350079" y="3016589"/>
            <a:ext cx="5491842" cy="23282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latin typeface="+mn-lt"/>
              </a:rPr>
              <a:t>Lead </a:t>
            </a:r>
            <a:r>
              <a:rPr lang="it-IT" sz="5400" b="1" dirty="0" err="1" smtClean="0">
                <a:latin typeface="+mn-lt"/>
              </a:rPr>
              <a:t>enter</a:t>
            </a:r>
            <a:r>
              <a:rPr lang="it-IT" sz="5400" b="1" dirty="0" smtClean="0">
                <a:latin typeface="+mn-lt"/>
              </a:rPr>
              <a:t> the </a:t>
            </a:r>
            <a:r>
              <a:rPr lang="it-IT" sz="5400" b="1" dirty="0" err="1" smtClean="0">
                <a:latin typeface="+mn-lt"/>
              </a:rPr>
              <a:t>sea</a:t>
            </a:r>
            <a:r>
              <a:rPr lang="it-IT" sz="5400" b="1" dirty="0" smtClean="0">
                <a:latin typeface="+mn-lt"/>
              </a:rPr>
              <a:t> from </a:t>
            </a:r>
            <a:r>
              <a:rPr lang="it-IT" sz="5400" b="1" dirty="0" err="1" smtClean="0">
                <a:latin typeface="+mn-lt"/>
              </a:rPr>
              <a:t>rivers</a:t>
            </a:r>
            <a:endParaRPr lang="it-IT" sz="5400" b="1" dirty="0" smtClean="0">
              <a:latin typeface="+mn-lt"/>
            </a:endParaRPr>
          </a:p>
          <a:p>
            <a:pPr algn="ctr"/>
            <a:r>
              <a:rPr lang="it-IT" sz="5400" b="1" dirty="0">
                <a:latin typeface="+mn-lt"/>
              </a:rPr>
              <a:t>a</a:t>
            </a:r>
            <a:r>
              <a:rPr lang="it-IT" sz="5400" b="1" dirty="0" smtClean="0">
                <a:latin typeface="+mn-lt"/>
              </a:rPr>
              <a:t>nd </a:t>
            </a:r>
            <a:r>
              <a:rPr lang="it-IT" sz="5400" b="1" dirty="0" err="1" smtClean="0">
                <a:latin typeface="+mn-lt"/>
              </a:rPr>
              <a:t>atmosphere</a:t>
            </a:r>
            <a:endParaRPr lang="it-IT" sz="5400" b="1" dirty="0" smtClean="0">
              <a:latin typeface="+mn-lt"/>
            </a:endParaRPr>
          </a:p>
          <a:p>
            <a:pPr algn="ctr"/>
            <a:endParaRPr lang="it-IT" sz="5400" b="1" dirty="0">
              <a:latin typeface="+mn-lt"/>
            </a:endParaRPr>
          </a:p>
        </p:txBody>
      </p:sp>
      <p:sp>
        <p:nvSpPr>
          <p:cNvPr id="4" name="Freccia a destra 3"/>
          <p:cNvSpPr/>
          <p:nvPr/>
        </p:nvSpPr>
        <p:spPr>
          <a:xfrm rot="5400000">
            <a:off x="5584371" y="1605643"/>
            <a:ext cx="1023257" cy="6858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1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019300" y="120134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/>
            <a:r>
              <a:rPr lang="en-US" altLang="it-IT" sz="2400" dirty="0" smtClean="0">
                <a:solidFill>
                  <a:schemeClr val="bg1"/>
                </a:solidFill>
              </a:rPr>
              <a:t>ANODIC </a:t>
            </a:r>
            <a:r>
              <a:rPr lang="en-US" altLang="it-IT" sz="2400" dirty="0">
                <a:solidFill>
                  <a:schemeClr val="bg1"/>
                </a:solidFill>
              </a:rPr>
              <a:t>STRIPPING VOLTAMMETRY (SWASV)</a:t>
            </a:r>
          </a:p>
        </p:txBody>
      </p:sp>
      <p:grpSp>
        <p:nvGrpSpPr>
          <p:cNvPr id="13315" name="Group 5"/>
          <p:cNvGrpSpPr>
            <a:grpSpLocks noChangeAspect="1"/>
          </p:cNvGrpSpPr>
          <p:nvPr/>
        </p:nvGrpSpPr>
        <p:grpSpPr bwMode="auto">
          <a:xfrm>
            <a:off x="103753" y="905293"/>
            <a:ext cx="6495801" cy="2741422"/>
            <a:chOff x="117" y="1680"/>
            <a:chExt cx="5547" cy="2072"/>
          </a:xfrm>
        </p:grpSpPr>
        <p:pic>
          <p:nvPicPr>
            <p:cNvPr id="13318" name="Picture 6" descr="strumento per presen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" y="1680"/>
              <a:ext cx="2763" cy="20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9" name="Picture 7" descr="potenziostato-presenta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" y="1680"/>
              <a:ext cx="2763" cy="20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-166691" y="4448096"/>
            <a:ext cx="626269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84150"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r>
              <a:rPr lang="it-IT" altLang="it-IT" dirty="0" err="1">
                <a:solidFill>
                  <a:schemeClr val="bg1"/>
                </a:solidFill>
              </a:rPr>
              <a:t>Working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electrode</a:t>
            </a:r>
            <a:r>
              <a:rPr lang="it-IT" altLang="it-IT" dirty="0" smtClean="0">
                <a:solidFill>
                  <a:schemeClr val="bg1"/>
                </a:solidFill>
              </a:rPr>
              <a:t>:</a:t>
            </a:r>
          </a:p>
          <a:p>
            <a:r>
              <a:rPr lang="it-IT" altLang="it-IT" dirty="0" smtClean="0">
                <a:solidFill>
                  <a:schemeClr val="bg1"/>
                </a:solidFill>
              </a:rPr>
              <a:t>RDE</a:t>
            </a:r>
            <a:r>
              <a:rPr lang="it-IT" altLang="it-IT" dirty="0">
                <a:solidFill>
                  <a:schemeClr val="bg1"/>
                </a:solidFill>
              </a:rPr>
              <a:t>, </a:t>
            </a:r>
            <a:r>
              <a:rPr lang="it-IT" altLang="it-IT" dirty="0" err="1">
                <a:solidFill>
                  <a:schemeClr val="bg1"/>
                </a:solidFill>
              </a:rPr>
              <a:t>mercury</a:t>
            </a:r>
            <a:r>
              <a:rPr lang="it-IT" altLang="it-IT" dirty="0">
                <a:solidFill>
                  <a:schemeClr val="bg1"/>
                </a:solidFill>
              </a:rPr>
              <a:t> film on carbon paste </a:t>
            </a:r>
            <a:r>
              <a:rPr lang="it-IT" altLang="it-IT" dirty="0" err="1">
                <a:solidFill>
                  <a:schemeClr val="bg1"/>
                </a:solidFill>
              </a:rPr>
              <a:t>electrode</a:t>
            </a:r>
            <a:endParaRPr lang="it-IT" altLang="it-IT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</a:pPr>
            <a:r>
              <a:rPr lang="it-IT" altLang="it-IT" dirty="0">
                <a:solidFill>
                  <a:schemeClr val="bg1"/>
                </a:solidFill>
              </a:rPr>
              <a:t>Reference </a:t>
            </a:r>
            <a:r>
              <a:rPr lang="it-IT" altLang="it-IT" dirty="0" err="1">
                <a:solidFill>
                  <a:schemeClr val="bg1"/>
                </a:solidFill>
              </a:rPr>
              <a:t>electrode</a:t>
            </a:r>
            <a:r>
              <a:rPr lang="it-IT" altLang="it-IT" dirty="0">
                <a:solidFill>
                  <a:schemeClr val="bg1"/>
                </a:solidFill>
              </a:rPr>
              <a:t>: Ag/</a:t>
            </a:r>
            <a:r>
              <a:rPr lang="it-IT" altLang="it-IT" dirty="0" err="1">
                <a:solidFill>
                  <a:schemeClr val="bg1"/>
                </a:solidFill>
              </a:rPr>
              <a:t>AgCl</a:t>
            </a:r>
            <a:r>
              <a:rPr lang="it-IT" altLang="it-IT" dirty="0">
                <a:solidFill>
                  <a:schemeClr val="bg1"/>
                </a:solidFill>
              </a:rPr>
              <a:t>, </a:t>
            </a:r>
            <a:r>
              <a:rPr lang="it-IT" altLang="it-IT" dirty="0" err="1">
                <a:solidFill>
                  <a:schemeClr val="bg1"/>
                </a:solidFill>
              </a:rPr>
              <a:t>KCl</a:t>
            </a:r>
            <a:r>
              <a:rPr lang="it-IT" altLang="it-IT" dirty="0">
                <a:solidFill>
                  <a:schemeClr val="bg1"/>
                </a:solidFill>
              </a:rPr>
              <a:t> 3M</a:t>
            </a:r>
          </a:p>
          <a:p>
            <a:pPr>
              <a:buClr>
                <a:srgbClr val="FFFFFF"/>
              </a:buClr>
            </a:pPr>
            <a:r>
              <a:rPr lang="it-IT" altLang="it-IT" dirty="0" err="1">
                <a:solidFill>
                  <a:schemeClr val="bg1"/>
                </a:solidFill>
              </a:rPr>
              <a:t>Auxiliary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electrode</a:t>
            </a:r>
            <a:r>
              <a:rPr lang="it-IT" altLang="it-IT" dirty="0">
                <a:solidFill>
                  <a:schemeClr val="bg1"/>
                </a:solidFill>
              </a:rPr>
              <a:t>: </a:t>
            </a:r>
            <a:r>
              <a:rPr lang="it-IT" altLang="it-IT" dirty="0" err="1">
                <a:solidFill>
                  <a:schemeClr val="bg1"/>
                </a:solidFill>
              </a:rPr>
              <a:t>graphite</a:t>
            </a:r>
            <a:r>
              <a:rPr lang="it-IT" altLang="it-IT" dirty="0">
                <a:solidFill>
                  <a:schemeClr val="bg1"/>
                </a:solidFill>
              </a:rPr>
              <a:t> carbon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0" y="3757531"/>
            <a:ext cx="67008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r>
              <a:rPr lang="it-IT" altLang="it-IT" dirty="0" err="1">
                <a:solidFill>
                  <a:schemeClr val="bg1"/>
                </a:solidFill>
              </a:rPr>
              <a:t>Polarographic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system</a:t>
            </a:r>
            <a:r>
              <a:rPr lang="it-IT" altLang="it-IT" dirty="0">
                <a:solidFill>
                  <a:schemeClr val="bg1"/>
                </a:solidFill>
              </a:rPr>
              <a:t> 746, VA Stand 747 </a:t>
            </a:r>
            <a:r>
              <a:rPr lang="it-IT" altLang="it-IT" dirty="0" err="1">
                <a:solidFill>
                  <a:schemeClr val="bg1"/>
                </a:solidFill>
              </a:rPr>
              <a:t>Metrohm</a:t>
            </a:r>
            <a:endParaRPr lang="it-IT" altLang="it-IT" dirty="0">
              <a:solidFill>
                <a:schemeClr val="bg1"/>
              </a:solidFill>
            </a:endParaRPr>
          </a:p>
        </p:txBody>
      </p:sp>
      <p:grpSp>
        <p:nvGrpSpPr>
          <p:cNvPr id="18" name="Gruppo 17"/>
          <p:cNvGrpSpPr>
            <a:grpSpLocks noChangeAspect="1"/>
          </p:cNvGrpSpPr>
          <p:nvPr/>
        </p:nvGrpSpPr>
        <p:grpSpPr>
          <a:xfrm>
            <a:off x="6923315" y="1798978"/>
            <a:ext cx="5175290" cy="4460307"/>
            <a:chOff x="2808288" y="990600"/>
            <a:chExt cx="6553200" cy="5918200"/>
          </a:xfrm>
        </p:grpSpPr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2808288" y="990600"/>
              <a:ext cx="6553200" cy="5918200"/>
              <a:chOff x="809" y="624"/>
              <a:chExt cx="4128" cy="3728"/>
            </a:xfrm>
          </p:grpSpPr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080" cy="3696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pSp>
            <p:nvGrpSpPr>
              <p:cNvPr id="27" name="Group 6"/>
              <p:cNvGrpSpPr>
                <a:grpSpLocks/>
              </p:cNvGrpSpPr>
              <p:nvPr/>
            </p:nvGrpSpPr>
            <p:grpSpPr bwMode="auto">
              <a:xfrm>
                <a:off x="1241" y="758"/>
                <a:ext cx="3283" cy="3350"/>
                <a:chOff x="1020" y="610"/>
                <a:chExt cx="3463" cy="3500"/>
              </a:xfrm>
            </p:grpSpPr>
            <p:pic>
              <p:nvPicPr>
                <p:cNvPr id="30" name="Picture 7" descr="voltammogramma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1002" y="628"/>
                  <a:ext cx="3500" cy="3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" name="Group 8"/>
                <p:cNvGrpSpPr>
                  <a:grpSpLocks/>
                </p:cNvGrpSpPr>
                <p:nvPr/>
              </p:nvGrpSpPr>
              <p:grpSpPr bwMode="auto">
                <a:xfrm>
                  <a:off x="1933" y="656"/>
                  <a:ext cx="1765" cy="1888"/>
                  <a:chOff x="1933" y="656"/>
                  <a:chExt cx="1765" cy="1888"/>
                </a:xfrm>
              </p:grpSpPr>
              <p:sp>
                <p:nvSpPr>
                  <p:cNvPr id="3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3" y="2343"/>
                    <a:ext cx="284" cy="2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1pPr>
                    <a:lvl2pPr marL="742950" indent="-28575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2pPr>
                    <a:lvl3pPr marL="11430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3pPr>
                    <a:lvl4pPr marL="16002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4pPr>
                    <a:lvl5pPr marL="20574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it-IT" altLang="it-IT" sz="1400" dirty="0" err="1">
                        <a:solidFill>
                          <a:schemeClr val="tx1"/>
                        </a:solidFill>
                      </a:rPr>
                      <a:t>Cd</a:t>
                    </a:r>
                    <a:endParaRPr lang="it-IT" altLang="it-IT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4" y="1522"/>
                    <a:ext cx="282" cy="24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1" hangingPunct="1">
                      <a:defRPr/>
                    </a:pPr>
                    <a:r>
                      <a:rPr lang="it-IT" altLang="it-IT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Pb</a:t>
                    </a:r>
                  </a:p>
                </p:txBody>
              </p:sp>
              <p:sp>
                <p:nvSpPr>
                  <p:cNvPr id="3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4" y="656"/>
                    <a:ext cx="284" cy="2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1pPr>
                    <a:lvl2pPr marL="742950" indent="-28575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2pPr>
                    <a:lvl3pPr marL="11430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3pPr>
                    <a:lvl4pPr marL="16002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4pPr>
                    <a:lvl5pPr marL="2057400" indent="-228600"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9900"/>
                        </a:solidFill>
                        <a:latin typeface="Lucida Bright" panose="020406020505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it-IT" altLang="it-IT" sz="1400">
                        <a:solidFill>
                          <a:schemeClr val="tx1"/>
                        </a:solidFill>
                      </a:rPr>
                      <a:t>Cu</a:t>
                    </a:r>
                  </a:p>
                </p:txBody>
              </p:sp>
            </p:grp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-5400000">
                <a:off x="-643" y="2298"/>
                <a:ext cx="331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>
                <a:spAutoFit/>
              </a:bodyPr>
              <a:lstStyle>
                <a:lvl1pPr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it-IT" altLang="it-IT" sz="2600" b="0" dirty="0" err="1">
                    <a:solidFill>
                      <a:schemeClr val="tx1"/>
                    </a:solidFill>
                  </a:rPr>
                  <a:t>Anodic</a:t>
                </a:r>
                <a:r>
                  <a:rPr lang="it-IT" altLang="it-IT" sz="2600" b="0" dirty="0">
                    <a:solidFill>
                      <a:schemeClr val="tx1"/>
                    </a:solidFill>
                  </a:rPr>
                  <a:t> </a:t>
                </a:r>
                <a:r>
                  <a:rPr lang="it-IT" altLang="it-IT" sz="2600" b="0" dirty="0" err="1">
                    <a:solidFill>
                      <a:schemeClr val="tx1"/>
                    </a:solidFill>
                  </a:rPr>
                  <a:t>current</a:t>
                </a:r>
                <a:r>
                  <a:rPr lang="it-IT" altLang="it-IT" sz="2600" b="0" dirty="0">
                    <a:solidFill>
                      <a:schemeClr val="tx1"/>
                    </a:solidFill>
                  </a:rPr>
                  <a:t>, </a:t>
                </a:r>
                <a:r>
                  <a:rPr lang="el-GR" altLang="it-IT" sz="2600" b="0" dirty="0">
                    <a:solidFill>
                      <a:schemeClr val="tx1"/>
                    </a:solidFill>
                  </a:rPr>
                  <a:t>μ</a:t>
                </a:r>
                <a:r>
                  <a:rPr lang="it-IT" altLang="it-IT" sz="2600" b="0" dirty="0">
                    <a:solidFill>
                      <a:schemeClr val="tx1"/>
                    </a:solidFill>
                  </a:rPr>
                  <a:t>A</a:t>
                </a:r>
                <a:endParaRPr lang="el-GR" altLang="it-IT" sz="26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809" y="3989"/>
                <a:ext cx="4128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>
                <a:spAutoFit/>
              </a:bodyPr>
              <a:lstStyle>
                <a:lvl1pPr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1pPr>
                <a:lvl2pPr marL="742950" indent="-28575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2pPr>
                <a:lvl3pPr marL="11430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3pPr>
                <a:lvl4pPr marL="16002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4pPr>
                <a:lvl5pPr marL="2057400" indent="-228600"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9900"/>
                    </a:solidFill>
                    <a:latin typeface="Lucida Bright" panose="020406020505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it-IT" altLang="it-IT" b="0" dirty="0" err="1">
                    <a:solidFill>
                      <a:schemeClr val="tx1"/>
                    </a:solidFill>
                  </a:rPr>
                  <a:t>Potential</a:t>
                </a:r>
                <a:r>
                  <a:rPr lang="it-IT" altLang="it-IT" b="0" dirty="0">
                    <a:solidFill>
                      <a:schemeClr val="tx1"/>
                    </a:solidFill>
                  </a:rPr>
                  <a:t>, </a:t>
                </a:r>
                <a:r>
                  <a:rPr lang="it-IT" altLang="it-IT" b="0" dirty="0" err="1">
                    <a:solidFill>
                      <a:schemeClr val="tx1"/>
                    </a:solidFill>
                  </a:rPr>
                  <a:t>mV</a:t>
                </a:r>
                <a:r>
                  <a:rPr lang="it-IT" altLang="it-IT" b="0" dirty="0">
                    <a:solidFill>
                      <a:schemeClr val="tx1"/>
                    </a:solidFill>
                  </a:rPr>
                  <a:t> vs. Ag/</a:t>
                </a:r>
                <a:r>
                  <a:rPr lang="it-IT" altLang="it-IT" b="0" dirty="0" err="1">
                    <a:solidFill>
                      <a:schemeClr val="tx1"/>
                    </a:solidFill>
                  </a:rPr>
                  <a:t>AgCl</a:t>
                </a:r>
                <a:r>
                  <a:rPr lang="it-IT" altLang="it-IT" b="0" dirty="0">
                    <a:solidFill>
                      <a:schemeClr val="tx1"/>
                    </a:solidFill>
                  </a:rPr>
                  <a:t>, </a:t>
                </a:r>
                <a:r>
                  <a:rPr lang="it-IT" altLang="it-IT" b="0" dirty="0" err="1">
                    <a:solidFill>
                      <a:schemeClr val="tx1"/>
                    </a:solidFill>
                  </a:rPr>
                  <a:t>KCl</a:t>
                </a:r>
                <a:r>
                  <a:rPr lang="it-IT" altLang="it-IT" b="0" dirty="0">
                    <a:solidFill>
                      <a:schemeClr val="tx1"/>
                    </a:solidFill>
                  </a:rPr>
                  <a:t> 3M</a:t>
                </a:r>
                <a:endParaRPr lang="el-GR" altLang="it-IT" b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028895" y="2157859"/>
              <a:ext cx="1543257" cy="52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200" dirty="0">
                  <a:solidFill>
                    <a:srgbClr val="000000"/>
                  </a:solidFill>
                </a:rPr>
                <a:t>2</a:t>
              </a:r>
              <a:r>
                <a:rPr lang="it-IT" altLang="it-IT" sz="1200" baseline="30000" dirty="0">
                  <a:solidFill>
                    <a:srgbClr val="000000"/>
                  </a:solidFill>
                </a:rPr>
                <a:t>a</a:t>
              </a:r>
              <a:r>
                <a:rPr lang="it-IT" altLang="it-IT" sz="1200" dirty="0">
                  <a:solidFill>
                    <a:srgbClr val="000000"/>
                  </a:solidFill>
                </a:rPr>
                <a:t> </a:t>
              </a:r>
              <a:r>
                <a:rPr lang="it-IT" altLang="it-IT" sz="1200" dirty="0" err="1">
                  <a:solidFill>
                    <a:srgbClr val="000000"/>
                  </a:solidFill>
                </a:rPr>
                <a:t>addition</a:t>
              </a:r>
              <a:endParaRPr lang="it-IT" altLang="it-IT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4028895" y="2709449"/>
              <a:ext cx="1465927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200" dirty="0">
                  <a:solidFill>
                    <a:srgbClr val="000000"/>
                  </a:solidFill>
                </a:rPr>
                <a:t>1</a:t>
              </a:r>
              <a:r>
                <a:rPr lang="it-IT" altLang="it-IT" sz="1200" baseline="30000" dirty="0">
                  <a:solidFill>
                    <a:srgbClr val="000000"/>
                  </a:solidFill>
                </a:rPr>
                <a:t>a</a:t>
              </a:r>
              <a:r>
                <a:rPr lang="it-IT" altLang="it-IT" sz="1200" dirty="0">
                  <a:solidFill>
                    <a:srgbClr val="000000"/>
                  </a:solidFill>
                </a:rPr>
                <a:t> </a:t>
              </a:r>
              <a:r>
                <a:rPr lang="it-IT" altLang="it-IT" sz="1200" dirty="0" err="1">
                  <a:solidFill>
                    <a:srgbClr val="000000"/>
                  </a:solidFill>
                </a:rPr>
                <a:t>addition</a:t>
              </a:r>
              <a:endParaRPr lang="it-IT" altLang="it-IT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4317270" y="3353019"/>
              <a:ext cx="1371600" cy="647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9900"/>
                  </a:solidFill>
                  <a:latin typeface="Lucida Bright" panose="02040602050505020304" pitchFamily="18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it-IT" altLang="it-IT" sz="1200" dirty="0">
                  <a:solidFill>
                    <a:schemeClr val="tx1"/>
                  </a:solidFill>
                </a:rPr>
                <a:t>sample</a:t>
              </a:r>
              <a:endParaRPr lang="it-IT" altLang="it-IT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rot="10800000" flipH="1" flipV="1">
              <a:off x="5519738" y="2498725"/>
              <a:ext cx="647700" cy="647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rot="10800000" flipH="1" flipV="1">
              <a:off x="5448300" y="3074988"/>
              <a:ext cx="647700" cy="647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rot="10800000" flipH="1" flipV="1">
              <a:off x="5410200" y="3808413"/>
              <a:ext cx="647700" cy="3603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7884112" y="1094043"/>
            <a:ext cx="3201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1pPr>
            <a:lvl2pPr marL="742950" indent="-28575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2pPr>
            <a:lvl3pPr marL="11430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3pPr>
            <a:lvl4pPr marL="16002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4pPr>
            <a:lvl5pPr marL="2057400" indent="-228600"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9900"/>
                </a:solidFill>
                <a:latin typeface="Lucida Bright" panose="02040602050505020304" pitchFamily="18" charset="0"/>
              </a:defRPr>
            </a:lvl9pPr>
          </a:lstStyle>
          <a:p>
            <a:r>
              <a:rPr lang="it-IT" altLang="it-IT" dirty="0" err="1" smtClean="0">
                <a:solidFill>
                  <a:schemeClr val="bg1"/>
                </a:solidFill>
              </a:rPr>
              <a:t>Typical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voltammogram</a:t>
            </a:r>
            <a:endParaRPr lang="it-IT" alt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CCD4B255-CD7F-497D-BA32-AF3F1CB48C2F}"/>
              </a:ext>
            </a:extLst>
          </p:cNvPr>
          <p:cNvGrpSpPr/>
          <p:nvPr/>
        </p:nvGrpSpPr>
        <p:grpSpPr>
          <a:xfrm>
            <a:off x="6886776" y="404590"/>
            <a:ext cx="5149850" cy="6308725"/>
            <a:chOff x="3994150" y="581997"/>
            <a:chExt cx="5149850" cy="6308725"/>
          </a:xfrm>
        </p:grpSpPr>
        <p:graphicFrame>
          <p:nvGraphicFramePr>
            <p:cNvPr id="38916" name="Object 4">
              <a:extLst>
                <a:ext uri="{FF2B5EF4-FFF2-40B4-BE49-F238E27FC236}">
                  <a16:creationId xmlns="" xmlns:a16="http://schemas.microsoft.com/office/drawing/2014/main" id="{646F2A23-A67D-4668-88A6-193DD2A1B9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5810196"/>
                </p:ext>
              </p:extLst>
            </p:nvPr>
          </p:nvGraphicFramePr>
          <p:xfrm>
            <a:off x="3994150" y="581997"/>
            <a:ext cx="5149850" cy="6308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Grafico" r:id="rId4" imgW="5181600" imgH="6877202" progId="Excel.Chart.8">
                    <p:embed/>
                  </p:oleObj>
                </mc:Choice>
                <mc:Fallback>
                  <p:oleObj name="Grafico" r:id="rId4" imgW="5181600" imgH="6877202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689"/>
                        <a:stretch>
                          <a:fillRect/>
                        </a:stretch>
                      </p:blipFill>
                      <p:spPr bwMode="auto">
                        <a:xfrm>
                          <a:off x="3994150" y="581997"/>
                          <a:ext cx="5149850" cy="63087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17" name="Text Box 5">
              <a:extLst>
                <a:ext uri="{FF2B5EF4-FFF2-40B4-BE49-F238E27FC236}">
                  <a16:creationId xmlns="" xmlns:a16="http://schemas.microsoft.com/office/drawing/2014/main" id="{46F7D627-8B5B-4B78-BF34-27B92A8BB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6511925"/>
              <a:ext cx="115093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Salinità, psu</a:t>
              </a:r>
            </a:p>
          </p:txBody>
        </p:sp>
        <p:sp>
          <p:nvSpPr>
            <p:cNvPr id="38919" name="Text Box 7">
              <a:extLst>
                <a:ext uri="{FF2B5EF4-FFF2-40B4-BE49-F238E27FC236}">
                  <a16:creationId xmlns="" xmlns:a16="http://schemas.microsoft.com/office/drawing/2014/main" id="{E84D9862-B2FC-46AB-AC12-15721F173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0775" y="1147763"/>
              <a:ext cx="936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Bright" panose="02040602050505020304" pitchFamily="18" charset="0"/>
                </a:rPr>
                <a:t>Foglia</a:t>
              </a:r>
            </a:p>
          </p:txBody>
        </p:sp>
        <p:sp>
          <p:nvSpPr>
            <p:cNvPr id="38920" name="Text Box 8">
              <a:extLst>
                <a:ext uri="{FF2B5EF4-FFF2-40B4-BE49-F238E27FC236}">
                  <a16:creationId xmlns="" xmlns:a16="http://schemas.microsoft.com/office/drawing/2014/main" id="{587B761B-9AC4-492B-B3FF-04113ABAD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3" y="2349500"/>
              <a:ext cx="936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Bright" panose="02040602050505020304" pitchFamily="18" charset="0"/>
                </a:rPr>
                <a:t>Potenza</a:t>
              </a:r>
            </a:p>
          </p:txBody>
        </p:sp>
        <p:sp>
          <p:nvSpPr>
            <p:cNvPr id="38921" name="Text Box 9">
              <a:extLst>
                <a:ext uri="{FF2B5EF4-FFF2-40B4-BE49-F238E27FC236}">
                  <a16:creationId xmlns="" xmlns:a16="http://schemas.microsoft.com/office/drawing/2014/main" id="{4040C8AA-C167-40F5-AA54-3BF791BF2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463" y="3213100"/>
              <a:ext cx="7921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Bright" panose="02040602050505020304" pitchFamily="18" charset="0"/>
                </a:rPr>
                <a:t>Esino</a:t>
              </a:r>
            </a:p>
          </p:txBody>
        </p:sp>
        <p:sp>
          <p:nvSpPr>
            <p:cNvPr id="38922" name="Text Box 10">
              <a:extLst>
                <a:ext uri="{FF2B5EF4-FFF2-40B4-BE49-F238E27FC236}">
                  <a16:creationId xmlns="" xmlns:a16="http://schemas.microsoft.com/office/drawing/2014/main" id="{53507031-1DEE-488D-A5E4-1002FFED7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900" y="4422775"/>
              <a:ext cx="7921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Bright" panose="02040602050505020304" pitchFamily="18" charset="0"/>
                </a:rPr>
                <a:t>Tenna</a:t>
              </a:r>
            </a:p>
          </p:txBody>
        </p:sp>
        <p:sp>
          <p:nvSpPr>
            <p:cNvPr id="38923" name="Text Box 11">
              <a:extLst>
                <a:ext uri="{FF2B5EF4-FFF2-40B4-BE49-F238E27FC236}">
                  <a16:creationId xmlns="" xmlns:a16="http://schemas.microsoft.com/office/drawing/2014/main" id="{C61B311B-68F8-49E8-A6D1-75B84B5E2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163" y="3789363"/>
              <a:ext cx="936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Bright" panose="02040602050505020304" pitchFamily="18" charset="0"/>
                </a:rPr>
                <a:t>Tronto</a:t>
              </a:r>
            </a:p>
          </p:txBody>
        </p:sp>
      </p:grpSp>
      <p:sp>
        <p:nvSpPr>
          <p:cNvPr id="38980" name="Text Box 68">
            <a:extLst>
              <a:ext uri="{FF2B5EF4-FFF2-40B4-BE49-F238E27FC236}">
                <a16:creationId xmlns="" xmlns:a16="http://schemas.microsoft.com/office/drawing/2014/main" id="{271EDFF6-02D9-4CC2-B04D-D609370E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95" y="69215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36" name="Picture 19" descr="Tronto">
            <a:extLst>
              <a:ext uri="{FF2B5EF4-FFF2-40B4-BE49-F238E27FC236}">
                <a16:creationId xmlns="" xmlns:a16="http://schemas.microsoft.com/office/drawing/2014/main" id="{069A08C3-A8A7-414A-B556-9AAEAEF7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/>
          <a:stretch>
            <a:fillRect/>
          </a:stretch>
        </p:blipFill>
        <p:spPr bwMode="auto">
          <a:xfrm>
            <a:off x="2792854" y="3391545"/>
            <a:ext cx="4012876" cy="3276969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="" xmlns:a16="http://schemas.microsoft.com/office/drawing/2014/main" id="{F4E32216-1773-4F88-A43C-6726C83E3D33}"/>
              </a:ext>
            </a:extLst>
          </p:cNvPr>
          <p:cNvGrpSpPr>
            <a:grpSpLocks noChangeAspect="1"/>
          </p:cNvGrpSpPr>
          <p:nvPr/>
        </p:nvGrpSpPr>
        <p:grpSpPr>
          <a:xfrm>
            <a:off x="85091" y="99094"/>
            <a:ext cx="3871976" cy="3607537"/>
            <a:chOff x="1919288" y="1700220"/>
            <a:chExt cx="5067300" cy="4721225"/>
          </a:xfrm>
        </p:grpSpPr>
        <p:sp>
          <p:nvSpPr>
            <p:cNvPr id="14" name="Line 34">
              <a:extLst>
                <a:ext uri="{FF2B5EF4-FFF2-40B4-BE49-F238E27FC236}">
                  <a16:creationId xmlns="" xmlns:a16="http://schemas.microsoft.com/office/drawing/2014/main" id="{87C50CAB-7D71-4A69-841B-0549BAE757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3613" y="2420938"/>
              <a:ext cx="215900" cy="1444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Freeform 36">
              <a:extLst>
                <a:ext uri="{FF2B5EF4-FFF2-40B4-BE49-F238E27FC236}">
                  <a16:creationId xmlns="" xmlns:a16="http://schemas.microsoft.com/office/drawing/2014/main" id="{26A7220A-90EF-4F9E-94F0-B6B8412EA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338513"/>
              <a:ext cx="165100" cy="207962"/>
            </a:xfrm>
            <a:custGeom>
              <a:avLst/>
              <a:gdLst>
                <a:gd name="T0" fmla="*/ 0 w 104"/>
                <a:gd name="T1" fmla="*/ 131 h 131"/>
                <a:gd name="T2" fmla="*/ 104 w 104"/>
                <a:gd name="T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4" h="131">
                  <a:moveTo>
                    <a:pt x="0" y="131"/>
                  </a:moveTo>
                  <a:lnTo>
                    <a:pt x="10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38">
              <a:extLst>
                <a:ext uri="{FF2B5EF4-FFF2-40B4-BE49-F238E27FC236}">
                  <a16:creationId xmlns="" xmlns:a16="http://schemas.microsoft.com/office/drawing/2014/main" id="{278F770F-2759-4468-ABA8-BDE9B72C6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7" y="4221170"/>
              <a:ext cx="334963" cy="161925"/>
            </a:xfrm>
            <a:custGeom>
              <a:avLst/>
              <a:gdLst>
                <a:gd name="T0" fmla="*/ 0 w 211"/>
                <a:gd name="T1" fmla="*/ 102 h 102"/>
                <a:gd name="T2" fmla="*/ 211 w 211"/>
                <a:gd name="T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1" h="102">
                  <a:moveTo>
                    <a:pt x="0" y="102"/>
                  </a:moveTo>
                  <a:lnTo>
                    <a:pt x="211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40">
              <a:extLst>
                <a:ext uri="{FF2B5EF4-FFF2-40B4-BE49-F238E27FC236}">
                  <a16:creationId xmlns="" xmlns:a16="http://schemas.microsoft.com/office/drawing/2014/main" id="{7A754A2C-08FC-4101-8115-B201C22B2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707" y="4803775"/>
              <a:ext cx="303213" cy="211138"/>
            </a:xfrm>
            <a:custGeom>
              <a:avLst/>
              <a:gdLst>
                <a:gd name="T0" fmla="*/ 0 w 191"/>
                <a:gd name="T1" fmla="*/ 133 h 133"/>
                <a:gd name="T2" fmla="*/ 191 w 191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1" h="133">
                  <a:moveTo>
                    <a:pt x="0" y="133"/>
                  </a:moveTo>
                  <a:lnTo>
                    <a:pt x="191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8" name="Gruppo 17">
              <a:extLst>
                <a:ext uri="{FF2B5EF4-FFF2-40B4-BE49-F238E27FC236}">
                  <a16:creationId xmlns="" xmlns:a16="http://schemas.microsoft.com/office/drawing/2014/main" id="{23725567-08F2-447A-84D1-9E65BDE2C452}"/>
                </a:ext>
              </a:extLst>
            </p:cNvPr>
            <p:cNvGrpSpPr/>
            <p:nvPr/>
          </p:nvGrpSpPr>
          <p:grpSpPr>
            <a:xfrm>
              <a:off x="1919288" y="1700220"/>
              <a:ext cx="5067300" cy="4721225"/>
              <a:chOff x="1919288" y="1700220"/>
              <a:chExt cx="5067300" cy="4721225"/>
            </a:xfrm>
          </p:grpSpPr>
          <p:grpSp>
            <p:nvGrpSpPr>
              <p:cNvPr id="20" name="Group 33">
                <a:extLst>
                  <a:ext uri="{FF2B5EF4-FFF2-40B4-BE49-F238E27FC236}">
                    <a16:creationId xmlns="" xmlns:a16="http://schemas.microsoft.com/office/drawing/2014/main" id="{AD22011B-BB83-4EB3-8ADB-A593F9A7E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9288" y="1700220"/>
                <a:ext cx="5067300" cy="4721225"/>
                <a:chOff x="1429" y="1071"/>
                <a:chExt cx="3192" cy="2974"/>
              </a:xfrm>
            </p:grpSpPr>
            <p:pic>
              <p:nvPicPr>
                <p:cNvPr id="26" name="Picture 30" descr="mappa_marche">
                  <a:extLst>
                    <a:ext uri="{FF2B5EF4-FFF2-40B4-BE49-F238E27FC236}">
                      <a16:creationId xmlns="" xmlns:a16="http://schemas.microsoft.com/office/drawing/2014/main" id="{E662FAFD-94B6-4DAC-B988-E9AA2B9D87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9" y="1071"/>
                  <a:ext cx="3192" cy="29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Text Box 31">
                  <a:extLst>
                    <a:ext uri="{FF2B5EF4-FFF2-40B4-BE49-F238E27FC236}">
                      <a16:creationId xmlns="" xmlns:a16="http://schemas.microsoft.com/office/drawing/2014/main" id="{BA8AABEB-7167-4EA6-9EED-3E0342FF32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2062820">
                  <a:off x="3607" y="2974"/>
                  <a:ext cx="318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it-IT" altLang="it-IT" sz="600" b="1">
                      <a:solidFill>
                        <a:srgbClr val="003300"/>
                      </a:solidFill>
                      <a:latin typeface="Arial" panose="020B0604020202020204" pitchFamily="34" charset="0"/>
                    </a:rPr>
                    <a:t>Tenna</a:t>
                  </a:r>
                </a:p>
              </p:txBody>
            </p:sp>
          </p:grpSp>
          <p:sp>
            <p:nvSpPr>
              <p:cNvPr id="21" name="Oval 17">
                <a:extLst>
                  <a:ext uri="{FF2B5EF4-FFF2-40B4-BE49-F238E27FC236}">
                    <a16:creationId xmlns="" xmlns:a16="http://schemas.microsoft.com/office/drawing/2014/main" id="{33E984F4-EAE1-4994-B03C-C62BD9B1D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982" y="1989138"/>
                <a:ext cx="360363" cy="36036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Oval 35">
                <a:extLst>
                  <a:ext uri="{FF2B5EF4-FFF2-40B4-BE49-F238E27FC236}">
                    <a16:creationId xmlns="" xmlns:a16="http://schemas.microsoft.com/office/drawing/2014/main" id="{6D1A3710-1A7A-4F48-B2CB-A97C194C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913" y="2924182"/>
                <a:ext cx="360362" cy="360363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Oval 37">
                <a:extLst>
                  <a:ext uri="{FF2B5EF4-FFF2-40B4-BE49-F238E27FC236}">
                    <a16:creationId xmlns="" xmlns:a16="http://schemas.microsoft.com/office/drawing/2014/main" id="{78A1200F-7914-45C1-B37D-A58D14EC3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8332" y="3514732"/>
                <a:ext cx="360363" cy="360363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Oval 39">
                <a:extLst>
                  <a:ext uri="{FF2B5EF4-FFF2-40B4-BE49-F238E27FC236}">
                    <a16:creationId xmlns="" xmlns:a16="http://schemas.microsoft.com/office/drawing/2014/main" id="{5B127304-B5E7-420B-AC2F-478C5E166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2963" y="4221163"/>
                <a:ext cx="360362" cy="36036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="" xmlns:a16="http://schemas.microsoft.com/office/drawing/2014/main" id="{0489959C-478A-4F3F-9B6E-7D1E2BDF2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8882" y="5272088"/>
                <a:ext cx="360363" cy="36036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9" name="Freeform 42">
              <a:extLst>
                <a:ext uri="{FF2B5EF4-FFF2-40B4-BE49-F238E27FC236}">
                  <a16:creationId xmlns="" xmlns:a16="http://schemas.microsoft.com/office/drawing/2014/main" id="{FC5FE21B-304B-40F9-846B-E5524B0D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6008688"/>
              <a:ext cx="406400" cy="44450"/>
            </a:xfrm>
            <a:custGeom>
              <a:avLst/>
              <a:gdLst>
                <a:gd name="T0" fmla="*/ 0 w 256"/>
                <a:gd name="T1" fmla="*/ 0 h 28"/>
                <a:gd name="T2" fmla="*/ 256 w 256"/>
                <a:gd name="T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6" h="28">
                  <a:moveTo>
                    <a:pt x="0" y="0"/>
                  </a:moveTo>
                  <a:lnTo>
                    <a:pt x="256" y="28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661094" y="3829869"/>
            <a:ext cx="2685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Sampling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endParaRPr lang="it-IT" sz="2400" dirty="0" smtClean="0"/>
          </a:p>
          <a:p>
            <a:r>
              <a:rPr lang="it-IT" sz="2400" dirty="0" err="1"/>
              <a:t>i</a:t>
            </a:r>
            <a:r>
              <a:rPr lang="it-IT" sz="2400" dirty="0" err="1" smtClean="0"/>
              <a:t>ncresing</a:t>
            </a:r>
            <a:r>
              <a:rPr lang="it-IT" sz="2400" dirty="0" smtClean="0"/>
              <a:t> </a:t>
            </a:r>
            <a:r>
              <a:rPr lang="it-IT" sz="2400" dirty="0" err="1" smtClean="0"/>
              <a:t>salinity</a:t>
            </a:r>
            <a:endParaRPr lang="it-IT" sz="2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98084" y="3756411"/>
            <a:ext cx="2709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A </a:t>
            </a:r>
            <a:r>
              <a:rPr lang="it-IT" sz="3600" b="1" dirty="0" err="1" smtClean="0"/>
              <a:t>study</a:t>
            </a:r>
            <a:r>
              <a:rPr lang="it-IT" sz="3600" b="1" dirty="0" smtClean="0"/>
              <a:t> of </a:t>
            </a:r>
            <a:r>
              <a:rPr lang="it-IT" sz="3600" b="1" dirty="0" err="1" smtClean="0"/>
              <a:t>river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estuaries</a:t>
            </a:r>
            <a:r>
              <a:rPr lang="it-IT" sz="3600" b="1" dirty="0" smtClean="0"/>
              <a:t> of the Marche </a:t>
            </a:r>
            <a:r>
              <a:rPr lang="it-IT" sz="3600" b="1" dirty="0" err="1" smtClean="0"/>
              <a:t>Region</a:t>
            </a:r>
            <a:r>
              <a:rPr lang="it-IT" sz="3600" b="1" dirty="0" smtClean="0"/>
              <a:t>, </a:t>
            </a:r>
            <a:r>
              <a:rPr lang="it-IT" sz="3600" b="1" dirty="0" err="1" smtClean="0"/>
              <a:t>Italy</a:t>
            </a:r>
            <a:endParaRPr lang="it-IT" sz="3600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8599610" y="499508"/>
            <a:ext cx="29584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b="1" dirty="0" smtClean="0"/>
              <a:t>Lead </a:t>
            </a:r>
            <a:r>
              <a:rPr lang="it-IT" sz="3200" b="1" dirty="0" err="1" smtClean="0"/>
              <a:t>concentration</a:t>
            </a:r>
            <a:r>
              <a:rPr lang="it-IT" sz="3200" b="1" dirty="0" smtClean="0"/>
              <a:t>, </a:t>
            </a:r>
            <a:r>
              <a:rPr lang="it-IT" sz="3200" b="1" dirty="0" err="1" smtClean="0"/>
              <a:t>ng</a:t>
            </a:r>
            <a:r>
              <a:rPr lang="it-IT" sz="3200" b="1" dirty="0" smtClean="0"/>
              <a:t>/l</a:t>
            </a:r>
            <a:endParaRPr lang="it-IT" sz="3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056592" y="461900"/>
            <a:ext cx="227838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it-IT" sz="2400" b="1" i="1" dirty="0" smtClean="0"/>
              <a:t>r</a:t>
            </a:r>
            <a:r>
              <a:rPr lang="it-IT" sz="2400" b="1" i="1" dirty="0"/>
              <a:t>. Foglia</a:t>
            </a:r>
          </a:p>
          <a:p>
            <a:pPr>
              <a:lnSpc>
                <a:spcPts val="3000"/>
              </a:lnSpc>
            </a:pPr>
            <a:r>
              <a:rPr lang="it-IT" sz="2400" b="1" i="1" dirty="0"/>
              <a:t>r. Esino</a:t>
            </a:r>
          </a:p>
          <a:p>
            <a:pPr>
              <a:lnSpc>
                <a:spcPts val="3000"/>
              </a:lnSpc>
            </a:pPr>
            <a:r>
              <a:rPr lang="it-IT" sz="2400" b="1" i="1" dirty="0"/>
              <a:t>r. Potenza</a:t>
            </a:r>
          </a:p>
          <a:p>
            <a:pPr>
              <a:lnSpc>
                <a:spcPts val="3000"/>
              </a:lnSpc>
            </a:pPr>
            <a:r>
              <a:rPr lang="it-IT" sz="2400" b="1" i="1" dirty="0"/>
              <a:t>r. Tenna</a:t>
            </a:r>
          </a:p>
          <a:p>
            <a:pPr>
              <a:lnSpc>
                <a:spcPts val="3000"/>
              </a:lnSpc>
            </a:pPr>
            <a:r>
              <a:rPr lang="it-IT" sz="2400" b="1" i="1" dirty="0"/>
              <a:t>r. Tronto</a:t>
            </a:r>
          </a:p>
        </p:txBody>
      </p:sp>
    </p:spTree>
    <p:extLst>
      <p:ext uri="{BB962C8B-B14F-4D97-AF65-F5344CB8AC3E}">
        <p14:creationId xmlns:p14="http://schemas.microsoft.com/office/powerpoint/2010/main" val="57319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</TotalTime>
  <Words>521</Words>
  <Application>Microsoft Office PowerPoint</Application>
  <PresentationFormat>Widescreen</PresentationFormat>
  <Paragraphs>120</Paragraphs>
  <Slides>19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2" baseType="lpstr">
      <vt:lpstr>맑은 고딕</vt:lpstr>
      <vt:lpstr>宋体</vt:lpstr>
      <vt:lpstr>Arial</vt:lpstr>
      <vt:lpstr>BatangChe</vt:lpstr>
      <vt:lpstr>Book Antiqua</vt:lpstr>
      <vt:lpstr>Calibri</vt:lpstr>
      <vt:lpstr>Calibri Light</vt:lpstr>
      <vt:lpstr>Lucida Bright</vt:lpstr>
      <vt:lpstr>Tahoma</vt:lpstr>
      <vt:lpstr>Times New Roman</vt:lpstr>
      <vt:lpstr>Wingdings</vt:lpstr>
      <vt:lpstr>Office Theme</vt:lpstr>
      <vt:lpstr>Grafico</vt:lpstr>
      <vt:lpstr>Lead in the environment - Signals of reduction from the Antarctic and the Adriatic</vt:lpstr>
      <vt:lpstr>Problems with lead</vt:lpstr>
      <vt:lpstr>Presentazione standard di PowerPoint</vt:lpstr>
      <vt:lpstr>Presentazione standard di PowerPoint</vt:lpstr>
      <vt:lpstr>Clair C. Patterson</vt:lpstr>
      <vt:lpstr>The famous curve of Claire C. Patterson (1969)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Same observations in the Arctic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Politecnica delle Marche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in the environment - Signals of reduction from the Antarctic and the Adriatic</dc:title>
  <dc:creator>Giuseppe Scarponi</dc:creator>
  <cp:lastModifiedBy>Giuseppe Scarponi</cp:lastModifiedBy>
  <cp:revision>66</cp:revision>
  <dcterms:created xsi:type="dcterms:W3CDTF">2018-10-13T04:32:25Z</dcterms:created>
  <dcterms:modified xsi:type="dcterms:W3CDTF">2018-10-17T06:15:30Z</dcterms:modified>
</cp:coreProperties>
</file>