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64" r:id="rId5"/>
    <p:sldId id="265" r:id="rId6"/>
    <p:sldId id="273" r:id="rId7"/>
    <p:sldId id="274" r:id="rId8"/>
    <p:sldId id="275" r:id="rId9"/>
    <p:sldId id="272" r:id="rId10"/>
    <p:sldId id="263" r:id="rId11"/>
    <p:sldId id="278" r:id="rId12"/>
    <p:sldId id="279" r:id="rId13"/>
    <p:sldId id="270" r:id="rId14"/>
    <p:sldId id="267" r:id="rId15"/>
    <p:sldId id="268" r:id="rId16"/>
    <p:sldId id="261" r:id="rId17"/>
    <p:sldId id="269" r:id="rId18"/>
    <p:sldId id="271" r:id="rId19"/>
  </p:sldIdLst>
  <p:sldSz cx="24382413" cy="13716000"/>
  <p:notesSz cx="6858000" cy="9144000"/>
  <p:defaultTextStyle>
    <a:defPPr>
      <a:defRPr lang="sr-Latn-R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 snapToObjects="1">
      <p:cViewPr varScale="1">
        <p:scale>
          <a:sx n="56" d="100"/>
          <a:sy n="56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varlec\AppData\Local\Microsoft\Windows\INetCache\Content.Outlook\CC155YEO\Tablice%20-%20gosp.%20otpad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'Udio odvojenog otpada '!$B$5</c:f>
              <c:strCache>
                <c:ptCount val="1"/>
                <c:pt idx="0">
                  <c:v>Udio miješanog komunalnog otpada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6">
                  <a:tint val="77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'Udio odvojenog otpada '!$C$4:$G$4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  <c:pt idx="4">
                  <c:v>2016.</c:v>
                </c:pt>
              </c:strCache>
            </c:strRef>
          </c:cat>
          <c:val>
            <c:numRef>
              <c:f>'Udio odvojenog otpada '!$C$5:$G$5</c:f>
              <c:numCache>
                <c:formatCode>0%</c:formatCode>
                <c:ptCount val="5"/>
                <c:pt idx="0">
                  <c:v>0.77</c:v>
                </c:pt>
                <c:pt idx="1">
                  <c:v>0.76</c:v>
                </c:pt>
                <c:pt idx="2">
                  <c:v>0.76</c:v>
                </c:pt>
                <c:pt idx="3">
                  <c:v>0.76</c:v>
                </c:pt>
                <c:pt idx="4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F-47DE-92E0-EEE4E8957370}"/>
            </c:ext>
          </c:extLst>
        </c:ser>
        <c:ser>
          <c:idx val="1"/>
          <c:order val="1"/>
          <c:tx>
            <c:strRef>
              <c:f>'Udio odvojenog otpada '!$B$6</c:f>
              <c:strCache>
                <c:ptCount val="1"/>
                <c:pt idx="0">
                  <c:v>Udio ostalih vrsta komunalnog otpada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114300">
                <a:schemeClr val="accent6">
                  <a:shade val="76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'Udio odvojenog otpada '!$C$4:$G$4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  <c:pt idx="4">
                  <c:v>2016.</c:v>
                </c:pt>
              </c:strCache>
            </c:strRef>
          </c:cat>
          <c:val>
            <c:numRef>
              <c:f>'Udio odvojenog otpada '!$C$6:$G$6</c:f>
              <c:numCache>
                <c:formatCode>0%</c:formatCode>
                <c:ptCount val="5"/>
                <c:pt idx="0">
                  <c:v>0.23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F-47DE-92E0-EEE4E89573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7808639"/>
        <c:axId val="1847809887"/>
      </c:barChart>
      <c:catAx>
        <c:axId val="184780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7809887"/>
        <c:crosses val="autoZero"/>
        <c:auto val="1"/>
        <c:lblAlgn val="ctr"/>
        <c:lblOffset val="100"/>
        <c:noMultiLvlLbl val="0"/>
      </c:catAx>
      <c:valAx>
        <c:axId val="1847809887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2000"/>
                  <a:t>KOLIČINa (tona)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4780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B7258-042E-4306-B597-4428ACB4E1E8}" type="datetimeFigureOut">
              <a:rPr lang="hr-HR" smtClean="0"/>
              <a:t>16.10.2018.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65373-EF9B-43A6-96EC-E2DA93B1A8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12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D073E-A680-466C-A2E9-9874A6371103}" type="slidenum">
              <a:rPr lang="en-GB" altLang="sr-Latn-RS"/>
              <a:pPr/>
              <a:t>2</a:t>
            </a:fld>
            <a:endParaRPr lang="en-GB" altLang="sr-Latn-R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1986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5373-EF9B-43A6-96EC-E2DA93B1A89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74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5373-EF9B-43A6-96EC-E2DA93B1A89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53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5373-EF9B-43A6-96EC-E2DA93B1A89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37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65373-EF9B-43A6-96EC-E2DA93B1A89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6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-PRTR i za potrebe izvještavanja vezane uz IED direktivu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3CC7172-CBF5-4F5E-91AB-F4211634B506}" type="slidenum">
              <a:rPr lang="hr-HR" altLang="sr-Latn-RS" smtClean="0"/>
              <a:pPr eaLnBrk="1" hangingPunct="1"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3271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-PRTR i za potrebe izvještavanja vezane uz IED direktivu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3CC7172-CBF5-4F5E-91AB-F4211634B506}" type="slidenum">
              <a:rPr lang="hr-HR" altLang="sr-Latn-RS" smtClean="0"/>
              <a:pPr eaLnBrk="1" hangingPunct="1"/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459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718DB0-36E9-904E-B592-D28E5D66B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24382413" cy="13715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E6582-6F4F-8D4F-A9F2-91D873CF6C16}"/>
              </a:ext>
            </a:extLst>
          </p:cNvPr>
          <p:cNvSpPr/>
          <p:nvPr userDrawn="1"/>
        </p:nvSpPr>
        <p:spPr>
          <a:xfrm>
            <a:off x="-1" y="10461580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ENERGETIKU I ZAŠTITU OKOLIŠA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ENERGY AND ENVIRONMENT SECTOR</a:t>
            </a:r>
          </a:p>
        </p:txBody>
      </p:sp>
    </p:spTree>
    <p:extLst>
      <p:ext uri="{BB962C8B-B14F-4D97-AF65-F5344CB8AC3E}">
        <p14:creationId xmlns:p14="http://schemas.microsoft.com/office/powerpoint/2010/main" val="5339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8152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13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988" y="3654425"/>
            <a:ext cx="21015435" cy="781208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03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5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1277937"/>
            <a:ext cx="21029831" cy="208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654424"/>
            <a:ext cx="10314903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302247"/>
            <a:ext cx="10314903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654424"/>
            <a:ext cx="10365701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302247"/>
            <a:ext cx="10365701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5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1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65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525" y="1277938"/>
            <a:ext cx="12343597" cy="9747250"/>
          </a:xfrm>
        </p:spPr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6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90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277938"/>
            <a:ext cx="12343597" cy="10444163"/>
          </a:xfrm>
        </p:spPr>
        <p:txBody>
          <a:bodyPr anchor="t">
            <a:normAutofit/>
          </a:bodyPr>
          <a:lstStyle>
            <a:lvl1pPr marL="0" indent="0">
              <a:buNone/>
              <a:defRPr sz="48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5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4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(null)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777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175029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96A5E-5532-5640-B96F-D7E6B791E400}"/>
              </a:ext>
            </a:extLst>
          </p:cNvPr>
          <p:cNvSpPr/>
          <p:nvPr userDrawn="1"/>
        </p:nvSpPr>
        <p:spPr>
          <a:xfrm>
            <a:off x="0" y="12892274"/>
            <a:ext cx="243824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ENERGETIKU I ZAŠTITU OKOLIŠA</a:t>
            </a:r>
            <a:endParaRPr lang="en-GB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ENERGY AND ENVIRONMENT SECTOR</a:t>
            </a:r>
          </a:p>
        </p:txBody>
      </p:sp>
    </p:spTree>
    <p:extLst>
      <p:ext uri="{BB962C8B-B14F-4D97-AF65-F5344CB8AC3E}">
        <p14:creationId xmlns:p14="http://schemas.microsoft.com/office/powerpoint/2010/main" val="1760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3" userDrawn="1">
          <p15:clr>
            <a:srgbClr val="F26B43"/>
          </p15:clr>
        </p15:guide>
        <p15:guide id="2" pos="1057" userDrawn="1">
          <p15:clr>
            <a:srgbClr val="F26B43"/>
          </p15:clr>
        </p15:guide>
        <p15:guide id="3" pos="14325" userDrawn="1">
          <p15:clr>
            <a:srgbClr val="F26B43"/>
          </p15:clr>
        </p15:guide>
        <p15:guide id="4" orient="horz" pos="2302" userDrawn="1">
          <p15:clr>
            <a:srgbClr val="F26B43"/>
          </p15:clr>
        </p15:guide>
        <p15:guide id="5" orient="horz" pos="7382" userDrawn="1">
          <p15:clr>
            <a:srgbClr val="F26B43"/>
          </p15:clr>
        </p15:guide>
        <p15:guide id="6" orient="horz" pos="7223" userDrawn="1">
          <p15:clr>
            <a:srgbClr val="F26B43"/>
          </p15:clr>
        </p15:guide>
        <p15:guide id="7" orient="horz" pos="7881" userDrawn="1">
          <p15:clr>
            <a:srgbClr val="F26B43"/>
          </p15:clr>
        </p15:guide>
        <p15:guide id="8" orient="horz" pos="8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k.hr/" TargetMode="External"/><Relationship Id="rId2" Type="http://schemas.openxmlformats.org/officeDocument/2006/relationships/hyperlink" Target="mailto:okolis@hgk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Repair,_re-use_and_recycle!_Croatian_(EuroparlTV_HD_4000_HR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1E3FF-41DE-2B45-AB2F-52CA6AB008EF}"/>
              </a:ext>
            </a:extLst>
          </p:cNvPr>
          <p:cNvSpPr txBox="1"/>
          <p:nvPr/>
        </p:nvSpPr>
        <p:spPr>
          <a:xfrm>
            <a:off x="0" y="11576650"/>
            <a:ext cx="2438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Kružno gospodarstvo (Cirkularna ekonomija) </a:t>
            </a:r>
            <a:r>
              <a:rPr lang="hr-HR" sz="4800" b="1" dirty="0">
                <a:latin typeface="Arial" panose="020B0604020202020204" pitchFamily="34" charset="0"/>
                <a:cs typeface="Arial" panose="020B0604020202020204" pitchFamily="34" charset="0"/>
              </a:rPr>
              <a:t>– Burza sekundarnih sirovina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3E006-3A41-764D-A134-086237813FAA}"/>
              </a:ext>
            </a:extLst>
          </p:cNvPr>
          <p:cNvSpPr txBox="1"/>
          <p:nvPr/>
        </p:nvSpPr>
        <p:spPr>
          <a:xfrm>
            <a:off x="0" y="13157646"/>
            <a:ext cx="24382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Split, 17. listopada 2018.</a:t>
            </a:r>
            <a:endParaRPr lang="hr-HR" sz="2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1906B-B5BC-4D5E-A933-54F74E5B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372935"/>
          </a:xfrm>
        </p:spPr>
        <p:txBody>
          <a:bodyPr/>
          <a:lstStyle/>
          <a:p>
            <a:r>
              <a:rPr lang="hr-HR" dirty="0"/>
              <a:t>Jačanje tržišta </a:t>
            </a:r>
            <a:r>
              <a:rPr lang="hr-HR" dirty="0" smtClean="0"/>
              <a:t>otpadom (2)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770CDC-BEC7-43AB-967C-63AB71A2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0" y="3106501"/>
            <a:ext cx="21029831" cy="7815263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5400" dirty="0"/>
              <a:t>Poticanje gospodarstva na aktivnije upoznavanje s otpadom koji proizvode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5400" dirty="0"/>
              <a:t>Kreiranje platforme za razmjenu informacija o ponudi i potražnji otpada koji je moguće vratiti u proizvodne procese kao sirovine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5400" dirty="0"/>
              <a:t>Stvaranje okruženja dijaloga između svih dionika kako bi se unaprijedio sustav gospodarenja otpadom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5400" dirty="0"/>
              <a:t>Provedeno je anketiranje dionika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5400" dirty="0" smtClean="0"/>
              <a:t>Fokus na pripremi minimalnih tehnoloških zahtjeva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4901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38279"/>
              </p:ext>
            </p:extLst>
          </p:nvPr>
        </p:nvGraphicFramePr>
        <p:xfrm>
          <a:off x="3344091" y="3605841"/>
          <a:ext cx="15627477" cy="7811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0547">
                  <a:extLst>
                    <a:ext uri="{9D8B030D-6E8A-4147-A177-3AD203B41FA5}">
                      <a16:colId xmlns:a16="http://schemas.microsoft.com/office/drawing/2014/main" val="3789013073"/>
                    </a:ext>
                  </a:extLst>
                </a:gridCol>
                <a:gridCol w="1666930">
                  <a:extLst>
                    <a:ext uri="{9D8B030D-6E8A-4147-A177-3AD203B41FA5}">
                      <a16:colId xmlns:a16="http://schemas.microsoft.com/office/drawing/2014/main" val="155431085"/>
                    </a:ext>
                  </a:extLst>
                </a:gridCol>
              </a:tblGrid>
              <a:tr h="1562219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Omogućiti jasan uvid u profil tvrtke koja objavljuje ponudu ili potražnju</a:t>
                      </a: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2880607699"/>
                  </a:ext>
                </a:extLst>
              </a:tr>
              <a:tr h="1562219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Biti informativna i financijska (vrsta, subjekt, količina, cijena po kojoj se traži i nudi)</a:t>
                      </a: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66%</a:t>
                      </a: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584927790"/>
                  </a:ext>
                </a:extLst>
              </a:tr>
              <a:tr h="1562219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Biti obveza propisana zakonom</a:t>
                      </a: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52%</a:t>
                      </a: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783661907"/>
                  </a:ext>
                </a:extLst>
              </a:tr>
              <a:tr h="1562219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Povezana sa sličnim burzama u regiji</a:t>
                      </a:r>
                      <a:endParaRPr lang="hr-HR" sz="4000" kern="120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990911693"/>
                  </a:ext>
                </a:extLst>
              </a:tr>
              <a:tr h="1562219"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Ponude bi na burzi trebale biti usklađene s propisanim tehnološkim kriterijima</a:t>
                      </a: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24%</a:t>
                      </a: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8171594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4091" y="2579560"/>
            <a:ext cx="1263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Burza otpada trebala bi – komunalna poduzeća: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E41906B-B5BC-4D5E-A933-54F74E5B3AC5}"/>
              </a:ext>
            </a:extLst>
          </p:cNvPr>
          <p:cNvSpPr txBox="1">
            <a:spLocks/>
          </p:cNvSpPr>
          <p:nvPr/>
        </p:nvSpPr>
        <p:spPr>
          <a:xfrm>
            <a:off x="1676291" y="1272988"/>
            <a:ext cx="21029831" cy="137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Jačanje tržišta otpadom (3)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48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415632" y="3400426"/>
            <a:ext cx="16129000" cy="63373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hr-HR" sz="2800" dirty="0">
              <a:solidFill>
                <a:srgbClr val="1F497D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hr-HR" sz="3200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hr-HR" sz="3200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spcBef>
                <a:spcPts val="0"/>
              </a:spcBef>
              <a:defRPr/>
            </a:pPr>
            <a:endParaRPr lang="hr-HR" sz="3200" b="1" dirty="0">
              <a:solidFill>
                <a:srgbClr val="1F4B7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790700">
              <a:spcBef>
                <a:spcPts val="0"/>
              </a:spcBef>
              <a:defRPr/>
            </a:pPr>
            <a:endParaRPr lang="hr-H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ts val="0"/>
              </a:spcBef>
              <a:defRPr/>
            </a:pPr>
            <a:endParaRPr lang="hr-H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hr-HR" altLang="sr-Latn-R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76438"/>
              </p:ext>
            </p:extLst>
          </p:nvPr>
        </p:nvGraphicFramePr>
        <p:xfrm>
          <a:off x="4226011" y="3605841"/>
          <a:ext cx="14745557" cy="8553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2698">
                  <a:extLst>
                    <a:ext uri="{9D8B030D-6E8A-4147-A177-3AD203B41FA5}">
                      <a16:colId xmlns:a16="http://schemas.microsoft.com/office/drawing/2014/main" val="3789013073"/>
                    </a:ext>
                  </a:extLst>
                </a:gridCol>
                <a:gridCol w="1572859">
                  <a:extLst>
                    <a:ext uri="{9D8B030D-6E8A-4147-A177-3AD203B41FA5}">
                      <a16:colId xmlns:a16="http://schemas.microsoft.com/office/drawing/2014/main" val="155431085"/>
                    </a:ext>
                  </a:extLst>
                </a:gridCol>
              </a:tblGrid>
              <a:tr h="1710642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Omogućiti jasan uvid u profil tvrtke koja objavljuje ponudu ili potražnju</a:t>
                      </a: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  <a:endParaRPr lang="hr-HR" sz="4000" kern="120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2880607699"/>
                  </a:ext>
                </a:extLst>
              </a:tr>
              <a:tr h="1710642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Biti informativna i financijska (vrsta, subjekt, količina, cijena po kojoj se traži i nudi)</a:t>
                      </a: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584927790"/>
                  </a:ext>
                </a:extLst>
              </a:tr>
              <a:tr h="1710642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Biti obveza propisana zakonom</a:t>
                      </a: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18%</a:t>
                      </a:r>
                      <a:endParaRPr lang="hr-HR" sz="4000" kern="120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783661907"/>
                  </a:ext>
                </a:extLst>
              </a:tr>
              <a:tr h="1710642">
                <a:tc>
                  <a:txBody>
                    <a:bodyPr/>
                    <a:lstStyle/>
                    <a:p>
                      <a:pPr algn="l" fontAlgn="ctr"/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Povezana sa sličnim burzama u regiji</a:t>
                      </a:r>
                      <a:endParaRPr lang="hr-HR" sz="4000" kern="120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  <a:endParaRPr lang="hr-HR" sz="4000" kern="120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990911693"/>
                  </a:ext>
                </a:extLst>
              </a:tr>
              <a:tr h="1710642"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Ponude bi na burzi trebale biti usklađene s propisanim tehnološkim kriterijima</a:t>
                      </a: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4000" kern="120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65%</a:t>
                      </a:r>
                      <a:endParaRPr lang="hr-HR" sz="4000" kern="120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050" marR="19050" marT="19050" marB="0" anchor="ctr"/>
                </a:tc>
                <a:extLst>
                  <a:ext uri="{0D108BD9-81ED-4DB2-BD59-A6C34878D82A}">
                    <a16:rowId xmlns:a16="http://schemas.microsoft.com/office/drawing/2014/main" val="18171594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6011" y="2579559"/>
            <a:ext cx="954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Burza otpada trebala </a:t>
            </a:r>
            <a:r>
              <a:rPr lang="hr-H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 - oporabitelji:</a:t>
            </a:r>
            <a:endParaRPr lang="hr-H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E41906B-B5BC-4D5E-A933-54F74E5B3AC5}"/>
              </a:ext>
            </a:extLst>
          </p:cNvPr>
          <p:cNvSpPr txBox="1">
            <a:spLocks/>
          </p:cNvSpPr>
          <p:nvPr/>
        </p:nvSpPr>
        <p:spPr>
          <a:xfrm>
            <a:off x="1676291" y="1272988"/>
            <a:ext cx="21029831" cy="137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Jačanje tržišta otpadom (4)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45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  <a:cs typeface="Segoe UI Light" panose="020B0502040204020203" pitchFamily="34" charset="0"/>
              </a:rPr>
              <a:t>Analiza dosadašnjeg rada </a:t>
            </a:r>
            <a:r>
              <a:rPr lang="hr-HR" dirty="0" smtClean="0">
                <a:latin typeface="+mj-lt"/>
                <a:cs typeface="Segoe UI Light" panose="020B0502040204020203" pitchFamily="34" charset="0"/>
              </a:rPr>
              <a:t>postojeće Burze </a:t>
            </a:r>
            <a:r>
              <a:rPr lang="hr-HR" dirty="0">
                <a:latin typeface="+mj-lt"/>
                <a:cs typeface="Segoe UI Light" panose="020B0502040204020203" pitchFamily="34" charset="0"/>
              </a:rPr>
              <a:t>otpada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>
                <a:latin typeface="+mj-lt"/>
                <a:cs typeface="Segoe UI Light" panose="020B0502040204020203" pitchFamily="34" charset="0"/>
              </a:rPr>
              <a:t>Izrada </a:t>
            </a:r>
            <a:r>
              <a:rPr lang="hr-HR" b="1" dirty="0" smtClean="0">
                <a:latin typeface="+mj-lt"/>
                <a:cs typeface="Segoe UI Light" panose="020B0502040204020203" pitchFamily="34" charset="0"/>
              </a:rPr>
              <a:t>minimalnih tehnoloških </a:t>
            </a:r>
            <a:r>
              <a:rPr lang="hr-HR" b="1" dirty="0">
                <a:latin typeface="+mj-lt"/>
                <a:cs typeface="Segoe UI Light" panose="020B0502040204020203" pitchFamily="34" charset="0"/>
              </a:rPr>
              <a:t>zahtjeva </a:t>
            </a:r>
            <a:r>
              <a:rPr lang="hr-HR" dirty="0">
                <a:latin typeface="+mj-lt"/>
                <a:cs typeface="Segoe UI Light" panose="020B0502040204020203" pitchFamily="34" charset="0"/>
              </a:rPr>
              <a:t>kojima mora udovoljavati određena vrsta otpada da bi bila prihvatljiva za recikliranje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  <a:cs typeface="Segoe UI Light" panose="020B0502040204020203" pitchFamily="34" charset="0"/>
              </a:rPr>
              <a:t>Objava podataka o tehnološkim zahtjevima koje mora udovoljavati određena vrsta otpada da bi bila prihvatljiva za recikliranje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  <a:cs typeface="Segoe UI Light" panose="020B0502040204020203" pitchFamily="34" charset="0"/>
              </a:rPr>
              <a:t>Izmjene postojećeg zakonodavnog okvira (Zakon o održivom gospodarenju otpadom i donošenje novog Pravilnika o Burzi otpada)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  <a:cs typeface="Segoe UI Light" panose="020B0502040204020203" pitchFamily="34" charset="0"/>
              </a:rPr>
              <a:t>Uspostava IT platforme sustava ponude i potražnje otpada („burza otpada“) u okviru nove HGK komunikacijske platforme - Digitalna komora (e-usluge)</a:t>
            </a:r>
            <a:r>
              <a:rPr lang="hr-HR" dirty="0">
                <a:latin typeface="+mj-lt"/>
              </a:rPr>
              <a:t> </a:t>
            </a:r>
          </a:p>
          <a:p>
            <a:endParaRPr lang="hr-HR" dirty="0">
              <a:latin typeface="+mj-lt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E41906B-B5BC-4D5E-A933-54F74E5B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Jačanje tržišta </a:t>
            </a:r>
            <a:r>
              <a:rPr lang="hr-HR" dirty="0" smtClean="0"/>
              <a:t>otpadom </a:t>
            </a:r>
            <a:r>
              <a:rPr lang="hr-HR" dirty="0" smtClean="0"/>
              <a:t>(5)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08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F9E6B-FB1E-4E97-B36C-C9E2A478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528578"/>
          </a:xfrm>
        </p:spPr>
        <p:txBody>
          <a:bodyPr/>
          <a:lstStyle/>
          <a:p>
            <a:r>
              <a:rPr lang="hr-HR" dirty="0"/>
              <a:t>Aktivnosti koje gospodarstvo provodi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704AB-6555-4E2D-84EC-9594DD7F1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Bolje povezivanje svih dionika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Korištenje novih tehnologija – daljinskih čitača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Digitalizacija poslovanja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Digitalizacija procesa praćenja otpada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Organizacija okruglih stolova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Predstavljanje inicijative na sektorskim sastancima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Predstavljanje inicijative na poslovnim </a:t>
            </a:r>
            <a:r>
              <a:rPr lang="hr-HR" dirty="0" smtClean="0"/>
              <a:t>skupovima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 smtClean="0"/>
              <a:t>Aktivan rad na kreiranju minimalnih tehnoloških zahtjeva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86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728E41-DE62-4803-81D9-C92FB3B4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893426"/>
            <a:ext cx="21029831" cy="1548033"/>
          </a:xfrm>
        </p:spPr>
        <p:txBody>
          <a:bodyPr/>
          <a:lstStyle/>
          <a:p>
            <a:r>
              <a:rPr lang="hr-HR" dirty="0" smtClean="0"/>
              <a:t>Ponuda i potražnja otpada - ‘Burza </a:t>
            </a:r>
            <a:r>
              <a:rPr lang="hr-HR" dirty="0" smtClean="0"/>
              <a:t>otpada’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A16933-24DA-4335-9A9D-0EE91D421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2633334"/>
            <a:ext cx="19630954" cy="7815263"/>
          </a:xfrm>
        </p:spPr>
        <p:txBody>
          <a:bodyPr/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Dio Digitalne </a:t>
            </a:r>
            <a:r>
              <a:rPr lang="hr-HR" dirty="0" smtClean="0"/>
              <a:t>komore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Ponuda i potražnja otpada / sekundarnih materijala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Omogućiti tvrtkama brzi pristup informacijama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19" b="4130"/>
          <a:stretch/>
        </p:blipFill>
        <p:spPr>
          <a:xfrm>
            <a:off x="6849374" y="5266496"/>
            <a:ext cx="14865394" cy="73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F224A-A761-44D3-B89F-34FF378C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95" y="1272987"/>
            <a:ext cx="5550418" cy="11292640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‘Burza otpada’ (2)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400" dirty="0"/>
              <a:t>Izvor: Komunikacija EK, 2018. </a:t>
            </a:r>
            <a:endParaRPr lang="hr-HR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A2F656F-C4AB-454D-A92B-5EE1BF4D2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79226" y="471949"/>
            <a:ext cx="16636180" cy="120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5356C-65D9-4956-9ECB-D4817252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2" y="1272988"/>
            <a:ext cx="9934462" cy="2108388"/>
          </a:xfrm>
        </p:spPr>
        <p:txBody>
          <a:bodyPr/>
          <a:lstStyle/>
          <a:p>
            <a:r>
              <a:rPr lang="hr-HR" dirty="0"/>
              <a:t>Cilj - očuvanje resursa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E91D61-9275-400D-9DD3-2062E9D7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2" y="3651250"/>
            <a:ext cx="8807410" cy="8725048"/>
          </a:xfrm>
        </p:spPr>
        <p:txBody>
          <a:bodyPr>
            <a:normAutofit/>
          </a:bodyPr>
          <a:lstStyle/>
          <a:p>
            <a:pPr marL="722313" lvl="1" indent="-722313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31813" algn="l"/>
                <a:tab pos="8528050" algn="l"/>
              </a:tabLst>
            </a:pPr>
            <a:r>
              <a:rPr lang="hr-HR" dirty="0"/>
              <a:t>Štite se prirodni izvori sirovina, proizvodi se iz sekundarnih sirovina</a:t>
            </a:r>
          </a:p>
          <a:p>
            <a:pPr marL="722313" lvl="1" indent="-722313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31813" algn="l"/>
                <a:tab pos="8528050" algn="l"/>
              </a:tabLst>
            </a:pPr>
            <a:r>
              <a:rPr lang="hr-HR" dirty="0"/>
              <a:t>Smanjuje količina potrebne energije </a:t>
            </a:r>
          </a:p>
          <a:p>
            <a:pPr marL="722313" lvl="1" indent="-722313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31813" algn="l"/>
                <a:tab pos="8528050" algn="l"/>
              </a:tabLst>
            </a:pPr>
            <a:r>
              <a:rPr lang="hr-HR" dirty="0"/>
              <a:t>Smanjuje se količina stakleničkih plinova </a:t>
            </a:r>
          </a:p>
          <a:p>
            <a:pPr marL="722313" lvl="1" indent="-722313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31813" algn="l"/>
                <a:tab pos="8528050" algn="l"/>
              </a:tabLst>
            </a:pPr>
            <a:r>
              <a:rPr lang="hr-HR" dirty="0"/>
              <a:t>Smanjuje se prostor potreban za odlagališta</a:t>
            </a:r>
          </a:p>
          <a:p>
            <a:pPr marL="722313" lvl="1" indent="-722313"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531813" algn="l"/>
                <a:tab pos="8528050" algn="l"/>
              </a:tabLst>
            </a:pPr>
            <a:r>
              <a:rPr lang="hr-HR" dirty="0"/>
              <a:t>Provodimo politiku EK: ‘Od otpada do resursa’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A53237-CCCA-43CF-97AC-C498588F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85" y="473238"/>
            <a:ext cx="11679527" cy="121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00619" y="2159718"/>
            <a:ext cx="12504302" cy="1552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8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Zahvaljujem</a:t>
            </a:r>
            <a:r>
              <a:rPr lang="hr-HR" altLang="sr-Latn-RS" sz="13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8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pažnji</a:t>
            </a:r>
            <a:r>
              <a:rPr lang="en-US" altLang="sr-Latn-RS" sz="8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en-US" altLang="sr-Latn-RS" sz="88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2332" y="4727275"/>
            <a:ext cx="12732589" cy="698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hr-HR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Hrvatska gospodarska komora</a:t>
            </a: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buFontTx/>
              <a:buNone/>
            </a:pPr>
            <a:r>
              <a:rPr lang="hr-HR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Sektor za energetiku i zaštitu okoliša</a:t>
            </a:r>
            <a:endParaRPr lang="en-GB" altLang="sr-Latn-R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en-GB" altLang="sr-Latn-R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r-HR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Nova cesta 7/1</a:t>
            </a: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10000 Zagreb-HR</a:t>
            </a:r>
          </a:p>
          <a:p>
            <a:pPr algn="ctr">
              <a:buFontTx/>
              <a:buNone/>
            </a:pP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tel. +385 1 4606-705, fax+385 1 4606-737, </a:t>
            </a:r>
          </a:p>
          <a:p>
            <a:pPr algn="ctr">
              <a:buFontTx/>
              <a:buNone/>
            </a:pP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hr-HR" altLang="sr-Latn-RS" sz="40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okolis</a:t>
            </a: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@hgk.hr</a:t>
            </a: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sr-Latn-RS" sz="4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www.hgk.hr</a:t>
            </a:r>
            <a:r>
              <a:rPr lang="en-GB" altLang="sr-Latn-R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sr-Latn-RS" sz="138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Sadržaj</a:t>
            </a:r>
            <a:endParaRPr lang="en-US" altLang="sr-Latn-RS" sz="72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4271" y="3598607"/>
            <a:ext cx="19703845" cy="8082116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hr-HR" sz="5400" dirty="0">
                <a:latin typeface="Arial" panose="020B0604020202020204" pitchFamily="34" charset="0"/>
                <a:cs typeface="Arial" panose="020B0604020202020204" pitchFamily="34" charset="0"/>
              </a:rPr>
              <a:t>Zakonodavni </a:t>
            </a:r>
            <a:r>
              <a:rPr lang="hr-H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okvir	</a:t>
            </a:r>
          </a:p>
          <a:p>
            <a:pPr marL="2285931" lvl="1" indent="-914400"/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EU zakonodavni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okvir</a:t>
            </a:r>
          </a:p>
          <a:p>
            <a:pPr marL="2285931" lvl="1" indent="-914400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Ciljevi iz kružnog gospodarstva</a:t>
            </a:r>
          </a:p>
          <a:p>
            <a:pPr marL="2285931" lvl="1" indent="-914400"/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Nacionalni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zakonodavni okvir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0" indent="-914400">
              <a:buFont typeface="+mj-lt"/>
              <a:buAutoNum type="arabicPeriod"/>
            </a:pPr>
            <a:r>
              <a:rPr lang="hr-H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Povijest Burze otpada</a:t>
            </a:r>
          </a:p>
          <a:p>
            <a:pPr marL="914400" lvl="0" indent="-914400">
              <a:buFont typeface="+mj-lt"/>
              <a:buAutoNum type="arabicPeriod"/>
            </a:pPr>
            <a:r>
              <a:rPr lang="hr-H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Jačanje </a:t>
            </a:r>
            <a:r>
              <a:rPr lang="hr-HR" sz="5400" dirty="0">
                <a:latin typeface="Arial" panose="020B0604020202020204" pitchFamily="34" charset="0"/>
                <a:cs typeface="Arial" panose="020B0604020202020204" pitchFamily="34" charset="0"/>
              </a:rPr>
              <a:t>tržišta otpadom</a:t>
            </a:r>
          </a:p>
          <a:p>
            <a:pPr marL="914400" lvl="0" indent="-914400">
              <a:buFont typeface="+mj-lt"/>
              <a:buAutoNum type="arabicPeriod"/>
            </a:pPr>
            <a:r>
              <a:rPr lang="hr-HR" sz="5400" dirty="0">
                <a:latin typeface="Arial" panose="020B0604020202020204" pitchFamily="34" charset="0"/>
                <a:cs typeface="Arial" panose="020B0604020202020204" pitchFamily="34" charset="0"/>
              </a:rPr>
              <a:t>Aktivnosti </a:t>
            </a:r>
            <a:r>
              <a:rPr lang="hr-H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gospodarstva</a:t>
            </a:r>
          </a:p>
          <a:p>
            <a:pPr marL="914400" lvl="0" indent="-914400">
              <a:buFont typeface="+mj-lt"/>
              <a:buAutoNum type="arabicPeriod"/>
            </a:pPr>
            <a:r>
              <a:rPr lang="hr-HR" sz="5400" dirty="0"/>
              <a:t>Ponuda i potražnja otpada - ‘Burza otpada’</a:t>
            </a:r>
            <a:endParaRPr lang="hr-H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B471A3-0688-4420-9171-09C829F8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09" y="1199320"/>
            <a:ext cx="21029831" cy="1267836"/>
          </a:xfrm>
        </p:spPr>
        <p:txBody>
          <a:bodyPr/>
          <a:lstStyle/>
          <a:p>
            <a:r>
              <a:rPr lang="hr-HR" dirty="0"/>
              <a:t>Temelj u zakonodavnom </a:t>
            </a:r>
            <a:r>
              <a:rPr lang="hr-HR" dirty="0" smtClean="0"/>
              <a:t>okviru – EU zakonodavstvo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869C0-5CC1-4393-888E-6EA87C79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3" y="3047401"/>
            <a:ext cx="7851166" cy="4509339"/>
          </a:xfrm>
        </p:spPr>
        <p:txBody>
          <a:bodyPr>
            <a:normAutofit lnSpcReduction="10000"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Paket o kružnom gospodarstvu EU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Akcijski plan za kružno gospodarstvo EU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dirty="0"/>
              <a:t>Direktive – definiraju se </a:t>
            </a:r>
            <a:r>
              <a:rPr lang="hr-HR" dirty="0" smtClean="0"/>
              <a:t>ciljevi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82109A6-CA34-4E7A-9AD7-51B745F49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9" b="12909"/>
          <a:stretch/>
        </p:blipFill>
        <p:spPr>
          <a:xfrm>
            <a:off x="10176387" y="2890683"/>
            <a:ext cx="12239753" cy="97382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29829" t="30921" r="30642" b="31088"/>
          <a:stretch/>
        </p:blipFill>
        <p:spPr>
          <a:xfrm>
            <a:off x="1811547" y="7244861"/>
            <a:ext cx="7228936" cy="39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C3042-27BF-4E63-8C34-C0852A77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097890"/>
            <a:ext cx="21029831" cy="1392391"/>
          </a:xfrm>
        </p:spPr>
        <p:txBody>
          <a:bodyPr/>
          <a:lstStyle/>
          <a:p>
            <a:r>
              <a:rPr lang="hr-HR" dirty="0"/>
              <a:t>Ciljevi iz kružnog gospodarstva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A0014CB-7279-45BF-B744-CEBA15455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901907"/>
              </p:ext>
            </p:extLst>
          </p:nvPr>
        </p:nvGraphicFramePr>
        <p:xfrm>
          <a:off x="1297858" y="4326156"/>
          <a:ext cx="11658420" cy="6526159"/>
        </p:xfrm>
        <a:graphic>
          <a:graphicData uri="http://schemas.openxmlformats.org/drawingml/2006/table">
            <a:tbl>
              <a:tblPr/>
              <a:tblGrid>
                <a:gridCol w="4542503">
                  <a:extLst>
                    <a:ext uri="{9D8B030D-6E8A-4147-A177-3AD203B41FA5}">
                      <a16:colId xmlns:a16="http://schemas.microsoft.com/office/drawing/2014/main" val="194875037"/>
                    </a:ext>
                  </a:extLst>
                </a:gridCol>
                <a:gridCol w="3229777">
                  <a:extLst>
                    <a:ext uri="{9D8B030D-6E8A-4147-A177-3AD203B41FA5}">
                      <a16:colId xmlns:a16="http://schemas.microsoft.com/office/drawing/2014/main" val="1575900767"/>
                    </a:ext>
                  </a:extLst>
                </a:gridCol>
                <a:gridCol w="3886140">
                  <a:extLst>
                    <a:ext uri="{9D8B030D-6E8A-4147-A177-3AD203B41FA5}">
                      <a16:colId xmlns:a16="http://schemas.microsoft.com/office/drawing/2014/main" val="2463148376"/>
                    </a:ext>
                  </a:extLst>
                </a:gridCol>
              </a:tblGrid>
              <a:tr h="1391071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Vrsta ambalažnog materijala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2025.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2030.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308684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 ambalaža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97296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Plastika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42650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Drvo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25577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Željezo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16070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Aluminij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7575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Staklo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77096"/>
                  </a:ext>
                </a:extLst>
              </a:tr>
              <a:tr h="733584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Papir i karton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86630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1B37AA6A-9112-4A0A-ADEB-4D6F639AA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95050"/>
              </p:ext>
            </p:extLst>
          </p:nvPr>
        </p:nvGraphicFramePr>
        <p:xfrm>
          <a:off x="13748141" y="6678528"/>
          <a:ext cx="8957981" cy="4136920"/>
        </p:xfrm>
        <a:graphic>
          <a:graphicData uri="http://schemas.openxmlformats.org/drawingml/2006/table">
            <a:tbl>
              <a:tblPr/>
              <a:tblGrid>
                <a:gridCol w="2074700">
                  <a:extLst>
                    <a:ext uri="{9D8B030D-6E8A-4147-A177-3AD203B41FA5}">
                      <a16:colId xmlns:a16="http://schemas.microsoft.com/office/drawing/2014/main" val="3268383175"/>
                    </a:ext>
                  </a:extLst>
                </a:gridCol>
                <a:gridCol w="1508493">
                  <a:extLst>
                    <a:ext uri="{9D8B030D-6E8A-4147-A177-3AD203B41FA5}">
                      <a16:colId xmlns:a16="http://schemas.microsoft.com/office/drawing/2014/main" val="1870505081"/>
                    </a:ext>
                  </a:extLst>
                </a:gridCol>
                <a:gridCol w="1791596">
                  <a:extLst>
                    <a:ext uri="{9D8B030D-6E8A-4147-A177-3AD203B41FA5}">
                      <a16:colId xmlns:a16="http://schemas.microsoft.com/office/drawing/2014/main" val="2964661288"/>
                    </a:ext>
                  </a:extLst>
                </a:gridCol>
                <a:gridCol w="1791596">
                  <a:extLst>
                    <a:ext uri="{9D8B030D-6E8A-4147-A177-3AD203B41FA5}">
                      <a16:colId xmlns:a16="http://schemas.microsoft.com/office/drawing/2014/main" val="3119244040"/>
                    </a:ext>
                  </a:extLst>
                </a:gridCol>
                <a:gridCol w="1791596">
                  <a:extLst>
                    <a:ext uri="{9D8B030D-6E8A-4147-A177-3AD203B41FA5}">
                      <a16:colId xmlns:a16="http://schemas.microsoft.com/office/drawing/2014/main" val="1561390657"/>
                    </a:ext>
                  </a:extLst>
                </a:gridCol>
              </a:tblGrid>
              <a:tr h="195415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b="1" dirty="0">
                          <a:effectLst/>
                        </a:rPr>
                        <a:t>Do 2025.</a:t>
                      </a:r>
                      <a:endParaRPr lang="hr-HR" dirty="0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b="1" dirty="0">
                          <a:effectLst/>
                        </a:rPr>
                        <a:t>Do 2030.</a:t>
                      </a:r>
                      <a:endParaRPr lang="hr-HR" dirty="0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b="1" dirty="0">
                          <a:effectLst/>
                        </a:rPr>
                        <a:t>Do 2035.</a:t>
                      </a:r>
                      <a:endParaRPr lang="hr-HR" dirty="0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b="1" dirty="0">
                          <a:effectLst/>
                        </a:rPr>
                        <a:t>Do 2040.</a:t>
                      </a:r>
                      <a:endParaRPr lang="hr-HR" dirty="0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909524"/>
                  </a:ext>
                </a:extLst>
              </a:tr>
              <a:tr h="1080642">
                <a:tc>
                  <a:txBody>
                    <a:bodyPr/>
                    <a:lstStyle/>
                    <a:p>
                      <a:pPr algn="ctr" fontAlgn="ctr"/>
                      <a:r>
                        <a:rPr lang="hr-HR" b="1">
                          <a:effectLst/>
                        </a:rPr>
                        <a:t>EU</a:t>
                      </a:r>
                      <a:endParaRPr lang="hr-HR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55%</a:t>
                      </a: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60%</a:t>
                      </a: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65%</a:t>
                      </a: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20582"/>
                  </a:ext>
                </a:extLst>
              </a:tr>
              <a:tr h="1102119">
                <a:tc>
                  <a:txBody>
                    <a:bodyPr/>
                    <a:lstStyle/>
                    <a:p>
                      <a:pPr algn="ctr" fontAlgn="ctr"/>
                      <a:r>
                        <a:rPr lang="hr-HR" b="1">
                          <a:effectLst/>
                        </a:rPr>
                        <a:t>Hrvatska</a:t>
                      </a:r>
                      <a:endParaRPr lang="hr-HR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>
                        <a:effectLst/>
                      </a:endParaRP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55%</a:t>
                      </a: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60%</a:t>
                      </a: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65%</a:t>
                      </a:r>
                    </a:p>
                  </a:txBody>
                  <a:tcPr marL="31750" marR="31750" marT="31750" marB="3175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35005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78659D67-E8A4-4163-ADAA-9C8AB1E05D09}"/>
              </a:ext>
            </a:extLst>
          </p:cNvPr>
          <p:cNvSpPr txBox="1"/>
          <p:nvPr/>
        </p:nvSpPr>
        <p:spPr>
          <a:xfrm>
            <a:off x="1676291" y="3035041"/>
            <a:ext cx="8070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400" dirty="0"/>
              <a:t>Kategorija otpada: ambalaža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CD30006-923B-47D4-8271-482407B0C0C9}"/>
              </a:ext>
            </a:extLst>
          </p:cNvPr>
          <p:cNvSpPr txBox="1"/>
          <p:nvPr/>
        </p:nvSpPr>
        <p:spPr>
          <a:xfrm>
            <a:off x="13748141" y="5385893"/>
            <a:ext cx="9267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400" dirty="0"/>
              <a:t>Kategorija otpada: komunalni otpad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7CE16B1-5ED2-4474-AF01-C54B4E7BC98B}"/>
              </a:ext>
            </a:extLst>
          </p:cNvPr>
          <p:cNvSpPr txBox="1"/>
          <p:nvPr/>
        </p:nvSpPr>
        <p:spPr>
          <a:xfrm>
            <a:off x="1297858" y="11883211"/>
            <a:ext cx="807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800" dirty="0"/>
              <a:t>Izvor: Europska komisija</a:t>
            </a:r>
          </a:p>
        </p:txBody>
      </p:sp>
    </p:spTree>
    <p:extLst>
      <p:ext uri="{BB962C8B-B14F-4D97-AF65-F5344CB8AC3E}">
        <p14:creationId xmlns:p14="http://schemas.microsoft.com/office/powerpoint/2010/main" val="6997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2B0754-F3CF-40FF-84BD-4A7C58DB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295114"/>
          </a:xfrm>
        </p:spPr>
        <p:txBody>
          <a:bodyPr>
            <a:normAutofit/>
          </a:bodyPr>
          <a:lstStyle/>
          <a:p>
            <a:r>
              <a:rPr lang="hr-HR" sz="6600" dirty="0"/>
              <a:t>Nacionalno zakonodavstvo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792C3D-A5C9-4A80-9B78-75DB17CE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776" y="3363686"/>
            <a:ext cx="18211910" cy="8229600"/>
          </a:xfrm>
        </p:spPr>
        <p:txBody>
          <a:bodyPr>
            <a:normAutofit lnSpcReduction="10000"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sz="6600" dirty="0" smtClean="0"/>
              <a:t>Zakon o održivom gospodarenju otpadom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r-HR" sz="6600" dirty="0" smtClean="0"/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sz="6600" dirty="0" smtClean="0"/>
              <a:t>Usvojen </a:t>
            </a:r>
            <a:r>
              <a:rPr lang="hr-HR" sz="6600" dirty="0"/>
              <a:t>je Plan gospodarenja </a:t>
            </a:r>
            <a:r>
              <a:rPr lang="hr-HR" sz="6600" dirty="0" smtClean="0"/>
              <a:t>otpadom Republike </a:t>
            </a:r>
            <a:r>
              <a:rPr lang="hr-HR" sz="6600" dirty="0"/>
              <a:t>Hrvatske za razdoblje 2017.-2022. </a:t>
            </a:r>
            <a:r>
              <a:rPr lang="hr-HR" sz="6600" dirty="0" smtClean="0"/>
              <a:t>godine</a:t>
            </a:r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r-HR" sz="6600" dirty="0"/>
          </a:p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r-HR" sz="6600" dirty="0"/>
              <a:t>Donesena je </a:t>
            </a:r>
            <a:r>
              <a:rPr lang="hr-HR" sz="6600" dirty="0" smtClean="0"/>
              <a:t>i Odluka </a:t>
            </a:r>
            <a:r>
              <a:rPr lang="hr-HR" sz="6600" dirty="0"/>
              <a:t>o implementaciji </a:t>
            </a:r>
            <a:r>
              <a:rPr lang="hr-HR" sz="6600" dirty="0" smtClean="0"/>
              <a:t>Plana GO </a:t>
            </a:r>
            <a:r>
              <a:rPr lang="hr-HR" sz="6600" dirty="0" smtClean="0"/>
              <a:t>RH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31321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62B0754-F3CF-40FF-84BD-4A7C58DB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/>
              <a:t>Nacionalno </a:t>
            </a:r>
            <a:r>
              <a:rPr lang="hr-HR" sz="6600" dirty="0" smtClean="0"/>
              <a:t>zakonodavstvo (2)</a:t>
            </a:r>
            <a:endParaRPr lang="hr-HR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240862" y="8916343"/>
            <a:ext cx="9753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/>
              <a:t>Do 1. siječnja 2020. godine</a:t>
            </a:r>
          </a:p>
          <a:p>
            <a:pPr algn="ctr"/>
            <a:r>
              <a:rPr lang="hr-HR" sz="4400" b="1" dirty="0" smtClean="0"/>
              <a:t>Obveza odvojenog prikupljanja 50%</a:t>
            </a:r>
          </a:p>
          <a:p>
            <a:pPr algn="ctr"/>
            <a:r>
              <a:rPr lang="hr-HR" sz="4400" b="1" dirty="0" smtClean="0"/>
              <a:t>Papira, stakla, plastike i metala</a:t>
            </a:r>
            <a:endParaRPr lang="hr-HR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10543" y="4599220"/>
            <a:ext cx="697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/>
              <a:t>Zakonom je propisano</a:t>
            </a:r>
            <a:endParaRPr lang="hr-HR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09613" y="7515959"/>
            <a:ext cx="97537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/>
              <a:t>Do 31. prosinca 2020. godine</a:t>
            </a:r>
          </a:p>
          <a:p>
            <a:pPr algn="ctr"/>
            <a:r>
              <a:rPr lang="hr-HR" sz="4400" b="1" dirty="0" smtClean="0"/>
              <a:t>Moguće je odložiti samo 25%</a:t>
            </a:r>
          </a:p>
          <a:p>
            <a:pPr algn="ctr"/>
            <a:r>
              <a:rPr lang="hr-HR" sz="4400" b="1" dirty="0" smtClean="0"/>
              <a:t>Biorazgradivog komunalnog otpada na odlagališta</a:t>
            </a:r>
            <a:endParaRPr lang="hr-HR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62013" y="4205244"/>
            <a:ext cx="9753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/>
              <a:t>Ograničenja vezana uz odlaganje na odlagalištima</a:t>
            </a:r>
            <a:endParaRPr lang="hr-HR" sz="4400" b="1" dirty="0"/>
          </a:p>
        </p:txBody>
      </p:sp>
      <p:sp>
        <p:nvSpPr>
          <p:cNvPr id="9" name="Right Arrow 8"/>
          <p:cNvSpPr/>
          <p:nvPr/>
        </p:nvSpPr>
        <p:spPr>
          <a:xfrm>
            <a:off x="10013268" y="4441943"/>
            <a:ext cx="3374573" cy="92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 rot="1500924">
            <a:off x="9479888" y="6493016"/>
            <a:ext cx="3374573" cy="1006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/>
          <p:cNvSpPr/>
          <p:nvPr/>
        </p:nvSpPr>
        <p:spPr>
          <a:xfrm rot="5400000">
            <a:off x="2837121" y="6662774"/>
            <a:ext cx="3374573" cy="94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2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62B0754-F3CF-40FF-84BD-4A7C58DB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241612"/>
          </a:xfrm>
        </p:spPr>
        <p:txBody>
          <a:bodyPr>
            <a:normAutofit/>
          </a:bodyPr>
          <a:lstStyle/>
          <a:p>
            <a:r>
              <a:rPr lang="hr-HR" sz="6600" dirty="0"/>
              <a:t>Nacionalno </a:t>
            </a:r>
            <a:r>
              <a:rPr lang="hr-HR" sz="6600" dirty="0" smtClean="0"/>
              <a:t>zakonodavstvo (3)</a:t>
            </a:r>
            <a:endParaRPr lang="hr-HR" sz="6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952895"/>
              </p:ext>
            </p:extLst>
          </p:nvPr>
        </p:nvGraphicFramePr>
        <p:xfrm>
          <a:off x="3592286" y="3372529"/>
          <a:ext cx="16916400" cy="903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99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Povijest Burze otpada</a:t>
            </a:r>
            <a:endParaRPr lang="hr-H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4173765"/>
            <a:ext cx="21029831" cy="6701064"/>
          </a:xfrm>
        </p:spPr>
        <p:txBody>
          <a:bodyPr>
            <a:no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Burza otpada od 2002. godine postoji u Republici Hrvatskoj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Ustrojena </a:t>
            </a:r>
            <a:r>
              <a:rPr lang="hr-H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temeljem </a:t>
            </a:r>
            <a:r>
              <a:rPr lang="hr-HR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Zakona</a:t>
            </a:r>
            <a:endParaRPr lang="hr-HR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Burza otpada je središnje mjesto ponude i potražnje za sve vrste otpada nastalih tijekom poslovanja, sa zadatkom ponovnog vraćanja otpada kao sirovine u proizvodnju.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 ukupne državne strategije gospodarenja </a:t>
            </a:r>
            <a:r>
              <a:rPr lang="hr-HR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otpadom</a:t>
            </a:r>
            <a:endParaRPr lang="hr-HR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3946"/>
              </p:ext>
            </p:extLst>
          </p:nvPr>
        </p:nvGraphicFramePr>
        <p:xfrm>
          <a:off x="1676291" y="3331030"/>
          <a:ext cx="20727555" cy="9026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9546">
                  <a:extLst>
                    <a:ext uri="{9D8B030D-6E8A-4147-A177-3AD203B41FA5}">
                      <a16:colId xmlns:a16="http://schemas.microsoft.com/office/drawing/2014/main" val="3425777272"/>
                    </a:ext>
                  </a:extLst>
                </a:gridCol>
                <a:gridCol w="9115920">
                  <a:extLst>
                    <a:ext uri="{9D8B030D-6E8A-4147-A177-3AD203B41FA5}">
                      <a16:colId xmlns:a16="http://schemas.microsoft.com/office/drawing/2014/main" val="1613439799"/>
                    </a:ext>
                  </a:extLst>
                </a:gridCol>
                <a:gridCol w="5832089">
                  <a:extLst>
                    <a:ext uri="{9D8B030D-6E8A-4147-A177-3AD203B41FA5}">
                      <a16:colId xmlns:a16="http://schemas.microsoft.com/office/drawing/2014/main" val="2617440802"/>
                    </a:ext>
                  </a:extLst>
                </a:gridCol>
              </a:tblGrid>
              <a:tr h="1534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</a:rPr>
                        <a:t>Mjera</a:t>
                      </a:r>
                      <a:endParaRPr lang="hr-H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</a:rPr>
                        <a:t>Program</a:t>
                      </a:r>
                      <a:endParaRPr lang="hr-H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</a:t>
                      </a:r>
                    </a:p>
                  </a:txBody>
                  <a:tcPr marL="49192" marR="49192" marT="0" marB="0" anchor="ctr"/>
                </a:tc>
                <a:extLst>
                  <a:ext uri="{0D108BD9-81ED-4DB2-BD59-A6C34878D82A}">
                    <a16:rowId xmlns:a16="http://schemas.microsoft.com/office/drawing/2014/main" val="3953300221"/>
                  </a:ext>
                </a:extLst>
              </a:tr>
              <a:tr h="18671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Mjere definirane Planom sprječavanja nastanka otpada (PSNO)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1.7. Poticanje ponovnog korištenja materijala od rušenja (Mjera 1 PSNO)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1.7.2. Uključivanje građevnog otpada u burzu otpada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776510"/>
                  </a:ext>
                </a:extLst>
              </a:tr>
              <a:tr h="1893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7. Jačanje tržišta otpada namijenjenog recikliranju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7.1. Izrada tehnoloških zahtjeva kojima mora udovoljavati određena vrsta otpada da bi bila prihvatljiva za recikliranje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/>
                </a:tc>
                <a:tc>
                  <a:txBody>
                    <a:bodyPr/>
                    <a:lstStyle/>
                    <a:p>
                      <a:endParaRPr lang="hr-HR" sz="2800" dirty="0"/>
                    </a:p>
                  </a:txBody>
                  <a:tcPr marL="49192" marR="49192" marT="0" marB="0"/>
                </a:tc>
                <a:extLst>
                  <a:ext uri="{0D108BD9-81ED-4DB2-BD59-A6C34878D82A}">
                    <a16:rowId xmlns:a16="http://schemas.microsoft.com/office/drawing/2014/main" val="520764358"/>
                  </a:ext>
                </a:extLst>
              </a:tr>
              <a:tr h="1893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7. Jačanje tržišta otpada namijenjenog recikliranju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7.2. Objava podataka o tehnološkim zahtjevima koje mora udovoljavati određena vrsta otpada da bi bila prihvatljiva za recikliranje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/>
                </a:tc>
                <a:tc>
                  <a:txBody>
                    <a:bodyPr/>
                    <a:lstStyle/>
                    <a:p>
                      <a:endParaRPr lang="hr-HR" sz="2800" dirty="0"/>
                    </a:p>
                  </a:txBody>
                  <a:tcPr marL="49192" marR="49192" marT="0" marB="0"/>
                </a:tc>
                <a:extLst>
                  <a:ext uri="{0D108BD9-81ED-4DB2-BD59-A6C34878D82A}">
                    <a16:rowId xmlns:a16="http://schemas.microsoft.com/office/drawing/2014/main" val="3604027403"/>
                  </a:ext>
                </a:extLst>
              </a:tr>
              <a:tr h="1838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7. Jačanje tržišta otpada namijenjenog recikliranju</a:t>
                      </a:r>
                      <a:endParaRPr lang="hr-H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7.3. Uspostava sustava ponude i potražnje otpada („burza otpada“)</a:t>
                      </a:r>
                      <a:endParaRPr lang="hr-H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92" marR="49192" marT="0" marB="0"/>
                </a:tc>
                <a:tc>
                  <a:txBody>
                    <a:bodyPr/>
                    <a:lstStyle/>
                    <a:p>
                      <a:endParaRPr lang="hr-HR" sz="2800" dirty="0"/>
                    </a:p>
                  </a:txBody>
                  <a:tcPr marL="49192" marR="49192" marT="0" marB="0"/>
                </a:tc>
                <a:extLst>
                  <a:ext uri="{0D108BD9-81ED-4DB2-BD59-A6C34878D82A}">
                    <a16:rowId xmlns:a16="http://schemas.microsoft.com/office/drawing/2014/main" val="1122228739"/>
                  </a:ext>
                </a:extLst>
              </a:tr>
            </a:tbl>
          </a:graphicData>
        </a:graphic>
      </p:graphicFrame>
      <p:sp>
        <p:nvSpPr>
          <p:cNvPr id="5" name="Naslov 1">
            <a:extLst>
              <a:ext uri="{FF2B5EF4-FFF2-40B4-BE49-F238E27FC236}">
                <a16:creationId xmlns:a16="http://schemas.microsoft.com/office/drawing/2014/main" id="{AE41906B-B5BC-4D5E-A933-54F74E5B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73175"/>
            <a:ext cx="21029613" cy="1600200"/>
          </a:xfrm>
        </p:spPr>
        <p:txBody>
          <a:bodyPr/>
          <a:lstStyle/>
          <a:p>
            <a:r>
              <a:rPr lang="hr-HR" dirty="0"/>
              <a:t>Jačanje tržišta otpadom</a:t>
            </a:r>
          </a:p>
        </p:txBody>
      </p:sp>
    </p:spTree>
    <p:extLst>
      <p:ext uri="{BB962C8B-B14F-4D97-AF65-F5344CB8AC3E}">
        <p14:creationId xmlns:p14="http://schemas.microsoft.com/office/powerpoint/2010/main" val="285200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839</Words>
  <Application>Microsoft Office PowerPoint</Application>
  <PresentationFormat>Custom</PresentationFormat>
  <Paragraphs>168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Candara</vt:lpstr>
      <vt:lpstr>Segoe UI Light</vt:lpstr>
      <vt:lpstr>Tahoma</vt:lpstr>
      <vt:lpstr>Times New Roman</vt:lpstr>
      <vt:lpstr>Wingdings</vt:lpstr>
      <vt:lpstr>Office Theme</vt:lpstr>
      <vt:lpstr>PowerPoint Presentation</vt:lpstr>
      <vt:lpstr>Sadržaj</vt:lpstr>
      <vt:lpstr>Temelj u zakonodavnom okviru – EU zakonodavstvo</vt:lpstr>
      <vt:lpstr>Ciljevi iz kružnog gospodarstva</vt:lpstr>
      <vt:lpstr>Nacionalno zakonodavstvo</vt:lpstr>
      <vt:lpstr>Nacionalno zakonodavstvo (2)</vt:lpstr>
      <vt:lpstr>Nacionalno zakonodavstvo (3)</vt:lpstr>
      <vt:lpstr>Povijest Burze otpada</vt:lpstr>
      <vt:lpstr>Jačanje tržišta otpadom</vt:lpstr>
      <vt:lpstr>Jačanje tržišta otpadom (2)</vt:lpstr>
      <vt:lpstr>PowerPoint Presentation</vt:lpstr>
      <vt:lpstr>PowerPoint Presentation</vt:lpstr>
      <vt:lpstr>Jačanje tržišta otpadom (5)</vt:lpstr>
      <vt:lpstr>Aktivnosti koje gospodarstvo provodi</vt:lpstr>
      <vt:lpstr>Ponuda i potražnja otpada - ‘Burza otpada’</vt:lpstr>
      <vt:lpstr> ‘Burza otpada’ (2)         Izvor: Komunikacija EK, 2018. </vt:lpstr>
      <vt:lpstr>Cilj - očuvanje resursa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dsaSDdssadsad</dc:title>
  <dc:creator>Microsoft Office User</dc:creator>
  <cp:lastModifiedBy>Dijana Varlec</cp:lastModifiedBy>
  <cp:revision>80</cp:revision>
  <dcterms:created xsi:type="dcterms:W3CDTF">2018-04-24T11:36:54Z</dcterms:created>
  <dcterms:modified xsi:type="dcterms:W3CDTF">2018-10-16T12:10:02Z</dcterms:modified>
</cp:coreProperties>
</file>