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12"/>
    <p:restoredTop sz="94621"/>
  </p:normalViewPr>
  <p:slideViewPr>
    <p:cSldViewPr snapToGrid="0" snapToObjects="1">
      <p:cViewPr varScale="1">
        <p:scale>
          <a:sx n="87" d="100"/>
          <a:sy n="87" d="100"/>
        </p:scale>
        <p:origin x="50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B4A61-0E64-8842-A7E9-8A554661DFAD}" type="datetimeFigureOut">
              <a:rPr lang="en-US" smtClean="0"/>
              <a:pPr/>
              <a:t>10/11/18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6ACF0-A22E-864C-BB17-B6B70CFC05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31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6ACF0-A22E-864C-BB17-B6B70CFC057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17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F057-4461-1741-B194-7DAC7EB7C6E7}" type="datetimeFigureOut">
              <a:rPr lang="en-US" smtClean="0"/>
              <a:pPr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6ECD-DAAC-3145-9498-32D024A28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F057-4461-1741-B194-7DAC7EB7C6E7}" type="datetimeFigureOut">
              <a:rPr lang="en-US" smtClean="0"/>
              <a:pPr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6ECD-DAAC-3145-9498-32D024A28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F057-4461-1741-B194-7DAC7EB7C6E7}" type="datetimeFigureOut">
              <a:rPr lang="en-US" smtClean="0"/>
              <a:pPr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6ECD-DAAC-3145-9498-32D024A28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F057-4461-1741-B194-7DAC7EB7C6E7}" type="datetimeFigureOut">
              <a:rPr lang="en-US" smtClean="0"/>
              <a:pPr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6ECD-DAAC-3145-9498-32D024A28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F057-4461-1741-B194-7DAC7EB7C6E7}" type="datetimeFigureOut">
              <a:rPr lang="en-US" smtClean="0"/>
              <a:pPr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6ECD-DAAC-3145-9498-32D024A28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F057-4461-1741-B194-7DAC7EB7C6E7}" type="datetimeFigureOut">
              <a:rPr lang="en-US" smtClean="0"/>
              <a:pPr/>
              <a:t>10/11/18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6ECD-DAAC-3145-9498-32D024A28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F057-4461-1741-B194-7DAC7EB7C6E7}" type="datetimeFigureOut">
              <a:rPr lang="en-US" smtClean="0"/>
              <a:pPr/>
              <a:t>10/11/18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6ECD-DAAC-3145-9498-32D024A28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F057-4461-1741-B194-7DAC7EB7C6E7}" type="datetimeFigureOut">
              <a:rPr lang="en-US" smtClean="0"/>
              <a:pPr/>
              <a:t>10/11/18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6ECD-DAAC-3145-9498-32D024A28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F057-4461-1741-B194-7DAC7EB7C6E7}" type="datetimeFigureOut">
              <a:rPr lang="en-US" smtClean="0"/>
              <a:pPr/>
              <a:t>10/11/18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6ECD-DAAC-3145-9498-32D024A28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F057-4461-1741-B194-7DAC7EB7C6E7}" type="datetimeFigureOut">
              <a:rPr lang="en-US" smtClean="0"/>
              <a:pPr/>
              <a:t>10/11/18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6ECD-DAAC-3145-9498-32D024A28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F057-4461-1741-B194-7DAC7EB7C6E7}" type="datetimeFigureOut">
              <a:rPr lang="en-US" smtClean="0"/>
              <a:pPr/>
              <a:t>10/11/18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6ECD-DAAC-3145-9498-32D024A28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6F057-4461-1741-B194-7DAC7EB7C6E7}" type="datetimeFigureOut">
              <a:rPr lang="en-US" smtClean="0"/>
              <a:pPr/>
              <a:t>10/11/18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96ECD-DAAC-3145-9498-32D024A28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8336"/>
            <a:ext cx="12192000" cy="35966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4750" y="1264208"/>
            <a:ext cx="5252883" cy="55627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 smtClean="0"/>
              <a:t>· </a:t>
            </a:r>
            <a:r>
              <a:rPr lang="en-US" sz="1600" b="1" i="1" dirty="0" err="1" smtClean="0"/>
              <a:t>Ministarstvo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zaštite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okoliša</a:t>
            </a:r>
            <a:r>
              <a:rPr lang="en-US" sz="1600" b="1" i="1" dirty="0" smtClean="0"/>
              <a:t> i </a:t>
            </a:r>
            <a:r>
              <a:rPr lang="en-US" sz="1600" b="1" i="1" dirty="0" err="1" smtClean="0"/>
              <a:t>energetike</a:t>
            </a:r>
            <a:r>
              <a:rPr lang="en-US" sz="1600" b="1" i="1" dirty="0" smtClean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i="1" dirty="0" smtClean="0"/>
              <a:t>· </a:t>
            </a:r>
            <a:r>
              <a:rPr lang="en-US" sz="1600" b="1" i="1" dirty="0" err="1" smtClean="0"/>
              <a:t>Ministarstvo</a:t>
            </a:r>
            <a:r>
              <a:rPr lang="en-US" sz="1600" b="1" i="1" dirty="0" smtClean="0"/>
              <a:t> mora, </a:t>
            </a:r>
            <a:r>
              <a:rPr lang="en-US" sz="1600" b="1" i="1" dirty="0" err="1" smtClean="0"/>
              <a:t>prometa</a:t>
            </a:r>
            <a:r>
              <a:rPr lang="en-US" sz="1600" b="1" i="1" dirty="0" smtClean="0"/>
              <a:t> i </a:t>
            </a:r>
            <a:r>
              <a:rPr lang="en-US" sz="1600" b="1" i="1" dirty="0" err="1" smtClean="0"/>
              <a:t>infrastrukture</a:t>
            </a:r>
            <a:r>
              <a:rPr lang="en-US" sz="1600" b="1" i="1" dirty="0" smtClean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i="1" dirty="0" smtClean="0"/>
              <a:t>· </a:t>
            </a:r>
            <a:r>
              <a:rPr lang="en-US" sz="1600" b="1" i="1" dirty="0" err="1" smtClean="0"/>
              <a:t>Hrvatska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energetska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regulatorna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agencija</a:t>
            </a:r>
            <a:r>
              <a:rPr lang="en-US" sz="1600" b="1" i="1" dirty="0" smtClean="0"/>
              <a:t> (HERA)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i="1" dirty="0" smtClean="0"/>
              <a:t>· </a:t>
            </a:r>
            <a:r>
              <a:rPr lang="en-US" sz="1600" b="1" i="1" dirty="0" err="1" smtClean="0"/>
              <a:t>Hrvatska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gospodarska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komora</a:t>
            </a:r>
            <a:r>
              <a:rPr lang="en-US" sz="1600" b="1" i="1" dirty="0" smtClean="0"/>
              <a:t> (HGK)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i="1" dirty="0" smtClean="0"/>
              <a:t>· </a:t>
            </a:r>
            <a:r>
              <a:rPr lang="en-US" sz="1600" b="1" i="1" dirty="0" err="1" smtClean="0"/>
              <a:t>Hrvatska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udruga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poslodavaca</a:t>
            </a:r>
            <a:r>
              <a:rPr lang="en-US" sz="1600" b="1" i="1" dirty="0" smtClean="0"/>
              <a:t> (HUP</a:t>
            </a:r>
            <a:r>
              <a:rPr lang="hr-HR" sz="1600" b="1" i="1" dirty="0" smtClean="0"/>
              <a:t>)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i="1" dirty="0" smtClean="0"/>
              <a:t>· </a:t>
            </a:r>
            <a:r>
              <a:rPr lang="en-US" sz="1600" b="1" i="1" dirty="0" err="1" smtClean="0"/>
              <a:t>Energetski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institut</a:t>
            </a:r>
            <a:r>
              <a:rPr lang="en-US" sz="1600" b="1" i="1" dirty="0" smtClean="0"/>
              <a:t> Hrvoje </a:t>
            </a:r>
            <a:r>
              <a:rPr lang="en-US" sz="1600" b="1" i="1" dirty="0" err="1" smtClean="0"/>
              <a:t>Požar</a:t>
            </a:r>
            <a:r>
              <a:rPr lang="en-US" sz="1600" b="1" i="1" dirty="0" smtClean="0"/>
              <a:t> (EIHP)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i="1" dirty="0" smtClean="0"/>
              <a:t>· Fond </a:t>
            </a:r>
            <a:r>
              <a:rPr lang="en-US" sz="1600" b="1" i="1" dirty="0" err="1" smtClean="0"/>
              <a:t>za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zaštitu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okoliša</a:t>
            </a:r>
            <a:r>
              <a:rPr lang="en-US" sz="1600" b="1" i="1" dirty="0" smtClean="0"/>
              <a:t> i </a:t>
            </a:r>
            <a:r>
              <a:rPr lang="en-US" sz="1600" b="1" i="1" dirty="0" err="1" smtClean="0"/>
              <a:t>energetsku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učinkovitost</a:t>
            </a:r>
            <a:r>
              <a:rPr lang="en-US" sz="1600" b="1" i="1" dirty="0" smtClean="0"/>
              <a:t> (FZOEU</a:t>
            </a:r>
            <a:r>
              <a:rPr lang="hr-HR" sz="1600" b="1" i="1" dirty="0" smtClean="0"/>
              <a:t>)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i="1" dirty="0" smtClean="0"/>
              <a:t>· </a:t>
            </a:r>
            <a:r>
              <a:rPr lang="en-US" sz="1600" b="1" i="1" dirty="0" err="1" smtClean="0"/>
              <a:t>Agencija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za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ugljikovodike</a:t>
            </a:r>
            <a:r>
              <a:rPr lang="en-US" sz="1600" b="1" i="1" dirty="0" smtClean="0"/>
              <a:t> (AZU)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i="1" dirty="0" smtClean="0"/>
              <a:t>· </a:t>
            </a:r>
            <a:r>
              <a:rPr lang="en-US" sz="1600" b="1" i="1" dirty="0" err="1" smtClean="0"/>
              <a:t>Hrvatski</a:t>
            </a:r>
            <a:r>
              <a:rPr lang="en-US" sz="1600" b="1" i="1" dirty="0" smtClean="0"/>
              <a:t> operator </a:t>
            </a:r>
            <a:r>
              <a:rPr lang="en-US" sz="1600" b="1" i="1" dirty="0" err="1" smtClean="0"/>
              <a:t>tržišta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energije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d.o.o</a:t>
            </a:r>
            <a:r>
              <a:rPr lang="en-US" sz="1600" b="1" i="1" dirty="0" smtClean="0"/>
              <a:t>. (HROTE)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i="1" dirty="0" smtClean="0"/>
              <a:t>· </a:t>
            </a:r>
            <a:r>
              <a:rPr lang="en-US" sz="1600" b="1" i="1" dirty="0" err="1" smtClean="0"/>
              <a:t>Hrvatski</a:t>
            </a:r>
            <a:r>
              <a:rPr lang="en-US" sz="1600" b="1" i="1" dirty="0" smtClean="0"/>
              <a:t> operator </a:t>
            </a:r>
            <a:r>
              <a:rPr lang="en-US" sz="1600" b="1" i="1" dirty="0" err="1" smtClean="0"/>
              <a:t>prijenosnog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sustava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d.o.o</a:t>
            </a:r>
            <a:r>
              <a:rPr lang="en-US" sz="1600" b="1" i="1" dirty="0" smtClean="0"/>
              <a:t>. (HOPS)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i="1" dirty="0" smtClean="0"/>
              <a:t>· </a:t>
            </a:r>
            <a:r>
              <a:rPr lang="en-US" sz="1600" b="1" i="1" dirty="0" err="1" smtClean="0"/>
              <a:t>Hrvatska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burza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električne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energije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d.o.o</a:t>
            </a:r>
            <a:r>
              <a:rPr lang="en-US" sz="1600" b="1" i="1" dirty="0" smtClean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i="1" dirty="0" smtClean="0"/>
              <a:t>· HEP </a:t>
            </a:r>
            <a:r>
              <a:rPr lang="en-US" sz="1600" b="1" i="1" dirty="0" err="1" smtClean="0"/>
              <a:t>d.d</a:t>
            </a:r>
            <a:r>
              <a:rPr lang="en-US" sz="1600" b="1" i="1" dirty="0" smtClean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i="1" dirty="0" smtClean="0"/>
              <a:t>· HEP - Operator </a:t>
            </a:r>
            <a:r>
              <a:rPr lang="en-US" sz="1600" b="1" i="1" dirty="0" err="1" smtClean="0"/>
              <a:t>distribucijskog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sustava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d.o.o</a:t>
            </a:r>
            <a:r>
              <a:rPr lang="en-US" sz="1600" b="1" i="1" dirty="0" smtClean="0"/>
              <a:t>. (HEP ODS)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i="1" dirty="0" smtClean="0"/>
              <a:t>· INA </a:t>
            </a:r>
            <a:r>
              <a:rPr lang="en-US" sz="1600" b="1" i="1" dirty="0" err="1" smtClean="0"/>
              <a:t>d.d</a:t>
            </a:r>
            <a:r>
              <a:rPr lang="en-US" sz="1600" b="1" i="1" dirty="0" smtClean="0"/>
              <a:t>. </a:t>
            </a:r>
            <a:br>
              <a:rPr lang="en-US" sz="1600" b="1" i="1" dirty="0" smtClean="0"/>
            </a:br>
            <a:r>
              <a:rPr lang="en-US" sz="1600" b="1" i="1" dirty="0" smtClean="0"/>
              <a:t>· JANAF </a:t>
            </a:r>
            <a:r>
              <a:rPr lang="en-US" sz="1600" b="1" i="1" dirty="0" err="1" smtClean="0"/>
              <a:t>d.d</a:t>
            </a:r>
            <a:r>
              <a:rPr lang="en-US" sz="1600" b="1" i="1" dirty="0" smtClean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i="1" dirty="0" smtClean="0"/>
              <a:t>· PLINACRO </a:t>
            </a:r>
            <a:r>
              <a:rPr lang="en-US" sz="1600" b="1" i="1" dirty="0" err="1" smtClean="0"/>
              <a:t>d.o.o</a:t>
            </a:r>
            <a:r>
              <a:rPr lang="en-US" sz="1600" b="1" i="1" dirty="0" smtClean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574888" y="1026160"/>
            <a:ext cx="6223820" cy="5562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sz="900" b="1" i="1" dirty="0" smtClean="0">
              <a:latin typeface="Arial" charset="0"/>
              <a:ea typeface="Arial" charset="0"/>
              <a:cs typeface="Arial" charset="0"/>
            </a:endParaRPr>
          </a:p>
          <a:p>
            <a:endParaRPr lang="hr-HR" sz="900" b="1" i="1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lnSpc>
                <a:spcPct val="100000"/>
              </a:lnSpc>
              <a:buFont typeface="Arial" charset="0"/>
              <a:buChar char="•"/>
            </a:pPr>
            <a:r>
              <a:rPr lang="en-US" sz="1600" b="1" i="1" dirty="0" smtClean="0"/>
              <a:t>ENERGIA NATURALIS </a:t>
            </a:r>
            <a:r>
              <a:rPr lang="en-US" sz="1600" b="1" i="1" dirty="0" err="1" smtClean="0"/>
              <a:t>d.o.o</a:t>
            </a:r>
            <a:r>
              <a:rPr lang="en-US" sz="1600" b="1" i="1" dirty="0" smtClean="0"/>
              <a:t>., PRVO PLINARSKO DRUŠTVO </a:t>
            </a:r>
            <a:r>
              <a:rPr lang="en-US" sz="1600" b="1" i="1" dirty="0" err="1" smtClean="0"/>
              <a:t>d.o.o</a:t>
            </a:r>
            <a:r>
              <a:rPr lang="en-US" sz="1600" b="1" i="1" dirty="0" smtClean="0"/>
              <a:t>. (PPD) </a:t>
            </a:r>
            <a:endParaRPr lang="en-US" sz="1600" dirty="0" smtClean="0"/>
          </a:p>
          <a:p>
            <a:pPr marL="285750" indent="-285750">
              <a:lnSpc>
                <a:spcPct val="100000"/>
              </a:lnSpc>
              <a:buFont typeface="Arial" charset="0"/>
              <a:buChar char="•"/>
            </a:pPr>
            <a:r>
              <a:rPr lang="en-US" sz="1600" b="1" i="1" dirty="0" smtClean="0"/>
              <a:t>KONČAR </a:t>
            </a:r>
            <a:r>
              <a:rPr lang="en-US" sz="1600" b="1" i="1" dirty="0"/>
              <a:t>– ELEKTROINDUSTRIJA </a:t>
            </a:r>
            <a:r>
              <a:rPr lang="en-US" sz="1600" b="1" i="1" dirty="0" err="1"/>
              <a:t>d.d</a:t>
            </a:r>
            <a:r>
              <a:rPr lang="en-US" sz="1600" b="1" i="1" dirty="0"/>
              <a:t>. </a:t>
            </a:r>
            <a:endParaRPr lang="en-US" sz="1600" dirty="0"/>
          </a:p>
          <a:p>
            <a:pPr marL="285750" indent="-285750">
              <a:lnSpc>
                <a:spcPct val="100000"/>
              </a:lnSpc>
              <a:buFont typeface="Arial" charset="0"/>
              <a:buChar char="•"/>
            </a:pPr>
            <a:r>
              <a:rPr lang="en-US" sz="1600" b="1" i="1" dirty="0" smtClean="0"/>
              <a:t>DALEKOVOD </a:t>
            </a:r>
            <a:r>
              <a:rPr lang="en-US" sz="1600" b="1" i="1" dirty="0" err="1"/>
              <a:t>d.d</a:t>
            </a:r>
            <a:r>
              <a:rPr lang="en-US" sz="1600" b="1" i="1" dirty="0"/>
              <a:t>. </a:t>
            </a:r>
            <a:endParaRPr lang="en-US" sz="1600" dirty="0"/>
          </a:p>
          <a:p>
            <a:pPr marL="285750" indent="-285750">
              <a:lnSpc>
                <a:spcPct val="100000"/>
              </a:lnSpc>
              <a:buFont typeface="Arial" charset="0"/>
              <a:buChar char="•"/>
            </a:pPr>
            <a:r>
              <a:rPr lang="en-US" sz="1600" b="1" i="1" dirty="0" err="1" smtClean="0"/>
              <a:t>Hrvatski</a:t>
            </a:r>
            <a:r>
              <a:rPr lang="en-US" sz="1600" b="1" i="1" dirty="0" smtClean="0"/>
              <a:t> </a:t>
            </a:r>
            <a:r>
              <a:rPr lang="en-US" sz="1600" b="1" i="1" dirty="0" err="1"/>
              <a:t>nacionalni</a:t>
            </a:r>
            <a:r>
              <a:rPr lang="en-US" sz="1600" b="1" i="1" dirty="0"/>
              <a:t> </a:t>
            </a:r>
            <a:r>
              <a:rPr lang="en-US" sz="1600" b="1" i="1" dirty="0" err="1"/>
              <a:t>komitet</a:t>
            </a:r>
            <a:r>
              <a:rPr lang="en-US" sz="1600" b="1" i="1" dirty="0"/>
              <a:t> </a:t>
            </a:r>
            <a:r>
              <a:rPr lang="en-US" sz="1600" b="1" i="1" dirty="0" err="1"/>
              <a:t>Svjetskog</a:t>
            </a:r>
            <a:r>
              <a:rPr lang="en-US" sz="1600" b="1" i="1" dirty="0"/>
              <a:t> </a:t>
            </a:r>
            <a:r>
              <a:rPr lang="en-US" sz="1600" b="1" i="1" dirty="0" err="1"/>
              <a:t>vijeća</a:t>
            </a:r>
            <a:r>
              <a:rPr lang="en-US" sz="1600" b="1" i="1" dirty="0"/>
              <a:t> </a:t>
            </a:r>
            <a:r>
              <a:rPr lang="en-US" sz="1600" b="1" i="1" dirty="0" err="1"/>
              <a:t>za</a:t>
            </a:r>
            <a:r>
              <a:rPr lang="en-US" sz="1600" b="1" i="1" dirty="0"/>
              <a:t> </a:t>
            </a:r>
            <a:r>
              <a:rPr lang="en-US" sz="1600" b="1" i="1" dirty="0" err="1"/>
              <a:t>naftu</a:t>
            </a:r>
            <a:r>
              <a:rPr lang="en-US" sz="1600" b="1" i="1" dirty="0"/>
              <a:t> </a:t>
            </a:r>
            <a:r>
              <a:rPr lang="en-US" sz="1600" b="1" i="1" dirty="0" err="1"/>
              <a:t>i</a:t>
            </a:r>
            <a:r>
              <a:rPr lang="en-US" sz="1600" b="1" i="1" dirty="0"/>
              <a:t> </a:t>
            </a:r>
            <a:r>
              <a:rPr lang="en-US" sz="1600" b="1" i="1" dirty="0" err="1"/>
              <a:t>plin</a:t>
            </a:r>
            <a:r>
              <a:rPr lang="en-US" sz="1600" b="1" i="1" dirty="0"/>
              <a:t> </a:t>
            </a:r>
            <a:endParaRPr lang="en-US" sz="1600" dirty="0"/>
          </a:p>
          <a:p>
            <a:pPr marL="285750" indent="-285750">
              <a:lnSpc>
                <a:spcPct val="100000"/>
              </a:lnSpc>
              <a:buFont typeface="Arial" charset="0"/>
              <a:buChar char="•"/>
            </a:pPr>
            <a:r>
              <a:rPr lang="en-US" sz="1600" b="1" i="1" dirty="0" err="1" smtClean="0"/>
              <a:t>Hrvatski</a:t>
            </a:r>
            <a:r>
              <a:rPr lang="en-US" sz="1600" b="1" i="1" dirty="0" smtClean="0"/>
              <a:t> </a:t>
            </a:r>
            <a:r>
              <a:rPr lang="en-US" sz="1600" b="1" i="1" dirty="0" err="1"/>
              <a:t>ogranak</a:t>
            </a:r>
            <a:r>
              <a:rPr lang="en-US" sz="1600" b="1" i="1" dirty="0"/>
              <a:t> </a:t>
            </a:r>
            <a:r>
              <a:rPr lang="en-US" sz="1600" b="1" i="1" dirty="0" err="1"/>
              <a:t>Međunarodnog</a:t>
            </a:r>
            <a:r>
              <a:rPr lang="en-US" sz="1600" b="1" i="1" dirty="0"/>
              <a:t> </a:t>
            </a:r>
            <a:r>
              <a:rPr lang="en-US" sz="1600" b="1" i="1" dirty="0" err="1"/>
              <a:t>vijeća</a:t>
            </a:r>
            <a:r>
              <a:rPr lang="en-US" sz="1600" b="1" i="1" dirty="0"/>
              <a:t> </a:t>
            </a:r>
            <a:r>
              <a:rPr lang="en-US" sz="1600" b="1" i="1" dirty="0" err="1"/>
              <a:t>za</a:t>
            </a:r>
            <a:r>
              <a:rPr lang="en-US" sz="1600" b="1" i="1" dirty="0"/>
              <a:t> </a:t>
            </a:r>
            <a:r>
              <a:rPr lang="en-US" sz="1600" b="1" i="1" dirty="0" err="1"/>
              <a:t>velike</a:t>
            </a:r>
            <a:r>
              <a:rPr lang="en-US" sz="1600" b="1" i="1" dirty="0"/>
              <a:t> </a:t>
            </a:r>
            <a:r>
              <a:rPr lang="en-US" sz="1600" b="1" i="1" dirty="0" err="1" smtClean="0"/>
              <a:t>elektroenergetske</a:t>
            </a:r>
            <a:r>
              <a:rPr lang="en-US" sz="1600" b="1" i="1" dirty="0" smtClean="0"/>
              <a:t>    </a:t>
            </a:r>
            <a:r>
              <a:rPr lang="en-US" sz="1600" b="1" i="1" dirty="0" err="1" smtClean="0"/>
              <a:t>sustave</a:t>
            </a:r>
            <a:r>
              <a:rPr lang="en-US" sz="1600" b="1" i="1" dirty="0" smtClean="0"/>
              <a:t> - CIGRÉ </a:t>
            </a:r>
            <a:r>
              <a:rPr lang="en-US" sz="1600" b="1" i="1" dirty="0"/>
              <a:t>(HRO CIGRÉ) </a:t>
            </a:r>
            <a:endParaRPr lang="en-US" sz="1600" dirty="0"/>
          </a:p>
          <a:p>
            <a:pPr marL="285750" indent="-285750">
              <a:lnSpc>
                <a:spcPct val="100000"/>
              </a:lnSpc>
              <a:buFont typeface="Arial" charset="0"/>
              <a:buChar char="•"/>
            </a:pPr>
            <a:r>
              <a:rPr lang="en-US" sz="1600" b="1" i="1" dirty="0" err="1" smtClean="0"/>
              <a:t>Hrvatski</a:t>
            </a:r>
            <a:r>
              <a:rPr lang="en-US" sz="1600" b="1" i="1" dirty="0" smtClean="0"/>
              <a:t> </a:t>
            </a:r>
            <a:r>
              <a:rPr lang="en-US" sz="1600" b="1" i="1" dirty="0" err="1"/>
              <a:t>ogranak</a:t>
            </a:r>
            <a:r>
              <a:rPr lang="en-US" sz="1600" b="1" i="1" dirty="0"/>
              <a:t> </a:t>
            </a:r>
            <a:r>
              <a:rPr lang="en-US" sz="1600" b="1" i="1" dirty="0" err="1"/>
              <a:t>Međunarodne</a:t>
            </a:r>
            <a:r>
              <a:rPr lang="en-US" sz="1600" b="1" i="1" dirty="0"/>
              <a:t> </a:t>
            </a:r>
            <a:r>
              <a:rPr lang="en-US" sz="1600" b="1" i="1" dirty="0" err="1"/>
              <a:t>elektrodistribucijske</a:t>
            </a:r>
            <a:r>
              <a:rPr lang="en-US" sz="1600" b="1" i="1" dirty="0"/>
              <a:t> </a:t>
            </a:r>
            <a:r>
              <a:rPr lang="en-US" sz="1600" b="1" i="1" dirty="0" err="1"/>
              <a:t>konferencije</a:t>
            </a:r>
            <a:r>
              <a:rPr lang="en-US" sz="1600" b="1" i="1" dirty="0"/>
              <a:t> </a:t>
            </a:r>
            <a:r>
              <a:rPr lang="en-US" sz="1600" b="1" i="1" dirty="0" smtClean="0"/>
              <a:t/>
            </a:r>
            <a:br>
              <a:rPr lang="en-US" sz="1600" b="1" i="1" dirty="0" smtClean="0"/>
            </a:br>
            <a:r>
              <a:rPr lang="en-US" sz="1600" b="1" i="1" dirty="0" smtClean="0"/>
              <a:t>- </a:t>
            </a:r>
            <a:r>
              <a:rPr lang="en-US" sz="1600" b="1" i="1" dirty="0"/>
              <a:t>CIRED (HO CIRED) </a:t>
            </a:r>
            <a:endParaRPr lang="en-US" sz="1600" dirty="0"/>
          </a:p>
          <a:p>
            <a:pPr marL="285750" indent="-285750">
              <a:lnSpc>
                <a:spcPct val="100000"/>
              </a:lnSpc>
              <a:buFont typeface="Arial" charset="0"/>
              <a:buChar char="•"/>
            </a:pPr>
            <a:r>
              <a:rPr lang="en-US" sz="1600" b="1" i="1" dirty="0" err="1" smtClean="0"/>
              <a:t>Hrvatski</a:t>
            </a:r>
            <a:r>
              <a:rPr lang="en-US" sz="1600" b="1" i="1" dirty="0" smtClean="0"/>
              <a:t> </a:t>
            </a:r>
            <a:r>
              <a:rPr lang="en-US" sz="1600" b="1" i="1" dirty="0" err="1"/>
              <a:t>savjet</a:t>
            </a:r>
            <a:r>
              <a:rPr lang="en-US" sz="1600" b="1" i="1" dirty="0"/>
              <a:t> </a:t>
            </a:r>
            <a:r>
              <a:rPr lang="en-US" sz="1600" b="1" i="1" dirty="0" err="1"/>
              <a:t>za</a:t>
            </a:r>
            <a:r>
              <a:rPr lang="en-US" sz="1600" b="1" i="1" dirty="0"/>
              <a:t> </a:t>
            </a:r>
            <a:r>
              <a:rPr lang="en-US" sz="1600" b="1" i="1" dirty="0" err="1"/>
              <a:t>zelenu</a:t>
            </a:r>
            <a:r>
              <a:rPr lang="en-US" sz="1600" b="1" i="1" dirty="0"/>
              <a:t> </a:t>
            </a:r>
            <a:r>
              <a:rPr lang="en-US" sz="1600" b="1" i="1" dirty="0" err="1"/>
              <a:t>gradnju</a:t>
            </a:r>
            <a:r>
              <a:rPr lang="en-US" sz="1600" b="1" i="1" dirty="0"/>
              <a:t> </a:t>
            </a:r>
            <a:endParaRPr lang="en-US" sz="1600" dirty="0"/>
          </a:p>
          <a:p>
            <a:pPr marL="285750" indent="-285750">
              <a:lnSpc>
                <a:spcPct val="100000"/>
              </a:lnSpc>
              <a:buFont typeface="Arial" charset="0"/>
              <a:buChar char="•"/>
            </a:pPr>
            <a:r>
              <a:rPr lang="en-US" sz="1600" b="1" i="1" dirty="0" err="1" smtClean="0"/>
              <a:t>Hrvatsko</a:t>
            </a:r>
            <a:r>
              <a:rPr lang="en-US" sz="1600" b="1" i="1" dirty="0" smtClean="0"/>
              <a:t> </a:t>
            </a:r>
            <a:r>
              <a:rPr lang="en-US" sz="1600" b="1" i="1" dirty="0" err="1"/>
              <a:t>energetsko</a:t>
            </a:r>
            <a:r>
              <a:rPr lang="en-US" sz="1600" b="1" i="1" dirty="0"/>
              <a:t> </a:t>
            </a:r>
            <a:r>
              <a:rPr lang="en-US" sz="1600" b="1" i="1" dirty="0" err="1"/>
              <a:t>društvo</a:t>
            </a:r>
            <a:r>
              <a:rPr lang="en-US" sz="1600" b="1" i="1" dirty="0"/>
              <a:t> (HED) </a:t>
            </a:r>
            <a:endParaRPr lang="en-US" sz="1600" dirty="0"/>
          </a:p>
          <a:p>
            <a:pPr marL="285750" indent="-285750">
              <a:lnSpc>
                <a:spcPct val="100000"/>
              </a:lnSpc>
              <a:buFont typeface="Arial" charset="0"/>
              <a:buChar char="•"/>
            </a:pPr>
            <a:r>
              <a:rPr lang="en-US" sz="1600" b="1" i="1" dirty="0" err="1" smtClean="0"/>
              <a:t>Hrvatska</a:t>
            </a:r>
            <a:r>
              <a:rPr lang="en-US" sz="1600" b="1" i="1" dirty="0" smtClean="0"/>
              <a:t> </a:t>
            </a:r>
            <a:r>
              <a:rPr lang="en-US" sz="1600" b="1" i="1" dirty="0" err="1"/>
              <a:t>stručna</a:t>
            </a:r>
            <a:r>
              <a:rPr lang="en-US" sz="1600" b="1" i="1" dirty="0"/>
              <a:t> </a:t>
            </a:r>
            <a:r>
              <a:rPr lang="en-US" sz="1600" b="1" i="1" dirty="0" err="1"/>
              <a:t>udruga</a:t>
            </a:r>
            <a:r>
              <a:rPr lang="en-US" sz="1600" b="1" i="1" dirty="0"/>
              <a:t> </a:t>
            </a:r>
            <a:r>
              <a:rPr lang="en-US" sz="1600" b="1" i="1" dirty="0" err="1"/>
              <a:t>za</a:t>
            </a:r>
            <a:r>
              <a:rPr lang="en-US" sz="1600" b="1" i="1" dirty="0"/>
              <a:t> </a:t>
            </a:r>
            <a:r>
              <a:rPr lang="en-US" sz="1600" b="1" i="1" dirty="0" err="1"/>
              <a:t>plin</a:t>
            </a:r>
            <a:r>
              <a:rPr lang="en-US" sz="1600" b="1" i="1" dirty="0"/>
              <a:t> (HSUP) </a:t>
            </a:r>
            <a:endParaRPr lang="en-US" sz="1600" dirty="0"/>
          </a:p>
          <a:p>
            <a:pPr marL="285750" indent="-285750">
              <a:lnSpc>
                <a:spcPct val="100000"/>
              </a:lnSpc>
              <a:buFont typeface="Arial" charset="0"/>
              <a:buChar char="•"/>
            </a:pPr>
            <a:r>
              <a:rPr lang="en-US" sz="1600" b="1" i="1" dirty="0" err="1" smtClean="0"/>
              <a:t>Hrvatska</a:t>
            </a:r>
            <a:r>
              <a:rPr lang="en-US" sz="1600" b="1" i="1" dirty="0" smtClean="0"/>
              <a:t> </a:t>
            </a:r>
            <a:r>
              <a:rPr lang="en-US" sz="1600" b="1" i="1" dirty="0" err="1"/>
              <a:t>akademija</a:t>
            </a:r>
            <a:r>
              <a:rPr lang="en-US" sz="1600" b="1" i="1" dirty="0"/>
              <a:t> </a:t>
            </a:r>
            <a:r>
              <a:rPr lang="en-US" sz="1600" b="1" i="1" dirty="0" err="1"/>
              <a:t>znanosti</a:t>
            </a:r>
            <a:r>
              <a:rPr lang="en-US" sz="1600" b="1" i="1" dirty="0"/>
              <a:t> </a:t>
            </a:r>
            <a:r>
              <a:rPr lang="en-US" sz="1600" b="1" i="1" dirty="0" err="1"/>
              <a:t>i</a:t>
            </a:r>
            <a:r>
              <a:rPr lang="en-US" sz="1600" b="1" i="1" dirty="0"/>
              <a:t> </a:t>
            </a:r>
            <a:r>
              <a:rPr lang="en-US" sz="1600" b="1" i="1" dirty="0" err="1"/>
              <a:t>umjetnosti</a:t>
            </a:r>
            <a:r>
              <a:rPr lang="en-US" sz="1600" b="1" i="1" dirty="0"/>
              <a:t> (HAZU) - </a:t>
            </a:r>
            <a:r>
              <a:rPr lang="en-US" sz="1600" b="1" i="1" dirty="0" err="1"/>
              <a:t>Znanstveno</a:t>
            </a:r>
            <a:r>
              <a:rPr lang="en-US" sz="1600" b="1" i="1" dirty="0"/>
              <a:t> </a:t>
            </a:r>
            <a:r>
              <a:rPr lang="en-US" sz="1600" b="1" i="1" dirty="0" err="1"/>
              <a:t>vijeće</a:t>
            </a:r>
            <a:r>
              <a:rPr lang="en-US" sz="1600" b="1" i="1" dirty="0"/>
              <a:t> </a:t>
            </a:r>
            <a:r>
              <a:rPr lang="en-US" sz="1600" b="1" i="1" dirty="0" err="1"/>
              <a:t>za</a:t>
            </a:r>
            <a:r>
              <a:rPr lang="en-US" sz="1600" b="1" i="1" dirty="0"/>
              <a:t> </a:t>
            </a:r>
            <a:r>
              <a:rPr lang="en-US" sz="1600" b="1" i="1" dirty="0" smtClean="0"/>
              <a:t> </a:t>
            </a:r>
            <a:r>
              <a:rPr lang="en-US" sz="1600" b="1" i="1" dirty="0" err="1"/>
              <a:t>naftno-plinsko</a:t>
            </a:r>
            <a:r>
              <a:rPr lang="en-US" sz="1600" b="1" i="1" dirty="0"/>
              <a:t> </a:t>
            </a:r>
            <a:r>
              <a:rPr lang="en-US" sz="1600" b="1" i="1" dirty="0" err="1"/>
              <a:t>gospodarstvo</a:t>
            </a:r>
            <a:r>
              <a:rPr lang="en-US" sz="1600" b="1" i="1" dirty="0"/>
              <a:t> </a:t>
            </a:r>
            <a:r>
              <a:rPr lang="en-US" sz="1600" b="1" i="1" dirty="0" err="1"/>
              <a:t>i</a:t>
            </a:r>
            <a:r>
              <a:rPr lang="en-US" sz="1600" b="1" i="1" dirty="0"/>
              <a:t> </a:t>
            </a:r>
            <a:r>
              <a:rPr lang="en-US" sz="1600" b="1" i="1" dirty="0" err="1"/>
              <a:t>energetiku</a:t>
            </a:r>
            <a:r>
              <a:rPr lang="en-US" sz="1600" b="1" i="1" dirty="0"/>
              <a:t> </a:t>
            </a:r>
            <a:endParaRPr lang="en-US" sz="1600" dirty="0"/>
          </a:p>
          <a:p>
            <a:pPr marL="285750" indent="-285750">
              <a:lnSpc>
                <a:spcPct val="100000"/>
              </a:lnSpc>
              <a:buFont typeface="Arial" charset="0"/>
              <a:buChar char="•"/>
            </a:pPr>
            <a:r>
              <a:rPr lang="en-US" sz="1600" b="1" i="1" dirty="0" err="1" smtClean="0"/>
              <a:t>Akademija</a:t>
            </a:r>
            <a:r>
              <a:rPr lang="en-US" sz="1600" b="1" i="1" dirty="0" smtClean="0"/>
              <a:t> </a:t>
            </a:r>
            <a:r>
              <a:rPr lang="en-US" sz="1600" b="1" i="1" dirty="0" err="1"/>
              <a:t>tehničkih</a:t>
            </a:r>
            <a:r>
              <a:rPr lang="en-US" sz="1600" b="1" i="1" dirty="0"/>
              <a:t> </a:t>
            </a:r>
            <a:r>
              <a:rPr lang="en-US" sz="1600" b="1" i="1" dirty="0" err="1"/>
              <a:t>znanosti</a:t>
            </a:r>
            <a:r>
              <a:rPr lang="en-US" sz="1600" b="1" i="1" dirty="0"/>
              <a:t> </a:t>
            </a:r>
            <a:r>
              <a:rPr lang="en-US" sz="1600" b="1" i="1" dirty="0" err="1"/>
              <a:t>Hrvatske</a:t>
            </a:r>
            <a:r>
              <a:rPr lang="en-US" sz="1600" b="1" i="1" dirty="0"/>
              <a:t> (HATZ) </a:t>
            </a:r>
            <a:r>
              <a:rPr lang="en-US" sz="1600" b="1" i="1" dirty="0" smtClean="0"/>
              <a:t>- </a:t>
            </a:r>
            <a:r>
              <a:rPr lang="en-US" sz="1600" b="1" i="1" dirty="0" err="1"/>
              <a:t>Odjel</a:t>
            </a:r>
            <a:r>
              <a:rPr lang="en-US" sz="1600" b="1" i="1" dirty="0"/>
              <a:t> </a:t>
            </a:r>
            <a:r>
              <a:rPr lang="en-US" sz="1600" b="1" i="1" dirty="0" err="1"/>
              <a:t>energijskih</a:t>
            </a:r>
            <a:r>
              <a:rPr lang="en-US" sz="1600" b="1" i="1" dirty="0"/>
              <a:t> </a:t>
            </a:r>
            <a:r>
              <a:rPr lang="en-US" sz="1600" b="1" i="1" dirty="0" err="1"/>
              <a:t>sustava</a:t>
            </a:r>
            <a:r>
              <a:rPr lang="en-US" sz="1600" b="1" i="1" dirty="0"/>
              <a:t> 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60439" y="214735"/>
            <a:ext cx="3025877" cy="18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000" dirty="0" smtClean="0">
                <a:latin typeface="Arial" charset="0"/>
                <a:ea typeface="Arial" charset="0"/>
                <a:cs typeface="Arial" charset="0"/>
              </a:rPr>
              <a:t>PARTNERI</a:t>
            </a:r>
            <a:r>
              <a:rPr lang="hr-HR" sz="28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hr-HR" sz="2800" dirty="0" smtClean="0">
                <a:latin typeface="Arial" charset="0"/>
                <a:ea typeface="Arial" charset="0"/>
                <a:cs typeface="Arial" charset="0"/>
              </a:rPr>
            </a:b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60439" y="1385046"/>
            <a:ext cx="110760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19"/>
          <a:stretch/>
        </p:blipFill>
        <p:spPr>
          <a:xfrm>
            <a:off x="9702912" y="4372530"/>
            <a:ext cx="2496483" cy="29171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1402">
            <a:off x="2344375" y="59220"/>
            <a:ext cx="1340890" cy="134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92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8336"/>
            <a:ext cx="12192000" cy="35966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39850"/>
            <a:ext cx="10515600" cy="1325563"/>
          </a:xfrm>
        </p:spPr>
        <p:txBody>
          <a:bodyPr/>
          <a:lstStyle/>
          <a:p>
            <a:pPr algn="ctr"/>
            <a:r>
              <a:rPr lang="hr-HR" dirty="0">
                <a:latin typeface="Arial" charset="0"/>
                <a:ea typeface="Arial" charset="0"/>
                <a:cs typeface="Arial" charset="0"/>
              </a:rPr>
              <a:t>INFORMACIJE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12358" y="1958362"/>
            <a:ext cx="6167284" cy="339530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hr-HR" dirty="0"/>
              <a:t>MJESTO ODRŽAVANJA </a:t>
            </a:r>
            <a:endParaRPr lang="en-US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hr-HR" dirty="0"/>
              <a:t>Hotel Park Plaza </a:t>
            </a:r>
            <a:r>
              <a:rPr lang="hr-HR" dirty="0" err="1"/>
              <a:t>Histria</a:t>
            </a:r>
            <a:r>
              <a:rPr lang="hr-HR" dirty="0"/>
              <a:t>****</a:t>
            </a:r>
            <a:endParaRPr lang="en-US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hr-HR" dirty="0" err="1"/>
              <a:t>Verudella</a:t>
            </a:r>
            <a:r>
              <a:rPr lang="hr-HR" dirty="0"/>
              <a:t> 17</a:t>
            </a:r>
            <a:endParaRPr lang="en-US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hr-HR" dirty="0"/>
              <a:t>52100 Pula</a:t>
            </a:r>
            <a:endParaRPr lang="en-US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hr-HR" dirty="0" smtClean="0"/>
              <a:t>Hrvatska</a:t>
            </a:r>
            <a:endParaRPr lang="en-US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hr-HR" dirty="0"/>
              <a:t>LAT: 44.836198 LONG: 13.839512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24"/>
          <a:stretch/>
        </p:blipFill>
        <p:spPr>
          <a:xfrm>
            <a:off x="8292737" y="262427"/>
            <a:ext cx="3899263" cy="64157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51446"/>
            <a:ext cx="1750413" cy="175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46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8336"/>
            <a:ext cx="12192000" cy="35966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39850"/>
            <a:ext cx="10515600" cy="1325563"/>
          </a:xfrm>
        </p:spPr>
        <p:txBody>
          <a:bodyPr/>
          <a:lstStyle/>
          <a:p>
            <a:pPr algn="ctr"/>
            <a:r>
              <a:rPr lang="hr-HR" dirty="0" smtClean="0">
                <a:latin typeface="Arial" charset="0"/>
                <a:ea typeface="Arial" charset="0"/>
                <a:cs typeface="Arial" charset="0"/>
              </a:rPr>
              <a:t>TAJNIŠTVO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12358" y="1958362"/>
            <a:ext cx="6167284" cy="33953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r-HR" i="1" dirty="0"/>
              <a:t>A.T.I. d.o.o. Turistička agencija </a:t>
            </a:r>
            <a:endParaRPr lang="en-US" dirty="0"/>
          </a:p>
          <a:p>
            <a:pPr marL="0" indent="0" algn="ctr">
              <a:buNone/>
            </a:pPr>
            <a:r>
              <a:rPr lang="hr-HR" i="1" dirty="0"/>
              <a:t>Zadarska </a:t>
            </a:r>
            <a:r>
              <a:rPr lang="hr-HR" i="1" dirty="0" smtClean="0"/>
              <a:t>15</a:t>
            </a:r>
            <a:r>
              <a:rPr lang="en-US" dirty="0" smtClean="0"/>
              <a:t>, </a:t>
            </a:r>
            <a:r>
              <a:rPr lang="hr-HR" i="1" dirty="0" smtClean="0"/>
              <a:t>52 </a:t>
            </a:r>
            <a:r>
              <a:rPr lang="hr-HR" i="1" dirty="0"/>
              <a:t>100 Pula</a:t>
            </a:r>
            <a:endParaRPr lang="en-US" dirty="0"/>
          </a:p>
          <a:p>
            <a:pPr marL="0" indent="0" algn="ctr">
              <a:buNone/>
            </a:pPr>
            <a:r>
              <a:rPr lang="hr-HR" i="1" dirty="0"/>
              <a:t>Hrvatska </a:t>
            </a:r>
            <a:endParaRPr lang="hr-HR" i="1" dirty="0" smtClean="0"/>
          </a:p>
          <a:p>
            <a:pPr marL="0" indent="0" algn="ctr">
              <a:buNone/>
            </a:pPr>
            <a:r>
              <a:rPr lang="hr-HR" i="1" dirty="0" smtClean="0"/>
              <a:t>OIB 29635530727</a:t>
            </a:r>
            <a:endParaRPr lang="en-US" dirty="0"/>
          </a:p>
          <a:p>
            <a:pPr marL="0" indent="0" algn="ctr">
              <a:buNone/>
            </a:pPr>
            <a:r>
              <a:rPr lang="hr-HR" i="1" dirty="0"/>
              <a:t>T +385 52 223 400</a:t>
            </a:r>
            <a:endParaRPr lang="en-US" dirty="0"/>
          </a:p>
          <a:p>
            <a:pPr marL="0" indent="0" algn="ctr">
              <a:buNone/>
            </a:pPr>
            <a:r>
              <a:rPr lang="hr-HR" i="1" dirty="0"/>
              <a:t>F +385 52 217 644</a:t>
            </a:r>
            <a:endParaRPr lang="en-US" dirty="0"/>
          </a:p>
          <a:p>
            <a:pPr marL="0" indent="0" algn="ctr">
              <a:buNone/>
            </a:pPr>
            <a:r>
              <a:rPr lang="hr-HR" i="1" dirty="0"/>
              <a:t>secretariat@sed2019.com</a:t>
            </a:r>
            <a:endParaRPr lang="en-US" dirty="0"/>
          </a:p>
          <a:p>
            <a:pPr marL="0" indent="0" algn="ctr">
              <a:buNone/>
            </a:pPr>
            <a:r>
              <a:rPr lang="hr-HR" i="1" dirty="0"/>
              <a:t>www.sed2019.com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4"/>
          <a:stretch/>
        </p:blipFill>
        <p:spPr>
          <a:xfrm>
            <a:off x="0" y="1513871"/>
            <a:ext cx="3496236" cy="45567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49664">
            <a:off x="9237913" y="505065"/>
            <a:ext cx="2520696" cy="252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93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56158"/>
            <a:ext cx="10515600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3200" i="1" dirty="0">
                <a:ea typeface="Arial" charset="0"/>
                <a:cs typeface="Arial" charset="0"/>
              </a:rPr>
              <a:t>“I </a:t>
            </a:r>
            <a:r>
              <a:rPr lang="hr-HR" sz="3200" i="1" dirty="0" err="1">
                <a:ea typeface="Arial" charset="0"/>
                <a:cs typeface="Arial" charset="0"/>
              </a:rPr>
              <a:t>think</a:t>
            </a:r>
            <a:r>
              <a:rPr lang="hr-HR" sz="3200" i="1" dirty="0">
                <a:ea typeface="Arial" charset="0"/>
                <a:cs typeface="Arial" charset="0"/>
              </a:rPr>
              <a:t> </a:t>
            </a:r>
            <a:r>
              <a:rPr lang="hr-HR" sz="3200" i="1" dirty="0" err="1">
                <a:ea typeface="Arial" charset="0"/>
                <a:cs typeface="Arial" charset="0"/>
              </a:rPr>
              <a:t>energy</a:t>
            </a:r>
            <a:r>
              <a:rPr lang="hr-HR" sz="3200" i="1" dirty="0">
                <a:ea typeface="Arial" charset="0"/>
                <a:cs typeface="Arial" charset="0"/>
              </a:rPr>
              <a:t> </a:t>
            </a:r>
            <a:r>
              <a:rPr lang="hr-HR" sz="3200" i="1" dirty="0" err="1">
                <a:ea typeface="Arial" charset="0"/>
                <a:cs typeface="Arial" charset="0"/>
              </a:rPr>
              <a:t>democracy</a:t>
            </a:r>
            <a:r>
              <a:rPr lang="hr-HR" sz="3200" i="1" dirty="0">
                <a:ea typeface="Arial" charset="0"/>
                <a:cs typeface="Arial" charset="0"/>
              </a:rPr>
              <a:t> </a:t>
            </a:r>
            <a:r>
              <a:rPr lang="hr-HR" sz="3200" i="1" dirty="0" err="1">
                <a:ea typeface="Arial" charset="0"/>
                <a:cs typeface="Arial" charset="0"/>
              </a:rPr>
              <a:t>is</a:t>
            </a:r>
            <a:r>
              <a:rPr lang="hr-HR" sz="3200" i="1" dirty="0">
                <a:ea typeface="Arial" charset="0"/>
                <a:cs typeface="Arial" charset="0"/>
              </a:rPr>
              <a:t> a </a:t>
            </a:r>
            <a:r>
              <a:rPr lang="hr-HR" sz="3200" i="1" dirty="0" err="1">
                <a:ea typeface="Arial" charset="0"/>
                <a:cs typeface="Arial" charset="0"/>
              </a:rPr>
              <a:t>great</a:t>
            </a:r>
            <a:r>
              <a:rPr lang="hr-HR" sz="3200" i="1" dirty="0">
                <a:ea typeface="Arial" charset="0"/>
                <a:cs typeface="Arial" charset="0"/>
              </a:rPr>
              <a:t> </a:t>
            </a:r>
            <a:r>
              <a:rPr lang="hr-HR" sz="3200" i="1" dirty="0" err="1">
                <a:ea typeface="Arial" charset="0"/>
                <a:cs typeface="Arial" charset="0"/>
              </a:rPr>
              <a:t>idea</a:t>
            </a:r>
            <a:r>
              <a:rPr lang="hr-HR" sz="3200" i="1" dirty="0">
                <a:ea typeface="Arial" charset="0"/>
                <a:cs typeface="Arial" charset="0"/>
              </a:rPr>
              <a:t>. </a:t>
            </a:r>
            <a:r>
              <a:rPr lang="hr-HR" sz="3200" i="1" dirty="0" smtClean="0">
                <a:ea typeface="Arial" charset="0"/>
                <a:cs typeface="Arial" charset="0"/>
              </a:rPr>
              <a:t/>
            </a:r>
            <a:br>
              <a:rPr lang="hr-HR" sz="3200" i="1" dirty="0" smtClean="0">
                <a:ea typeface="Arial" charset="0"/>
                <a:cs typeface="Arial" charset="0"/>
              </a:rPr>
            </a:br>
            <a:r>
              <a:rPr lang="hr-HR" sz="3200" i="1" dirty="0" err="1" smtClean="0">
                <a:ea typeface="Arial" charset="0"/>
                <a:cs typeface="Arial" charset="0"/>
              </a:rPr>
              <a:t>It’s</a:t>
            </a:r>
            <a:r>
              <a:rPr lang="hr-HR" sz="3200" i="1" dirty="0" smtClean="0">
                <a:ea typeface="Arial" charset="0"/>
                <a:cs typeface="Arial" charset="0"/>
              </a:rPr>
              <a:t> </a:t>
            </a:r>
            <a:r>
              <a:rPr lang="hr-HR" sz="3200" i="1" dirty="0" err="1">
                <a:ea typeface="Arial" charset="0"/>
                <a:cs typeface="Arial" charset="0"/>
              </a:rPr>
              <a:t>the</a:t>
            </a:r>
            <a:r>
              <a:rPr lang="hr-HR" sz="3200" i="1" dirty="0">
                <a:ea typeface="Arial" charset="0"/>
                <a:cs typeface="Arial" charset="0"/>
              </a:rPr>
              <a:t> </a:t>
            </a:r>
            <a:r>
              <a:rPr lang="hr-HR" sz="3200" i="1" dirty="0" err="1">
                <a:ea typeface="Arial" charset="0"/>
                <a:cs typeface="Arial" charset="0"/>
              </a:rPr>
              <a:t>new</a:t>
            </a:r>
            <a:r>
              <a:rPr lang="hr-HR" sz="3200" i="1" dirty="0">
                <a:ea typeface="Arial" charset="0"/>
                <a:cs typeface="Arial" charset="0"/>
              </a:rPr>
              <a:t> ‘</a:t>
            </a:r>
            <a:r>
              <a:rPr lang="hr-HR" sz="3200" i="1" dirty="0" err="1">
                <a:ea typeface="Arial" charset="0"/>
                <a:cs typeface="Arial" charset="0"/>
              </a:rPr>
              <a:t>in</a:t>
            </a:r>
            <a:r>
              <a:rPr lang="hr-HR" sz="3200" i="1" dirty="0">
                <a:ea typeface="Arial" charset="0"/>
                <a:cs typeface="Arial" charset="0"/>
              </a:rPr>
              <a:t>’ </a:t>
            </a:r>
            <a:r>
              <a:rPr lang="hr-HR" sz="3200" i="1" dirty="0" err="1">
                <a:ea typeface="Arial" charset="0"/>
                <a:cs typeface="Arial" charset="0"/>
              </a:rPr>
              <a:t>phrase</a:t>
            </a:r>
            <a:r>
              <a:rPr lang="hr-HR" sz="3200" i="1" dirty="0">
                <a:ea typeface="Arial" charset="0"/>
                <a:cs typeface="Arial" charset="0"/>
              </a:rPr>
              <a:t>. </a:t>
            </a:r>
            <a:r>
              <a:rPr lang="hr-HR" sz="3200" i="1" dirty="0" err="1">
                <a:ea typeface="Arial" charset="0"/>
                <a:cs typeface="Arial" charset="0"/>
              </a:rPr>
              <a:t>And</a:t>
            </a:r>
            <a:r>
              <a:rPr lang="hr-HR" sz="3200" i="1" dirty="0">
                <a:ea typeface="Arial" charset="0"/>
                <a:cs typeface="Arial" charset="0"/>
              </a:rPr>
              <a:t> I </a:t>
            </a:r>
            <a:r>
              <a:rPr lang="hr-HR" sz="3200" i="1" dirty="0" err="1">
                <a:ea typeface="Arial" charset="0"/>
                <a:cs typeface="Arial" charset="0"/>
              </a:rPr>
              <a:t>think</a:t>
            </a:r>
            <a:r>
              <a:rPr lang="hr-HR" sz="3200" i="1" dirty="0">
                <a:ea typeface="Arial" charset="0"/>
                <a:cs typeface="Arial" charset="0"/>
              </a:rPr>
              <a:t> </a:t>
            </a:r>
            <a:r>
              <a:rPr lang="hr-HR" sz="3200" i="1" dirty="0" err="1">
                <a:ea typeface="Arial" charset="0"/>
                <a:cs typeface="Arial" charset="0"/>
              </a:rPr>
              <a:t>it’s</a:t>
            </a:r>
            <a:r>
              <a:rPr lang="hr-HR" sz="3200" i="1" dirty="0">
                <a:ea typeface="Arial" charset="0"/>
                <a:cs typeface="Arial" charset="0"/>
              </a:rPr>
              <a:t> </a:t>
            </a:r>
            <a:r>
              <a:rPr lang="hr-HR" sz="3200" i="1" dirty="0" err="1">
                <a:ea typeface="Arial" charset="0"/>
                <a:cs typeface="Arial" charset="0"/>
              </a:rPr>
              <a:t>right</a:t>
            </a:r>
            <a:r>
              <a:rPr lang="hr-HR" sz="3200" i="1" dirty="0">
                <a:ea typeface="Arial" charset="0"/>
                <a:cs typeface="Arial" charset="0"/>
              </a:rPr>
              <a:t>” </a:t>
            </a:r>
            <a:r>
              <a:rPr lang="hr-HR" sz="2000" i="1" dirty="0" smtClean="0"/>
              <a:t/>
            </a:r>
            <a:br>
              <a:rPr lang="hr-HR" sz="2000" i="1" dirty="0" smtClean="0"/>
            </a:br>
            <a:r>
              <a:rPr lang="hr-HR" sz="2000" i="1" dirty="0" smtClean="0"/>
              <a:t>(</a:t>
            </a:r>
            <a:r>
              <a:rPr lang="hr-HR" sz="2000" i="1" dirty="0" err="1"/>
              <a:t>Maroš</a:t>
            </a:r>
            <a:r>
              <a:rPr lang="hr-HR" sz="2000" i="1" dirty="0"/>
              <a:t> </a:t>
            </a:r>
            <a:r>
              <a:rPr lang="hr-HR" sz="2000" i="1" dirty="0" err="1"/>
              <a:t>Šefčovič</a:t>
            </a:r>
            <a:r>
              <a:rPr lang="hr-HR" sz="2000" i="1" dirty="0"/>
              <a:t>, Vice-</a:t>
            </a:r>
            <a:r>
              <a:rPr lang="hr-HR" sz="2000" i="1" dirty="0" err="1"/>
              <a:t>President</a:t>
            </a:r>
            <a:r>
              <a:rPr lang="hr-HR" sz="2000" i="1" dirty="0"/>
              <a:t> </a:t>
            </a:r>
            <a:r>
              <a:rPr lang="hr-HR" sz="2000" i="1" dirty="0" err="1"/>
              <a:t>of</a:t>
            </a:r>
            <a:r>
              <a:rPr lang="hr-HR" sz="2000" i="1" dirty="0"/>
              <a:t> </a:t>
            </a:r>
            <a:r>
              <a:rPr lang="hr-HR" sz="2000" i="1" dirty="0" err="1"/>
              <a:t>the</a:t>
            </a:r>
            <a:r>
              <a:rPr lang="hr-HR" sz="2000" i="1" dirty="0"/>
              <a:t> European </a:t>
            </a:r>
            <a:r>
              <a:rPr lang="hr-HR" sz="2000" i="1" dirty="0" err="1"/>
              <a:t>Commission</a:t>
            </a:r>
            <a:r>
              <a:rPr lang="hr-HR" sz="2000" i="1" dirty="0"/>
              <a:t>)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8336"/>
            <a:ext cx="12192000" cy="359664"/>
          </a:xfrm>
        </p:spPr>
      </p:pic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9850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OPIS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94335"/>
            <a:ext cx="7273413" cy="3395304"/>
          </a:xfrm>
        </p:spPr>
        <p:txBody>
          <a:bodyPr>
            <a:normAutofit lnSpcReduction="10000"/>
          </a:bodyPr>
          <a:lstStyle/>
          <a:p>
            <a:r>
              <a:rPr lang="hr-HR" b="1" dirty="0">
                <a:solidFill>
                  <a:srgbClr val="FFC000"/>
                </a:solidFill>
                <a:latin typeface="Arial Hebrew" charset="-79"/>
                <a:ea typeface="Arial Hebrew" charset="-79"/>
                <a:cs typeface="Arial Hebrew" charset="-79"/>
              </a:rPr>
              <a:t>SED 2019. / Summit energetske demokracije</a:t>
            </a:r>
            <a:r>
              <a:rPr lang="hr-HR" dirty="0">
                <a:solidFill>
                  <a:srgbClr val="FFC000"/>
                </a:solidFill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hr-HR" dirty="0">
                <a:latin typeface="Arial Hebrew" charset="-79"/>
                <a:ea typeface="Arial Hebrew" charset="-79"/>
                <a:cs typeface="Arial Hebrew" charset="-79"/>
              </a:rPr>
              <a:t>okupit će poslovne lidere, kreatore politike te vrhunske domaće i inozemne stručnjake kako bi razgovarali o važnim temama koje oblikuju industriju</a:t>
            </a:r>
            <a:r>
              <a:rPr lang="hr-HR" dirty="0" smtClean="0">
                <a:latin typeface="Arial Hebrew" charset="-79"/>
                <a:ea typeface="Arial Hebrew" charset="-79"/>
                <a:cs typeface="Arial Hebrew" charset="-79"/>
              </a:rPr>
              <a:t>.</a:t>
            </a:r>
            <a:br>
              <a:rPr lang="hr-HR" dirty="0" smtClean="0">
                <a:latin typeface="Arial Hebrew" charset="-79"/>
                <a:ea typeface="Arial Hebrew" charset="-79"/>
                <a:cs typeface="Arial Hebrew" charset="-79"/>
              </a:rPr>
            </a:b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  <a:p>
            <a:r>
              <a:rPr lang="hr-HR" b="1" dirty="0">
                <a:solidFill>
                  <a:srgbClr val="FFC000"/>
                </a:solidFill>
                <a:latin typeface="Arial Hebrew" charset="-79"/>
                <a:ea typeface="Arial Hebrew" charset="-79"/>
                <a:cs typeface="Arial Hebrew" charset="-79"/>
              </a:rPr>
              <a:t>SED 2019. / Summit energetske demokracije </a:t>
            </a:r>
            <a:r>
              <a:rPr lang="hr-HR" dirty="0">
                <a:latin typeface="Arial Hebrew" charset="-79"/>
                <a:ea typeface="Arial Hebrew" charset="-79"/>
                <a:cs typeface="Arial Hebrew" charset="-79"/>
              </a:rPr>
              <a:t>prvi je skup o energetici koji kreiraju sami energetičari</a:t>
            </a:r>
            <a:r>
              <a:rPr lang="hr-HR" dirty="0" smtClean="0">
                <a:latin typeface="Arial Hebrew" charset="-79"/>
                <a:ea typeface="Arial Hebrew" charset="-79"/>
                <a:cs typeface="Arial Hebrew" charset="-79"/>
              </a:rPr>
              <a:t>.</a:t>
            </a:r>
            <a:endParaRPr lang="en-US"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8336"/>
            <a:ext cx="12192000" cy="359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070" y="2480187"/>
            <a:ext cx="3109452" cy="310945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838200" y="1639907"/>
            <a:ext cx="22994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095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8336"/>
            <a:ext cx="12192000" cy="35966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06388" y="400415"/>
            <a:ext cx="10515600" cy="1325563"/>
          </a:xfrm>
        </p:spPr>
        <p:txBody>
          <a:bodyPr/>
          <a:lstStyle/>
          <a:p>
            <a:r>
              <a:rPr lang="hr-HR" dirty="0">
                <a:latin typeface="Arial" charset="0"/>
                <a:ea typeface="Arial" charset="0"/>
                <a:cs typeface="Arial" charset="0"/>
              </a:rPr>
              <a:t>POLAZIŠTE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06388" y="1989434"/>
            <a:ext cx="8969188" cy="339530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hr-HR" sz="1800" dirty="0"/>
              <a:t>Demokracija, kao najviša razna odgovornosti i suodgovornosti za budućnost planeta, kroz energetske politike, tehnološki razvoj, međunarodnu i regionalnu suradnju, hrabrost i vizija u iskoracima. Kao razlikovna prednost nametnuo se  naziv </a:t>
            </a:r>
            <a:r>
              <a:rPr lang="hr-HR" sz="1800" b="1" dirty="0">
                <a:solidFill>
                  <a:srgbClr val="FFC000"/>
                </a:solidFill>
              </a:rPr>
              <a:t>Summit energetske demokracije / Energy </a:t>
            </a:r>
            <a:r>
              <a:rPr lang="hr-HR" sz="1800" b="1" dirty="0" err="1">
                <a:solidFill>
                  <a:srgbClr val="FFC000"/>
                </a:solidFill>
              </a:rPr>
              <a:t>Democracy</a:t>
            </a:r>
            <a:r>
              <a:rPr lang="hr-HR" sz="1800" b="1" dirty="0">
                <a:solidFill>
                  <a:srgbClr val="FFC000"/>
                </a:solidFill>
              </a:rPr>
              <a:t> Summit</a:t>
            </a:r>
            <a:r>
              <a:rPr lang="hr-HR" sz="1800" dirty="0"/>
              <a:t>  upravo iz razloga što atraktivnu, sveobuhvatnu i prije svega sadržajno prihvatljivu sintagmu promeće u naziv kongresa kojemu svojom autentičnošću automatski osigurava marketinšku prepoznatljivost i jedinstvenost na zasićenom tržištu. Energetska demokracija jest politički, ekonomski, socijalni i kulturni koncept koji spaja tehnološku tranziciju energije sa snaženjem demokracije i </a:t>
            </a:r>
            <a:r>
              <a:rPr lang="hr-HR" sz="1800" dirty="0" err="1"/>
              <a:t>proaktivnim</a:t>
            </a:r>
            <a:r>
              <a:rPr lang="hr-HR" sz="1800" dirty="0"/>
              <a:t> sudjelovanjem javnosti.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70" y="3538009"/>
            <a:ext cx="3693458" cy="36934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4"/>
          <a:stretch/>
        </p:blipFill>
        <p:spPr>
          <a:xfrm>
            <a:off x="0" y="0"/>
            <a:ext cx="1324280" cy="172597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931894" y="1568189"/>
            <a:ext cx="41103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8336"/>
            <a:ext cx="12192000" cy="35966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39850"/>
            <a:ext cx="10515600" cy="1325563"/>
          </a:xfrm>
        </p:spPr>
        <p:txBody>
          <a:bodyPr/>
          <a:lstStyle/>
          <a:p>
            <a:pPr algn="ctr"/>
            <a:r>
              <a:rPr lang="hr-HR" dirty="0">
                <a:latin typeface="Arial" charset="0"/>
                <a:ea typeface="Arial" charset="0"/>
                <a:cs typeface="Arial" charset="0"/>
              </a:rPr>
              <a:t>UTEMELJITELJI</a:t>
            </a:r>
            <a:r>
              <a:rPr lang="en-US" dirty="0" smtClean="0">
                <a:effectLst/>
                <a:latin typeface="Arial" charset="0"/>
                <a:ea typeface="Arial" charset="0"/>
                <a:cs typeface="Arial" charset="0"/>
              </a:rPr>
              <a:t>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12358" y="1958362"/>
            <a:ext cx="6167284" cy="3395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dirty="0"/>
              <a:t>Skup je utemeljen uz potporu Ministarstva zaštite okoliša i energetike i Hrvatskog energetskog društva</a:t>
            </a:r>
            <a:r>
              <a:rPr lang="hr-HR" dirty="0" smtClean="0"/>
              <a:t>.</a:t>
            </a:r>
            <a:br>
              <a:rPr lang="hr-HR" dirty="0" smtClean="0"/>
            </a:br>
            <a:endParaRPr lang="en-US" dirty="0"/>
          </a:p>
          <a:p>
            <a:pPr marL="0" indent="0" algn="ctr">
              <a:buNone/>
            </a:pPr>
            <a:r>
              <a:rPr lang="hr-HR" dirty="0"/>
              <a:t>Predsjednik Kongresa te Organizacijskog i Izvršnog odbora skupa SED-a je dr. </a:t>
            </a:r>
            <a:r>
              <a:rPr lang="hr-HR" dirty="0" err="1"/>
              <a:t>sc</a:t>
            </a:r>
            <a:r>
              <a:rPr lang="hr-HR" dirty="0"/>
              <a:t>. Goran Granić, ravnatelj Energetskog instituta Hrvoje Požar.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6"/>
          <a:stretch/>
        </p:blipFill>
        <p:spPr>
          <a:xfrm>
            <a:off x="0" y="91769"/>
            <a:ext cx="3705122" cy="52618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304" y="3656014"/>
            <a:ext cx="2520696" cy="252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61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8336"/>
            <a:ext cx="12192000" cy="35966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99370" y="923245"/>
            <a:ext cx="4028768" cy="1325563"/>
          </a:xfrm>
        </p:spPr>
        <p:txBody>
          <a:bodyPr/>
          <a:lstStyle/>
          <a:p>
            <a:pPr algn="ctr"/>
            <a:r>
              <a:rPr lang="hr-HR" dirty="0" smtClean="0">
                <a:latin typeface="Arial" charset="0"/>
                <a:ea typeface="Arial" charset="0"/>
                <a:cs typeface="Arial" charset="0"/>
              </a:rPr>
              <a:t>VIZIJA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36075" y="2241114"/>
            <a:ext cx="4155357" cy="305609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dirty="0" smtClean="0"/>
              <a:t> </a:t>
            </a:r>
            <a:r>
              <a:rPr lang="hr-HR" sz="1600" dirty="0"/>
              <a:t>Pokretač budućeg gospodarskog rasta, obrazovanja i razvoja energetskih tržišta kako u Hrvatskoj tako i šire te napokon i sustavna </a:t>
            </a:r>
            <a:r>
              <a:rPr lang="hr-HR" sz="1600" dirty="0" smtClean="0"/>
              <a:t>preobrazba </a:t>
            </a:r>
            <a:r>
              <a:rPr lang="hr-HR" sz="1600" dirty="0"/>
              <a:t>načina na koji građani i gospodarstvo shvaćaju i koriste </a:t>
            </a:r>
            <a:r>
              <a:rPr lang="hr-HR" sz="1600" dirty="0" smtClean="0"/>
              <a:t>energiju.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i="1" dirty="0" smtClean="0"/>
              <a:t>Prioriteti energetske politike RH do 2030. godine s pogledom na 2050</a:t>
            </a:r>
            <a:r>
              <a:rPr lang="hr-HR" sz="1600" dirty="0" smtClean="0"/>
              <a:t>. kao dokument koji je trenutačno u pripremi čini temeljne postavke koje promovira SED te ih </a:t>
            </a:r>
            <a:r>
              <a:rPr lang="hr-HR" sz="1600" dirty="0" err="1" smtClean="0"/>
              <a:t>proaktivno</a:t>
            </a:r>
            <a:r>
              <a:rPr lang="hr-HR" sz="1600" dirty="0" smtClean="0"/>
              <a:t> preispituje u sinergiji s međunarodnim iskustvima u segmentu.</a:t>
            </a:r>
            <a:endParaRPr lang="en-US" sz="1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00236" y="923245"/>
            <a:ext cx="40287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dirty="0" smtClean="0">
                <a:latin typeface="Arial" charset="0"/>
                <a:ea typeface="Arial" charset="0"/>
                <a:cs typeface="Arial" charset="0"/>
              </a:rPr>
              <a:t>MISIJA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626328" y="2248808"/>
            <a:ext cx="4376585" cy="3635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dirty="0" smtClean="0"/>
              <a:t>Referentno mjesto za pitanja energetike </a:t>
            </a:r>
            <a:br>
              <a:rPr lang="hr-HR" sz="1600" dirty="0" smtClean="0"/>
            </a:br>
            <a:r>
              <a:rPr lang="hr-HR" sz="1600" dirty="0" smtClean="0"/>
              <a:t>u široj regiji. </a:t>
            </a:r>
            <a:br>
              <a:rPr lang="hr-HR" sz="1600" dirty="0" smtClean="0"/>
            </a:br>
            <a:r>
              <a:rPr lang="hr-HR" sz="1600" dirty="0" smtClean="0"/>
              <a:t>Najvažniji skup te vrste u zemlji. </a:t>
            </a:r>
            <a:br>
              <a:rPr lang="hr-HR" sz="1600" dirty="0" smtClean="0"/>
            </a:br>
            <a:r>
              <a:rPr lang="hr-HR" sz="1600" dirty="0" smtClean="0"/>
              <a:t>Kvalitetno organiziran kongres s jasnim strateškim odrednicama i </a:t>
            </a:r>
            <a:r>
              <a:rPr lang="hr-HR" sz="1600" dirty="0" err="1" smtClean="0"/>
              <a:t>proaktivnim</a:t>
            </a:r>
            <a:r>
              <a:rPr lang="hr-HR" sz="1600" dirty="0" smtClean="0"/>
              <a:t> izlaganjima.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600" dirty="0" smtClean="0"/>
              <a:t>Hrvatske </a:t>
            </a:r>
            <a:r>
              <a:rPr lang="hr-HR" sz="1600" dirty="0"/>
              <a:t>institucije kompetentno i koordinirano sudjeluju na kongresu na međunarodnoj razini, bilo da se radi o energetskoj politici EU, </a:t>
            </a:r>
            <a:r>
              <a:rPr lang="hr-HR" sz="1600" dirty="0" smtClean="0"/>
              <a:t>bilateralnoj / multilateralnoj </a:t>
            </a:r>
            <a:r>
              <a:rPr lang="hr-HR" sz="1600" dirty="0"/>
              <a:t>suradnji ili podršci interesima Republike Hrvatske. </a:t>
            </a:r>
            <a:r>
              <a:rPr lang="hr-HR" sz="1600" dirty="0" smtClean="0"/>
              <a:t>Razmijenit </a:t>
            </a:r>
            <a:r>
              <a:rPr lang="hr-HR" sz="1600" dirty="0"/>
              <a:t>će iskustva i dosege sa svojim inozemnim kolegama. </a:t>
            </a:r>
            <a:endParaRPr lang="en-US" sz="16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766620" y="1454187"/>
            <a:ext cx="0" cy="33095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4"/>
          <a:stretch/>
        </p:blipFill>
        <p:spPr>
          <a:xfrm>
            <a:off x="5191432" y="-139952"/>
            <a:ext cx="1324280" cy="17259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224" y="4624258"/>
            <a:ext cx="2520696" cy="252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27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8336"/>
            <a:ext cx="12192000" cy="35966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39850"/>
            <a:ext cx="10515600" cy="1325563"/>
          </a:xfrm>
        </p:spPr>
        <p:txBody>
          <a:bodyPr/>
          <a:lstStyle/>
          <a:p>
            <a:r>
              <a:rPr lang="hr-HR" dirty="0" smtClean="0">
                <a:latin typeface="Arial" charset="0"/>
                <a:ea typeface="Arial" charset="0"/>
                <a:cs typeface="Arial" charset="0"/>
              </a:rPr>
              <a:t>CILJEVI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38981" y="2179585"/>
            <a:ext cx="3512574" cy="393140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hr-HR" sz="1800" dirty="0" smtClean="0"/>
              <a:t>Doprinos sigurnosti i kvaliteti opskrbe uz prihvatljivu cijenu energije kroz funkcionalno tržišno natjecanje u kompetitivnim energetskim djelatnostima i učinkovitu regulaciju mrežnih energetskih djelatnosti kao preduvjeta za konkurentnost gospodarstva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4670322" y="2179586"/>
            <a:ext cx="29103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dirty="0"/>
              <a:t>Promocija investicija u energetska postrojenja, napredne energetske mreže i energetsku učinkovitost kao pokretači novih gospodarskih aktivnosti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018206" y="2179586"/>
            <a:ext cx="29103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dirty="0"/>
              <a:t>Zalaganje za korištenje vlastitih izvora energije u okviru </a:t>
            </a:r>
            <a:r>
              <a:rPr lang="hr-HR" dirty="0" err="1"/>
              <a:t>niskougljičnog</a:t>
            </a:r>
            <a:r>
              <a:rPr lang="hr-HR" dirty="0"/>
              <a:t> razvoja kao oslonac za inovacije i izvrsnost koja omogućava industrijski rast i napredak znanosti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451555" y="2179585"/>
            <a:ext cx="0" cy="240716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774859" y="2179585"/>
            <a:ext cx="0" cy="2407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63"/>
          <a:stretch/>
        </p:blipFill>
        <p:spPr>
          <a:xfrm>
            <a:off x="8534401" y="208747"/>
            <a:ext cx="3657600" cy="64694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804" y="4354153"/>
            <a:ext cx="1687401" cy="168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6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8336"/>
            <a:ext cx="12192000" cy="35966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39850"/>
            <a:ext cx="10515600" cy="1325563"/>
          </a:xfrm>
        </p:spPr>
        <p:txBody>
          <a:bodyPr/>
          <a:lstStyle/>
          <a:p>
            <a:r>
              <a:rPr lang="hr-HR" dirty="0" smtClean="0">
                <a:latin typeface="Arial" charset="0"/>
                <a:ea typeface="Arial" charset="0"/>
                <a:cs typeface="Arial" charset="0"/>
              </a:rPr>
              <a:t>PROGRAM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38199" y="3550197"/>
            <a:ext cx="4685071" cy="530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3200" b="1" baseline="30000" dirty="0" smtClean="0">
                <a:latin typeface="+mj-lt"/>
              </a:rPr>
              <a:t>11.4.2019.  Četvrtak</a:t>
            </a:r>
          </a:p>
          <a:p>
            <a:pPr marL="0" indent="0">
              <a:buNone/>
            </a:pPr>
            <a:r>
              <a:rPr lang="en-US" sz="1100" dirty="0"/>
              <a:t>08:30 - 09:30	Panel 2: </a:t>
            </a:r>
            <a:r>
              <a:rPr lang="en-US" sz="1100" b="1" dirty="0" err="1"/>
              <a:t>Međunarodni</a:t>
            </a:r>
            <a:r>
              <a:rPr lang="en-US" sz="1100" b="1" dirty="0"/>
              <a:t> panel </a:t>
            </a:r>
            <a:r>
              <a:rPr lang="en-US" sz="1100" b="1" dirty="0" err="1"/>
              <a:t>regulatora</a:t>
            </a:r>
            <a:r>
              <a:rPr lang="en-US" sz="1100" dirty="0"/>
              <a:t> </a:t>
            </a:r>
          </a:p>
          <a:p>
            <a:pPr marL="0" indent="0">
              <a:buNone/>
            </a:pPr>
            <a:r>
              <a:rPr lang="en-US" sz="1100" dirty="0"/>
              <a:t>09:30 - 10:00	</a:t>
            </a:r>
            <a:r>
              <a:rPr lang="en-US" sz="1100" b="1" dirty="0" err="1"/>
              <a:t>Pauza</a:t>
            </a:r>
            <a:r>
              <a:rPr lang="en-US" sz="1100" b="1" dirty="0"/>
              <a:t> </a:t>
            </a:r>
            <a:r>
              <a:rPr lang="en-US" sz="1100" b="1" dirty="0" err="1"/>
              <a:t>za</a:t>
            </a:r>
            <a:r>
              <a:rPr lang="en-US" sz="1100" b="1" dirty="0"/>
              <a:t> </a:t>
            </a:r>
            <a:r>
              <a:rPr lang="en-US" sz="1100" b="1" dirty="0" err="1"/>
              <a:t>kavu</a:t>
            </a:r>
            <a:r>
              <a:rPr lang="en-US" sz="1100" dirty="0"/>
              <a:t>	</a:t>
            </a:r>
          </a:p>
          <a:p>
            <a:pPr marL="0" indent="0">
              <a:buNone/>
            </a:pPr>
            <a:r>
              <a:rPr lang="en-US" sz="1100" dirty="0"/>
              <a:t>10:00 - 12:30	Panel 3: </a:t>
            </a:r>
            <a:r>
              <a:rPr lang="en-US" sz="1100" b="1" dirty="0" err="1"/>
              <a:t>Međunarodni</a:t>
            </a:r>
            <a:r>
              <a:rPr lang="en-US" sz="1100" b="1" dirty="0"/>
              <a:t> panel </a:t>
            </a:r>
            <a:r>
              <a:rPr lang="en-US" sz="1100" b="1" dirty="0" err="1"/>
              <a:t>politike</a:t>
            </a:r>
            <a:r>
              <a:rPr lang="en-US" sz="1100" b="1" dirty="0"/>
              <a:t> </a:t>
            </a:r>
            <a:r>
              <a:rPr lang="en-US" sz="1100" b="1" dirty="0" err="1" smtClean="0"/>
              <a:t>energetske</a:t>
            </a:r>
            <a:endParaRPr lang="en-US" sz="1100" b="1" dirty="0" smtClean="0"/>
          </a:p>
          <a:p>
            <a:pPr marL="0" indent="0">
              <a:buNone/>
            </a:pPr>
            <a:r>
              <a:rPr lang="en-US" sz="1100" b="1" dirty="0"/>
              <a:t>	</a:t>
            </a:r>
            <a:r>
              <a:rPr lang="en-US" sz="1100" b="1" dirty="0" smtClean="0"/>
              <a:t>                </a:t>
            </a:r>
            <a:r>
              <a:rPr lang="en-US" sz="1100" b="1" dirty="0" err="1"/>
              <a:t>učinkovitosti</a:t>
            </a:r>
            <a:r>
              <a:rPr lang="en-US" sz="1100" b="1" dirty="0"/>
              <a:t> </a:t>
            </a:r>
            <a:endParaRPr lang="en-US" sz="1100" dirty="0"/>
          </a:p>
          <a:p>
            <a:pPr marL="0" indent="0">
              <a:buNone/>
            </a:pPr>
            <a:r>
              <a:rPr lang="en-US" sz="1100" dirty="0"/>
              <a:t>	</a:t>
            </a:r>
            <a:r>
              <a:rPr lang="en-US" sz="1100" dirty="0" smtClean="0"/>
              <a:t>Panel </a:t>
            </a:r>
            <a:r>
              <a:rPr lang="en-US" sz="1100" dirty="0"/>
              <a:t>3a: </a:t>
            </a:r>
            <a:r>
              <a:rPr lang="en-US" sz="1100" b="1" dirty="0" err="1"/>
              <a:t>Politika</a:t>
            </a:r>
            <a:r>
              <a:rPr lang="en-US" sz="1100" b="1" dirty="0"/>
              <a:t> </a:t>
            </a:r>
            <a:r>
              <a:rPr lang="en-US" sz="1100" b="1" dirty="0" err="1"/>
              <a:t>i</a:t>
            </a:r>
            <a:r>
              <a:rPr lang="en-US" sz="1100" b="1" dirty="0"/>
              <a:t> </a:t>
            </a:r>
            <a:r>
              <a:rPr lang="en-US" sz="1100" b="1" dirty="0" err="1"/>
              <a:t>mjere</a:t>
            </a:r>
            <a:r>
              <a:rPr lang="en-US" sz="1100" i="1" dirty="0"/>
              <a:t>	</a:t>
            </a:r>
            <a:endParaRPr lang="en-US" sz="1100" dirty="0"/>
          </a:p>
          <a:p>
            <a:pPr marL="0" indent="0">
              <a:buNone/>
            </a:pPr>
            <a:r>
              <a:rPr lang="en-US" sz="1100" dirty="0"/>
              <a:t>	</a:t>
            </a:r>
            <a:r>
              <a:rPr lang="en-US" sz="1100" dirty="0" smtClean="0"/>
              <a:t>Panel </a:t>
            </a:r>
            <a:r>
              <a:rPr lang="en-US" sz="1100" dirty="0"/>
              <a:t>3b: </a:t>
            </a:r>
            <a:r>
              <a:rPr lang="en-US" sz="1100" b="1" dirty="0" err="1"/>
              <a:t>Toplinarstvo</a:t>
            </a:r>
            <a:r>
              <a:rPr lang="en-US" sz="1100" i="1" dirty="0"/>
              <a:t>	</a:t>
            </a:r>
            <a:endParaRPr lang="en-US" sz="1100" dirty="0"/>
          </a:p>
          <a:p>
            <a:pPr marL="0" indent="0">
              <a:buNone/>
            </a:pPr>
            <a:r>
              <a:rPr lang="en-US" sz="1100" dirty="0"/>
              <a:t>	</a:t>
            </a:r>
            <a:r>
              <a:rPr lang="en-US" sz="1100" dirty="0" smtClean="0"/>
              <a:t>Panel </a:t>
            </a:r>
            <a:r>
              <a:rPr lang="en-US" sz="1100" dirty="0"/>
              <a:t>3c: </a:t>
            </a:r>
            <a:r>
              <a:rPr lang="en-US" sz="1100" b="1" dirty="0" err="1"/>
              <a:t>Zgradarstvo</a:t>
            </a:r>
            <a:r>
              <a:rPr lang="en-US" sz="1100" dirty="0"/>
              <a:t>	</a:t>
            </a:r>
          </a:p>
          <a:p>
            <a:pPr marL="0" indent="0">
              <a:buNone/>
            </a:pPr>
            <a:r>
              <a:rPr lang="en-US" sz="1100" dirty="0"/>
              <a:t>12:30 - 13:30	</a:t>
            </a:r>
            <a:r>
              <a:rPr lang="en-US" sz="1100" b="1" dirty="0" err="1"/>
              <a:t>Ručak</a:t>
            </a:r>
            <a:r>
              <a:rPr lang="en-US" sz="1100" i="1" dirty="0"/>
              <a:t>	</a:t>
            </a:r>
            <a:r>
              <a:rPr lang="en-US" sz="1100" dirty="0"/>
              <a:t>	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38200" y="1765413"/>
            <a:ext cx="5702710" cy="530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3200" b="1" baseline="30000" dirty="0" smtClean="0">
                <a:latin typeface="+mj-lt"/>
              </a:rPr>
              <a:t>10.4.2019.  Srijeda</a:t>
            </a:r>
          </a:p>
          <a:p>
            <a:pPr marL="0" indent="0">
              <a:buNone/>
            </a:pPr>
            <a:r>
              <a:rPr lang="en-US" sz="1100" dirty="0"/>
              <a:t>14:00 - 20:00	</a:t>
            </a:r>
            <a:r>
              <a:rPr lang="en-US" sz="1100" b="1" dirty="0" err="1"/>
              <a:t>Registracija</a:t>
            </a:r>
            <a:r>
              <a:rPr lang="en-US" sz="1100" b="1" dirty="0"/>
              <a:t> </a:t>
            </a:r>
            <a:r>
              <a:rPr lang="en-US" sz="1100" b="1" dirty="0" err="1"/>
              <a:t>sudionika</a:t>
            </a:r>
            <a:r>
              <a:rPr lang="en-US" sz="1100" dirty="0"/>
              <a:t> </a:t>
            </a:r>
          </a:p>
          <a:p>
            <a:pPr marL="0" indent="0">
              <a:buNone/>
            </a:pPr>
            <a:r>
              <a:rPr lang="en-US" sz="1100" dirty="0"/>
              <a:t>16:00 - 17:30	</a:t>
            </a:r>
            <a:r>
              <a:rPr lang="en-US" sz="1100" b="1" dirty="0" err="1"/>
              <a:t>Svečano</a:t>
            </a:r>
            <a:r>
              <a:rPr lang="en-US" sz="1100" b="1" dirty="0"/>
              <a:t> </a:t>
            </a:r>
            <a:r>
              <a:rPr lang="hr-HR" sz="1100" b="1" dirty="0" smtClean="0"/>
              <a:t>otvaranje</a:t>
            </a:r>
            <a:endParaRPr lang="en-US" sz="1100" dirty="0"/>
          </a:p>
          <a:p>
            <a:pPr marL="0" indent="0">
              <a:buNone/>
            </a:pPr>
            <a:r>
              <a:rPr lang="en-US" sz="1100" dirty="0"/>
              <a:t>17:30 - 18:45	Panel 1: </a:t>
            </a:r>
            <a:r>
              <a:rPr lang="en-US" sz="1100" b="1" dirty="0" err="1"/>
              <a:t>Međunarodni</a:t>
            </a:r>
            <a:r>
              <a:rPr lang="en-US" sz="1100" b="1" dirty="0"/>
              <a:t> </a:t>
            </a:r>
            <a:r>
              <a:rPr lang="en-US" sz="1100" b="1" dirty="0" err="1" smtClean="0"/>
              <a:t>ministarski</a:t>
            </a:r>
            <a:r>
              <a:rPr lang="en-US" sz="1100" b="1" dirty="0" smtClean="0"/>
              <a:t> </a:t>
            </a:r>
            <a:r>
              <a:rPr lang="en-US" sz="1100" b="1" dirty="0"/>
              <a:t>panel</a:t>
            </a:r>
            <a:r>
              <a:rPr lang="en-US" sz="1100" dirty="0"/>
              <a:t> 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830529" y="3309602"/>
            <a:ext cx="4685071" cy="530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3200" b="1" baseline="30000" dirty="0" smtClean="0">
                <a:latin typeface="+mj-lt"/>
              </a:rPr>
              <a:t>12.4.2019.  Petak</a:t>
            </a:r>
          </a:p>
          <a:p>
            <a:pPr marL="0" indent="0">
              <a:buNone/>
            </a:pPr>
            <a:r>
              <a:rPr lang="en-US" sz="1100" dirty="0"/>
              <a:t>08:30 - 09:30	Panel 10: </a:t>
            </a:r>
            <a:r>
              <a:rPr lang="en-US" sz="1100" b="1" dirty="0" err="1"/>
              <a:t>Sigurnost</a:t>
            </a:r>
            <a:r>
              <a:rPr lang="en-US" sz="1100" b="1" dirty="0"/>
              <a:t> </a:t>
            </a:r>
            <a:r>
              <a:rPr lang="en-US" sz="1100" b="1" dirty="0" err="1"/>
              <a:t>opskrbe</a:t>
            </a:r>
            <a:r>
              <a:rPr lang="en-US" sz="1100" b="1" dirty="0"/>
              <a:t> </a:t>
            </a:r>
            <a:r>
              <a:rPr lang="en-US" sz="1100" b="1" dirty="0" err="1"/>
              <a:t>derivatima</a:t>
            </a:r>
            <a:r>
              <a:rPr lang="en-US" sz="1100" b="1" dirty="0"/>
              <a:t> </a:t>
            </a:r>
            <a:r>
              <a:rPr lang="en-US" sz="1100" b="1" dirty="0" err="1"/>
              <a:t>nafte</a:t>
            </a:r>
            <a:r>
              <a:rPr lang="en-US" sz="1100" b="1" dirty="0"/>
              <a:t> </a:t>
            </a:r>
            <a:endParaRPr lang="en-US" sz="1100" dirty="0"/>
          </a:p>
          <a:p>
            <a:pPr marL="0" indent="0">
              <a:buNone/>
            </a:pPr>
            <a:r>
              <a:rPr lang="en-US" sz="1100" dirty="0"/>
              <a:t>09:30 - 11:00	Panel 11: </a:t>
            </a:r>
            <a:r>
              <a:rPr lang="en-US" sz="1100" b="1" dirty="0" err="1"/>
              <a:t>Sigurnost</a:t>
            </a:r>
            <a:r>
              <a:rPr lang="en-US" sz="1100" b="1" dirty="0"/>
              <a:t> </a:t>
            </a:r>
            <a:r>
              <a:rPr lang="en-US" sz="1100" b="1" dirty="0" err="1"/>
              <a:t>opskrbe</a:t>
            </a:r>
            <a:r>
              <a:rPr lang="en-US" sz="1100" b="1" dirty="0"/>
              <a:t> </a:t>
            </a:r>
            <a:r>
              <a:rPr lang="en-US" sz="1100" b="1" dirty="0" err="1"/>
              <a:t>električnom</a:t>
            </a:r>
            <a:r>
              <a:rPr lang="en-US" sz="1100" b="1" dirty="0"/>
              <a:t> </a:t>
            </a:r>
            <a:r>
              <a:rPr lang="en-US" sz="1100" b="1" dirty="0" err="1"/>
              <a:t>energijom</a:t>
            </a:r>
            <a:r>
              <a:rPr lang="en-US" sz="1100" dirty="0"/>
              <a:t> </a:t>
            </a:r>
          </a:p>
          <a:p>
            <a:pPr marL="0" indent="0">
              <a:buNone/>
            </a:pPr>
            <a:r>
              <a:rPr lang="en-US" sz="1100" dirty="0"/>
              <a:t>11:00 - 11:30	</a:t>
            </a:r>
            <a:r>
              <a:rPr lang="en-US" sz="1100" b="1" dirty="0" err="1"/>
              <a:t>Pauza</a:t>
            </a:r>
            <a:r>
              <a:rPr lang="en-US" sz="1100" b="1" dirty="0"/>
              <a:t> </a:t>
            </a:r>
            <a:r>
              <a:rPr lang="en-US" sz="1100" b="1" dirty="0" err="1"/>
              <a:t>za</a:t>
            </a:r>
            <a:r>
              <a:rPr lang="en-US" sz="1100" b="1" dirty="0"/>
              <a:t> </a:t>
            </a:r>
            <a:r>
              <a:rPr lang="en-US" sz="1100" b="1" dirty="0" err="1"/>
              <a:t>kavu</a:t>
            </a:r>
            <a:r>
              <a:rPr lang="en-US" sz="1100" dirty="0"/>
              <a:t>	</a:t>
            </a:r>
          </a:p>
          <a:p>
            <a:pPr marL="0" indent="0">
              <a:buNone/>
            </a:pPr>
            <a:r>
              <a:rPr lang="en-US" sz="1100" dirty="0"/>
              <a:t>11:30 - 12:30	Panel 12: </a:t>
            </a:r>
            <a:r>
              <a:rPr lang="en-US" sz="1100" b="1" dirty="0" err="1"/>
              <a:t>Tržište</a:t>
            </a:r>
            <a:r>
              <a:rPr lang="en-US" sz="1100" b="1" dirty="0"/>
              <a:t> </a:t>
            </a:r>
            <a:r>
              <a:rPr lang="en-US" sz="1100" b="1" dirty="0" err="1"/>
              <a:t>električne</a:t>
            </a:r>
            <a:r>
              <a:rPr lang="en-US" sz="1100" b="1" dirty="0"/>
              <a:t> </a:t>
            </a:r>
            <a:r>
              <a:rPr lang="en-US" sz="1100" b="1" dirty="0" err="1"/>
              <a:t>energije</a:t>
            </a:r>
            <a:r>
              <a:rPr lang="en-US" sz="1100" b="1" dirty="0"/>
              <a:t> - </a:t>
            </a:r>
            <a:r>
              <a:rPr lang="en-US" sz="1100" b="1" dirty="0" err="1"/>
              <a:t>Burze</a:t>
            </a:r>
            <a:endParaRPr lang="en-US" sz="1100" dirty="0"/>
          </a:p>
          <a:p>
            <a:pPr marL="0" indent="0">
              <a:buNone/>
            </a:pPr>
            <a:r>
              <a:rPr lang="en-US" sz="1100" dirty="0"/>
              <a:t>12:30 - 13:30	Panel 13: </a:t>
            </a:r>
            <a:r>
              <a:rPr lang="en-US" sz="1100" b="1" dirty="0" err="1"/>
              <a:t>Obnovljivi</a:t>
            </a:r>
            <a:r>
              <a:rPr lang="en-US" sz="1100" b="1" dirty="0"/>
              <a:t> </a:t>
            </a:r>
            <a:r>
              <a:rPr lang="en-US" sz="1100" b="1" dirty="0" err="1"/>
              <a:t>izvori</a:t>
            </a:r>
            <a:r>
              <a:rPr lang="en-US" sz="1100" b="1" dirty="0"/>
              <a:t> </a:t>
            </a:r>
            <a:r>
              <a:rPr lang="en-US" sz="1100" b="1" dirty="0" err="1"/>
              <a:t>energije</a:t>
            </a:r>
            <a:r>
              <a:rPr lang="en-US" sz="1100" b="1" dirty="0"/>
              <a:t> - </a:t>
            </a:r>
            <a:r>
              <a:rPr lang="en-US" sz="1100" b="1" dirty="0" err="1"/>
              <a:t>Integracija</a:t>
            </a:r>
            <a:r>
              <a:rPr lang="en-US" sz="1100" b="1" dirty="0"/>
              <a:t> </a:t>
            </a:r>
            <a:r>
              <a:rPr lang="en-US" sz="1100" b="1" dirty="0" err="1"/>
              <a:t>i</a:t>
            </a:r>
            <a:r>
              <a:rPr lang="en-US" sz="1100" b="1" dirty="0"/>
              <a:t> </a:t>
            </a:r>
            <a:r>
              <a:rPr lang="en-US" sz="1100" b="1" dirty="0" err="1"/>
              <a:t>tržište</a:t>
            </a:r>
            <a:r>
              <a:rPr lang="en-US" sz="1100" dirty="0"/>
              <a:t> </a:t>
            </a:r>
          </a:p>
          <a:p>
            <a:pPr marL="0" indent="0">
              <a:buNone/>
            </a:pPr>
            <a:r>
              <a:rPr lang="en-US" sz="1100" dirty="0"/>
              <a:t>13:30 - 14:30	Panel 14: </a:t>
            </a:r>
            <a:r>
              <a:rPr lang="en-US" sz="1100" b="1" dirty="0" err="1"/>
              <a:t>Napredne</a:t>
            </a:r>
            <a:r>
              <a:rPr lang="en-US" sz="1100" b="1" dirty="0"/>
              <a:t> </a:t>
            </a:r>
            <a:r>
              <a:rPr lang="en-US" sz="1100" b="1" dirty="0" err="1"/>
              <a:t>mreže</a:t>
            </a:r>
            <a:r>
              <a:rPr lang="en-US" sz="1100" b="1" dirty="0"/>
              <a:t> - </a:t>
            </a:r>
            <a:r>
              <a:rPr lang="en-US" sz="1100" b="1" dirty="0" err="1"/>
              <a:t>Pametna</a:t>
            </a:r>
            <a:r>
              <a:rPr lang="en-US" sz="1100" b="1" dirty="0"/>
              <a:t> </a:t>
            </a:r>
            <a:r>
              <a:rPr lang="en-US" sz="1100" b="1" dirty="0" err="1"/>
              <a:t>energetika</a:t>
            </a:r>
            <a:r>
              <a:rPr lang="en-US" sz="1100" dirty="0"/>
              <a:t> </a:t>
            </a:r>
          </a:p>
          <a:p>
            <a:pPr marL="0" indent="0">
              <a:buNone/>
            </a:pPr>
            <a:r>
              <a:rPr lang="en-US" sz="1100" dirty="0"/>
              <a:t>14:30 - 15:30	</a:t>
            </a:r>
            <a:r>
              <a:rPr lang="en-US" sz="1100" b="1" dirty="0" err="1"/>
              <a:t>Ručak</a:t>
            </a:r>
            <a:r>
              <a:rPr lang="en-US" sz="1100" dirty="0"/>
              <a:t>	</a:t>
            </a:r>
          </a:p>
          <a:p>
            <a:pPr marL="0" indent="0">
              <a:buNone/>
            </a:pPr>
            <a:r>
              <a:rPr lang="en-US" sz="1100" dirty="0"/>
              <a:t>15:30 - 16:30	Panel 15: </a:t>
            </a:r>
            <a:r>
              <a:rPr lang="en-US" sz="1100" b="1" dirty="0" err="1"/>
              <a:t>Promet</a:t>
            </a:r>
            <a:r>
              <a:rPr lang="en-US" sz="1100" b="1" dirty="0"/>
              <a:t> - </a:t>
            </a:r>
            <a:r>
              <a:rPr lang="en-US" sz="1100" b="1" dirty="0" err="1"/>
              <a:t>Nove</a:t>
            </a:r>
            <a:r>
              <a:rPr lang="en-US" sz="1100" b="1" dirty="0"/>
              <a:t> </a:t>
            </a:r>
            <a:r>
              <a:rPr lang="en-US" sz="1100" b="1" dirty="0" err="1"/>
              <a:t>tehnologije</a:t>
            </a:r>
            <a:r>
              <a:rPr lang="en-US" sz="1100" b="1" dirty="0"/>
              <a:t>, </a:t>
            </a:r>
            <a:r>
              <a:rPr lang="en-US" sz="1100" b="1" dirty="0" err="1"/>
              <a:t>elektromobilnost</a:t>
            </a:r>
            <a:r>
              <a:rPr lang="en-US" sz="1100" dirty="0"/>
              <a:t> </a:t>
            </a:r>
          </a:p>
          <a:p>
            <a:pPr marL="0" indent="0">
              <a:buNone/>
            </a:pPr>
            <a:r>
              <a:rPr lang="en-US" sz="1100" dirty="0"/>
              <a:t>17:00 - 20:00	</a:t>
            </a:r>
            <a:r>
              <a:rPr lang="en-US" sz="1100" b="1" dirty="0" err="1"/>
              <a:t>Izlet</a:t>
            </a:r>
            <a:r>
              <a:rPr lang="en-US" sz="1100" dirty="0"/>
              <a:t> </a:t>
            </a:r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830529" y="646074"/>
            <a:ext cx="4685071" cy="530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i="1" dirty="0"/>
              <a:t>	</a:t>
            </a:r>
            <a:r>
              <a:rPr lang="en-US" sz="1100" dirty="0"/>
              <a:t>	</a:t>
            </a:r>
          </a:p>
          <a:p>
            <a:pPr marL="0" indent="0">
              <a:buNone/>
            </a:pPr>
            <a:r>
              <a:rPr lang="en-US" sz="1100" dirty="0"/>
              <a:t>13:30 - 14:30	Panel 4: </a:t>
            </a:r>
            <a:r>
              <a:rPr lang="en-US" sz="1100" b="1" dirty="0" err="1"/>
              <a:t>Energetska</a:t>
            </a:r>
            <a:r>
              <a:rPr lang="en-US" sz="1100" b="1" dirty="0"/>
              <a:t> </a:t>
            </a:r>
            <a:r>
              <a:rPr lang="en-US" sz="1100" b="1" dirty="0" err="1"/>
              <a:t>politika</a:t>
            </a:r>
            <a:r>
              <a:rPr lang="en-US" sz="1100" b="1" dirty="0"/>
              <a:t> - </a:t>
            </a:r>
            <a:r>
              <a:rPr lang="en-US" sz="1100" b="1" dirty="0" err="1"/>
              <a:t>Pogled</a:t>
            </a:r>
            <a:r>
              <a:rPr lang="en-US" sz="1100" b="1" dirty="0"/>
              <a:t> </a:t>
            </a:r>
            <a:r>
              <a:rPr lang="en-US" sz="1100" b="1" dirty="0" err="1"/>
              <a:t>energetskih</a:t>
            </a:r>
            <a:r>
              <a:rPr lang="en-US" sz="1100" b="1" dirty="0"/>
              <a:t> </a:t>
            </a:r>
            <a:r>
              <a:rPr lang="en-US" sz="1100" b="1" dirty="0" err="1"/>
              <a:t>tvrtki</a:t>
            </a:r>
            <a:r>
              <a:rPr lang="en-US" sz="1100" dirty="0"/>
              <a:t> </a:t>
            </a:r>
          </a:p>
          <a:p>
            <a:pPr marL="0" indent="0">
              <a:buNone/>
            </a:pPr>
            <a:r>
              <a:rPr lang="en-US" sz="1100" dirty="0"/>
              <a:t>14:30 - 15:30	Panel 5: </a:t>
            </a:r>
            <a:r>
              <a:rPr lang="en-US" sz="1100" b="1" dirty="0" err="1"/>
              <a:t>Energetska</a:t>
            </a:r>
            <a:r>
              <a:rPr lang="en-US" sz="1100" b="1" dirty="0"/>
              <a:t> </a:t>
            </a:r>
            <a:r>
              <a:rPr lang="en-US" sz="1100" b="1" dirty="0" err="1"/>
              <a:t>politika</a:t>
            </a:r>
            <a:r>
              <a:rPr lang="en-US" sz="1100" dirty="0"/>
              <a:t> </a:t>
            </a:r>
            <a:r>
              <a:rPr lang="en-US" sz="1100" b="1" dirty="0"/>
              <a:t>- </a:t>
            </a:r>
            <a:r>
              <a:rPr lang="en-US" sz="1100" b="1" dirty="0" err="1"/>
              <a:t>Pogled</a:t>
            </a:r>
            <a:r>
              <a:rPr lang="en-US" sz="1100" b="1" dirty="0"/>
              <a:t> </a:t>
            </a:r>
            <a:r>
              <a:rPr lang="en-US" sz="1100" b="1" dirty="0" err="1"/>
              <a:t>proizvođača</a:t>
            </a:r>
            <a:r>
              <a:rPr lang="en-US" sz="1100" b="1" dirty="0"/>
              <a:t> </a:t>
            </a:r>
            <a:r>
              <a:rPr lang="en-US" sz="1100" b="1" dirty="0" err="1"/>
              <a:t>opreme</a:t>
            </a:r>
            <a:r>
              <a:rPr lang="en-US" sz="1100" dirty="0"/>
              <a:t> </a:t>
            </a:r>
          </a:p>
          <a:p>
            <a:pPr marL="0" indent="0">
              <a:buNone/>
            </a:pPr>
            <a:r>
              <a:rPr lang="en-US" sz="1100" dirty="0"/>
              <a:t>15:30 - 16:30	Panel 6: </a:t>
            </a:r>
            <a:r>
              <a:rPr lang="en-US" sz="1100" b="1" dirty="0" err="1"/>
              <a:t>Energetska</a:t>
            </a:r>
            <a:r>
              <a:rPr lang="en-US" sz="1100" b="1" dirty="0"/>
              <a:t> </a:t>
            </a:r>
            <a:r>
              <a:rPr lang="en-US" sz="1100" b="1" dirty="0" err="1"/>
              <a:t>politika</a:t>
            </a:r>
            <a:r>
              <a:rPr lang="en-US" sz="1100" b="1" dirty="0"/>
              <a:t> - </a:t>
            </a:r>
            <a:r>
              <a:rPr lang="en-US" sz="1100" b="1" dirty="0" err="1"/>
              <a:t>Pogled</a:t>
            </a:r>
            <a:r>
              <a:rPr lang="en-US" sz="1100" b="1" dirty="0"/>
              <a:t> </a:t>
            </a:r>
            <a:r>
              <a:rPr lang="en-US" sz="1100" b="1" dirty="0" err="1"/>
              <a:t>znanosti</a:t>
            </a:r>
            <a:r>
              <a:rPr lang="en-US" sz="1100" b="1" dirty="0"/>
              <a:t> </a:t>
            </a:r>
            <a:endParaRPr lang="en-US" sz="1100" dirty="0"/>
          </a:p>
          <a:p>
            <a:pPr marL="0" indent="0">
              <a:buNone/>
            </a:pPr>
            <a:r>
              <a:rPr lang="en-US" sz="1100" dirty="0"/>
              <a:t>16:30 - 17:30</a:t>
            </a:r>
            <a:r>
              <a:rPr lang="en-US" sz="1100" i="1" dirty="0"/>
              <a:t>	</a:t>
            </a:r>
            <a:r>
              <a:rPr lang="en-US" sz="1100" dirty="0"/>
              <a:t>Panel 7</a:t>
            </a:r>
            <a:r>
              <a:rPr lang="en-US" sz="1100" i="1" dirty="0"/>
              <a:t>: </a:t>
            </a:r>
            <a:r>
              <a:rPr lang="en-US" sz="1100" b="1" dirty="0" err="1"/>
              <a:t>Energetska</a:t>
            </a:r>
            <a:r>
              <a:rPr lang="en-US" sz="1100" b="1" dirty="0"/>
              <a:t> </a:t>
            </a:r>
            <a:r>
              <a:rPr lang="en-US" sz="1100" b="1" dirty="0" err="1"/>
              <a:t>politika</a:t>
            </a:r>
            <a:r>
              <a:rPr lang="en-US" sz="1100" b="1" dirty="0"/>
              <a:t> - </a:t>
            </a:r>
            <a:r>
              <a:rPr lang="en-US" sz="1100" b="1" dirty="0" err="1"/>
              <a:t>Pogled</a:t>
            </a:r>
            <a:r>
              <a:rPr lang="en-US" sz="1100" b="1" dirty="0"/>
              <a:t> </a:t>
            </a:r>
            <a:r>
              <a:rPr lang="en-US" sz="1100" b="1" dirty="0" err="1"/>
              <a:t>potrošača</a:t>
            </a:r>
            <a:r>
              <a:rPr lang="en-US" sz="1100" b="1" dirty="0"/>
              <a:t> </a:t>
            </a:r>
            <a:r>
              <a:rPr lang="en-US" sz="1100" dirty="0"/>
              <a:t>	</a:t>
            </a:r>
          </a:p>
          <a:p>
            <a:pPr marL="0" indent="0">
              <a:buNone/>
            </a:pPr>
            <a:r>
              <a:rPr lang="en-US" sz="1100" dirty="0"/>
              <a:t>17:30 - 18:00	</a:t>
            </a:r>
            <a:r>
              <a:rPr lang="en-US" sz="1100" b="1" dirty="0" err="1"/>
              <a:t>Pauza</a:t>
            </a:r>
            <a:r>
              <a:rPr lang="en-US" sz="1100" b="1" dirty="0"/>
              <a:t> </a:t>
            </a:r>
            <a:r>
              <a:rPr lang="en-US" sz="1100" b="1" dirty="0" err="1"/>
              <a:t>za</a:t>
            </a:r>
            <a:r>
              <a:rPr lang="en-US" sz="1100" b="1" dirty="0"/>
              <a:t> </a:t>
            </a:r>
            <a:r>
              <a:rPr lang="en-US" sz="1100" b="1" dirty="0" err="1"/>
              <a:t>kavu</a:t>
            </a:r>
            <a:r>
              <a:rPr lang="en-US" sz="1100" dirty="0"/>
              <a:t>	</a:t>
            </a:r>
          </a:p>
          <a:p>
            <a:pPr marL="0" indent="0">
              <a:buNone/>
            </a:pPr>
            <a:r>
              <a:rPr lang="en-US" sz="1100" dirty="0"/>
              <a:t>18:00 - 19:00	Panel 8:</a:t>
            </a:r>
            <a:r>
              <a:rPr lang="en-US" sz="1100" b="1" dirty="0"/>
              <a:t> </a:t>
            </a:r>
            <a:r>
              <a:rPr lang="en-US" sz="1100" b="1" dirty="0" err="1"/>
              <a:t>Istraživanje</a:t>
            </a:r>
            <a:r>
              <a:rPr lang="en-US" sz="1100" b="1" dirty="0"/>
              <a:t>, </a:t>
            </a:r>
            <a:r>
              <a:rPr lang="en-US" sz="1100" b="1" dirty="0" err="1"/>
              <a:t>proizvodnja</a:t>
            </a:r>
            <a:r>
              <a:rPr lang="en-US" sz="1100" b="1" dirty="0"/>
              <a:t> </a:t>
            </a:r>
            <a:r>
              <a:rPr lang="en-US" sz="1100" b="1" dirty="0" err="1"/>
              <a:t>i</a:t>
            </a:r>
            <a:r>
              <a:rPr lang="en-US" sz="1100" b="1" dirty="0"/>
              <a:t> </a:t>
            </a:r>
            <a:r>
              <a:rPr lang="en-US" sz="1100" b="1" dirty="0" err="1"/>
              <a:t>budućnost</a:t>
            </a:r>
            <a:r>
              <a:rPr lang="en-US" sz="1100" b="1" dirty="0"/>
              <a:t> </a:t>
            </a:r>
            <a:r>
              <a:rPr lang="en-US" sz="1100" b="1" dirty="0" err="1"/>
              <a:t>fosilnih</a:t>
            </a:r>
            <a:r>
              <a:rPr lang="en-US" sz="1100" b="1" dirty="0"/>
              <a:t> </a:t>
            </a:r>
            <a:r>
              <a:rPr lang="en-US" sz="1100" b="1" dirty="0" err="1" smtClean="0"/>
              <a:t>goriva</a:t>
            </a:r>
            <a:endParaRPr lang="en-US" sz="1100" dirty="0"/>
          </a:p>
          <a:p>
            <a:pPr marL="0" indent="0">
              <a:buNone/>
            </a:pPr>
            <a:r>
              <a:rPr lang="hr-HR" sz="1100" dirty="0"/>
              <a:t>19:00 - 20:00	Panel 9: </a:t>
            </a:r>
            <a:r>
              <a:rPr lang="hr-HR" sz="1100" b="1" dirty="0"/>
              <a:t>Sigurnost opskrbe plinom</a:t>
            </a:r>
            <a:r>
              <a:rPr lang="hr-HR" sz="1100" dirty="0"/>
              <a:t> </a:t>
            </a:r>
            <a:endParaRPr lang="hr-HR" sz="1100" dirty="0" smtClean="0"/>
          </a:p>
          <a:p>
            <a:pPr marL="0" indent="0">
              <a:buNone/>
            </a:pPr>
            <a:endParaRPr lang="en-US" sz="11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838199" y="3299246"/>
            <a:ext cx="38222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830529" y="3053440"/>
            <a:ext cx="449334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376" y="3849560"/>
            <a:ext cx="2520696" cy="25206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283" y="548152"/>
            <a:ext cx="1750413" cy="175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27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8336"/>
            <a:ext cx="12192000" cy="35966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6975" y="498843"/>
            <a:ext cx="3025877" cy="1860898"/>
          </a:xfrm>
        </p:spPr>
        <p:txBody>
          <a:bodyPr>
            <a:normAutofit/>
          </a:bodyPr>
          <a:lstStyle/>
          <a:p>
            <a:r>
              <a:rPr lang="hr-HR" sz="2000" dirty="0" smtClean="0">
                <a:latin typeface="Arial" charset="0"/>
                <a:ea typeface="Arial" charset="0"/>
                <a:cs typeface="Arial" charset="0"/>
              </a:rPr>
              <a:t>PREDSJEDNIK </a:t>
            </a:r>
            <a:br>
              <a:rPr lang="hr-HR" sz="2000" dirty="0" smtClean="0">
                <a:latin typeface="Arial" charset="0"/>
                <a:ea typeface="Arial" charset="0"/>
                <a:cs typeface="Arial" charset="0"/>
              </a:rPr>
            </a:br>
            <a:r>
              <a:rPr lang="hr-HR" sz="2000" dirty="0" smtClean="0">
                <a:latin typeface="Arial" charset="0"/>
                <a:ea typeface="Arial" charset="0"/>
                <a:cs typeface="Arial" charset="0"/>
              </a:rPr>
              <a:t>KONGRESA</a:t>
            </a:r>
            <a:r>
              <a:rPr lang="hr-HR" sz="28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hr-HR" sz="2800" dirty="0" smtClean="0">
                <a:latin typeface="Arial" charset="0"/>
                <a:ea typeface="Arial" charset="0"/>
                <a:cs typeface="Arial" charset="0"/>
              </a:rPr>
            </a:br>
            <a:r>
              <a:rPr lang="hr-HR" sz="28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hr-HR" sz="28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1600" b="1" i="1" dirty="0" smtClean="0"/>
              <a:t> • Goran </a:t>
            </a:r>
            <a:r>
              <a:rPr lang="en-US" sz="1600" b="1" i="1" dirty="0" err="1"/>
              <a:t>Granić</a:t>
            </a:r>
            <a:r>
              <a:rPr lang="en-US" sz="1600" b="1" i="1" dirty="0"/>
              <a:t>,</a:t>
            </a:r>
            <a:r>
              <a:rPr lang="en-US" sz="1600" i="1" dirty="0"/>
              <a:t> EIHP</a:t>
            </a:r>
            <a:r>
              <a:rPr lang="en-US" sz="1600" b="1" i="1" dirty="0"/>
              <a:t>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53581" y="348507"/>
            <a:ext cx="4053348" cy="6300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hr-HR" sz="2700" dirty="0" smtClean="0">
                <a:latin typeface="Arial" charset="0"/>
                <a:ea typeface="Arial" charset="0"/>
                <a:cs typeface="Arial" charset="0"/>
              </a:rPr>
              <a:t>ORGANIZACIJSKI </a:t>
            </a:r>
            <a:br>
              <a:rPr lang="hr-HR" sz="2700" dirty="0" smtClean="0">
                <a:latin typeface="Arial" charset="0"/>
                <a:ea typeface="Arial" charset="0"/>
                <a:cs typeface="Arial" charset="0"/>
              </a:rPr>
            </a:br>
            <a:r>
              <a:rPr lang="hr-HR" sz="2700" dirty="0" smtClean="0">
                <a:latin typeface="Arial" charset="0"/>
                <a:ea typeface="Arial" charset="0"/>
                <a:cs typeface="Arial" charset="0"/>
              </a:rPr>
              <a:t>ODBOR</a:t>
            </a:r>
            <a:r>
              <a:rPr lang="hr-HR" sz="28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hr-HR" sz="2800" dirty="0" smtClean="0">
                <a:latin typeface="Arial" charset="0"/>
                <a:ea typeface="Arial" charset="0"/>
                <a:cs typeface="Arial" charset="0"/>
              </a:rPr>
            </a:br>
            <a:r>
              <a:rPr lang="hr-HR" sz="28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hr-HR" sz="28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000" b="1" i="1" dirty="0" smtClean="0"/>
              <a:t>• </a:t>
            </a:r>
            <a:r>
              <a:rPr lang="en-US" sz="2000" b="1" i="1" dirty="0" err="1"/>
              <a:t>Tomislav</a:t>
            </a:r>
            <a:r>
              <a:rPr lang="en-US" sz="2000" b="1" i="1" dirty="0"/>
              <a:t> </a:t>
            </a:r>
            <a:r>
              <a:rPr lang="en-US" sz="2000" b="1" i="1" dirty="0" err="1"/>
              <a:t>Jureković</a:t>
            </a:r>
            <a:r>
              <a:rPr lang="en-US" sz="2000" b="1" i="1" dirty="0"/>
              <a:t>, </a:t>
            </a:r>
            <a:r>
              <a:rPr lang="en-US" sz="2000" i="1" dirty="0"/>
              <a:t>HERA 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b="1" i="1" dirty="0"/>
              <a:t>• </a:t>
            </a:r>
            <a:r>
              <a:rPr lang="en-US" sz="2000" b="1" i="1" dirty="0" err="1"/>
              <a:t>Tomislav</a:t>
            </a:r>
            <a:r>
              <a:rPr lang="en-US" sz="2000" b="1" i="1" dirty="0"/>
              <a:t> </a:t>
            </a:r>
            <a:r>
              <a:rPr lang="en-US" sz="2000" b="1" i="1" dirty="0" err="1"/>
              <a:t>Radoš</a:t>
            </a:r>
            <a:r>
              <a:rPr lang="en-US" sz="2000" b="1" i="1" dirty="0"/>
              <a:t>, </a:t>
            </a:r>
            <a:r>
              <a:rPr lang="en-US" sz="2000" i="1" dirty="0"/>
              <a:t>HGK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b="1" i="1" dirty="0"/>
              <a:t>• </a:t>
            </a:r>
            <a:r>
              <a:rPr lang="en-US" sz="2000" b="1" i="1" dirty="0" err="1"/>
              <a:t>Davor</a:t>
            </a:r>
            <a:r>
              <a:rPr lang="en-US" sz="2000" b="1" i="1" dirty="0"/>
              <a:t> </a:t>
            </a:r>
            <a:r>
              <a:rPr lang="en-US" sz="2000" b="1" i="1" dirty="0" err="1"/>
              <a:t>Majetić</a:t>
            </a:r>
            <a:r>
              <a:rPr lang="en-US" sz="2000" b="1" i="1" dirty="0"/>
              <a:t>, </a:t>
            </a:r>
            <a:r>
              <a:rPr lang="en-US" sz="2000" i="1" dirty="0"/>
              <a:t>HUP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b="1" i="1" dirty="0"/>
              <a:t>• </a:t>
            </a:r>
            <a:r>
              <a:rPr lang="en-US" sz="2000" b="1" i="1" dirty="0" err="1"/>
              <a:t>Dubravko</a:t>
            </a:r>
            <a:r>
              <a:rPr lang="en-US" sz="2000" b="1" i="1" dirty="0"/>
              <a:t> </a:t>
            </a:r>
            <a:r>
              <a:rPr lang="en-US" sz="2000" b="1" i="1" dirty="0" err="1"/>
              <a:t>Ponoš</a:t>
            </a:r>
            <a:r>
              <a:rPr lang="en-US" sz="2000" b="1" i="1" dirty="0"/>
              <a:t>, </a:t>
            </a:r>
            <a:r>
              <a:rPr lang="en-US" sz="2000" i="1" dirty="0"/>
              <a:t>FZOEU</a:t>
            </a:r>
            <a:r>
              <a:rPr lang="en-US" sz="2000" b="1" i="1" dirty="0"/>
              <a:t> 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b="1" i="1" dirty="0"/>
              <a:t>• </a:t>
            </a:r>
            <a:r>
              <a:rPr lang="en-US" sz="2000" b="1" i="1" dirty="0" err="1"/>
              <a:t>Marijan</a:t>
            </a:r>
            <a:r>
              <a:rPr lang="en-US" sz="2000" b="1" i="1" dirty="0"/>
              <a:t> </a:t>
            </a:r>
            <a:r>
              <a:rPr lang="en-US" sz="2000" b="1" i="1" dirty="0" err="1"/>
              <a:t>Krpan</a:t>
            </a:r>
            <a:r>
              <a:rPr lang="en-US" sz="2000" b="1" i="1" dirty="0"/>
              <a:t>, </a:t>
            </a:r>
            <a:r>
              <a:rPr lang="en-US" sz="2000" i="1" dirty="0"/>
              <a:t>AZU</a:t>
            </a:r>
            <a:br>
              <a:rPr lang="en-US" sz="2000" i="1" dirty="0"/>
            </a:br>
            <a:r>
              <a:rPr lang="en-US" sz="2000" b="1" i="1" dirty="0"/>
              <a:t>• Boris </a:t>
            </a:r>
            <a:r>
              <a:rPr lang="en-US" sz="2000" b="1" i="1" dirty="0" err="1"/>
              <a:t>Abramović</a:t>
            </a:r>
            <a:r>
              <a:rPr lang="en-US" sz="2000" b="1" i="1" dirty="0"/>
              <a:t>, </a:t>
            </a:r>
            <a:r>
              <a:rPr lang="en-US" sz="2000" i="1" dirty="0"/>
              <a:t>HROTE</a:t>
            </a:r>
            <a:r>
              <a:rPr lang="en-US" sz="2000" b="1" i="1" dirty="0"/>
              <a:t> </a:t>
            </a:r>
            <a:r>
              <a:rPr lang="en-US" sz="2000" i="1" dirty="0"/>
              <a:t> 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b="1" i="1" dirty="0"/>
              <a:t>• Mario </a:t>
            </a:r>
            <a:r>
              <a:rPr lang="en-US" sz="2000" b="1" i="1" dirty="0" err="1"/>
              <a:t>Gudelj</a:t>
            </a:r>
            <a:r>
              <a:rPr lang="en-US" sz="2000" b="1" i="1" dirty="0"/>
              <a:t>, </a:t>
            </a:r>
            <a:r>
              <a:rPr lang="en-US" sz="2000" i="1" dirty="0"/>
              <a:t>HOPS, HRO CIGRÉ</a:t>
            </a:r>
            <a:r>
              <a:rPr lang="en-US" sz="2000" b="1" i="1" dirty="0"/>
              <a:t> 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i="1" dirty="0"/>
              <a:t>• </a:t>
            </a:r>
            <a:r>
              <a:rPr lang="en-US" sz="2000" b="1" i="1" dirty="0"/>
              <a:t>Ivica </a:t>
            </a:r>
            <a:r>
              <a:rPr lang="en-US" sz="2000" b="1" i="1" dirty="0" err="1"/>
              <a:t>Toljan</a:t>
            </a:r>
            <a:r>
              <a:rPr lang="en-US" sz="2000" b="1" i="1" dirty="0"/>
              <a:t>,</a:t>
            </a:r>
            <a:r>
              <a:rPr lang="en-US" sz="2000" i="1" dirty="0"/>
              <a:t> CROPEX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i="1" dirty="0"/>
              <a:t>• </a:t>
            </a:r>
            <a:r>
              <a:rPr lang="en-US" sz="2000" b="1" i="1" dirty="0" err="1"/>
              <a:t>Sándor</a:t>
            </a:r>
            <a:r>
              <a:rPr lang="en-US" sz="2000" b="1" i="1" dirty="0"/>
              <a:t> </a:t>
            </a:r>
            <a:r>
              <a:rPr lang="en-US" sz="2000" b="1" i="1" dirty="0" err="1"/>
              <a:t>Fasimon</a:t>
            </a:r>
            <a:r>
              <a:rPr lang="en-US" sz="2000" b="1" i="1" dirty="0"/>
              <a:t>,</a:t>
            </a:r>
            <a:r>
              <a:rPr lang="en-US" sz="2000" i="1" dirty="0"/>
              <a:t> INA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i="1" dirty="0"/>
              <a:t>• </a:t>
            </a:r>
            <a:r>
              <a:rPr lang="en-US" sz="2000" b="1" i="1" dirty="0"/>
              <a:t>Dragan </a:t>
            </a:r>
            <a:r>
              <a:rPr lang="en-US" sz="2000" b="1" i="1" dirty="0" err="1"/>
              <a:t>Kovačević</a:t>
            </a:r>
            <a:r>
              <a:rPr lang="en-US" sz="2000" b="1" i="1" dirty="0"/>
              <a:t>,</a:t>
            </a:r>
            <a:r>
              <a:rPr lang="en-US" sz="2000" i="1" dirty="0"/>
              <a:t> JANAF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i="1" dirty="0"/>
              <a:t>• </a:t>
            </a:r>
            <a:r>
              <a:rPr lang="en-US" sz="2000" b="1" i="1" dirty="0"/>
              <a:t>Ivica </a:t>
            </a:r>
            <a:r>
              <a:rPr lang="en-US" sz="2000" b="1" i="1" dirty="0" err="1"/>
              <a:t>Arar</a:t>
            </a:r>
            <a:r>
              <a:rPr lang="en-US" sz="2000" b="1" i="1" dirty="0"/>
              <a:t>, </a:t>
            </a:r>
            <a:r>
              <a:rPr lang="en-US" sz="2000" i="1" dirty="0"/>
              <a:t>PLINACRO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i="1" dirty="0"/>
              <a:t>• </a:t>
            </a:r>
            <a:r>
              <a:rPr lang="en-US" sz="2000" b="1" i="1" dirty="0" err="1"/>
              <a:t>Pavao</a:t>
            </a:r>
            <a:r>
              <a:rPr lang="en-US" sz="2000" b="1" i="1" dirty="0"/>
              <a:t> </a:t>
            </a:r>
            <a:r>
              <a:rPr lang="en-US" sz="2000" b="1" i="1" dirty="0" err="1"/>
              <a:t>Vujnovac</a:t>
            </a:r>
            <a:r>
              <a:rPr lang="en-US" sz="2000" b="1" i="1" dirty="0"/>
              <a:t>, </a:t>
            </a:r>
            <a:r>
              <a:rPr lang="en-US" sz="2000" i="1" dirty="0"/>
              <a:t>ENNA, PPD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i="1" dirty="0"/>
              <a:t>• </a:t>
            </a:r>
            <a:r>
              <a:rPr lang="en-US" sz="2000" b="1" i="1" dirty="0"/>
              <a:t>Sabina </a:t>
            </a:r>
            <a:r>
              <a:rPr lang="en-US" sz="2000" b="1" i="1" dirty="0" err="1"/>
              <a:t>Škrtić</a:t>
            </a:r>
            <a:r>
              <a:rPr lang="en-US" sz="2000" b="1" i="1" dirty="0"/>
              <a:t>, </a:t>
            </a:r>
            <a:r>
              <a:rPr lang="en-US" sz="2000" i="1" dirty="0"/>
              <a:t>ENNA, PPD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i="1" dirty="0"/>
              <a:t>• </a:t>
            </a:r>
            <a:r>
              <a:rPr lang="en-US" sz="2000" b="1" i="1" dirty="0" err="1"/>
              <a:t>Darinko</a:t>
            </a:r>
            <a:r>
              <a:rPr lang="en-US" sz="2000" b="1" i="1" dirty="0"/>
              <a:t> </a:t>
            </a:r>
            <a:r>
              <a:rPr lang="en-US" sz="2000" b="1" i="1" dirty="0" err="1"/>
              <a:t>Bago</a:t>
            </a:r>
            <a:r>
              <a:rPr lang="en-US" sz="2000" b="1" i="1" dirty="0"/>
              <a:t>, </a:t>
            </a:r>
            <a:r>
              <a:rPr lang="en-US" sz="2000" i="1" dirty="0"/>
              <a:t>KONČAR – ELEKTROINDUSTRIJA 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i="1" dirty="0"/>
              <a:t>• </a:t>
            </a:r>
            <a:r>
              <a:rPr lang="en-US" sz="2000" b="1" i="1" dirty="0" err="1"/>
              <a:t>Tomislav</a:t>
            </a:r>
            <a:r>
              <a:rPr lang="en-US" sz="2000" b="1" i="1" dirty="0"/>
              <a:t> </a:t>
            </a:r>
            <a:r>
              <a:rPr lang="en-US" sz="2000" b="1" i="1" dirty="0" err="1"/>
              <a:t>Dragičević</a:t>
            </a:r>
            <a:r>
              <a:rPr lang="en-US" sz="2000" b="1" i="1" dirty="0"/>
              <a:t>, </a:t>
            </a:r>
            <a:r>
              <a:rPr lang="en-US" sz="2000" i="1" dirty="0"/>
              <a:t>HNK SVNP 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i="1" dirty="0"/>
              <a:t>• </a:t>
            </a:r>
            <a:r>
              <a:rPr lang="en-US" sz="2000" b="1" i="1" dirty="0"/>
              <a:t>Dean </a:t>
            </a:r>
            <a:r>
              <a:rPr lang="en-US" sz="2000" b="1" i="1" dirty="0" err="1"/>
              <a:t>Smolar</a:t>
            </a:r>
            <a:r>
              <a:rPr lang="en-US" sz="2000" b="1" i="1" dirty="0"/>
              <a:t>,</a:t>
            </a:r>
            <a:r>
              <a:rPr lang="en-US" sz="2000" i="1" dirty="0"/>
              <a:t> HSZG 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i="1" dirty="0"/>
              <a:t>• </a:t>
            </a:r>
            <a:r>
              <a:rPr lang="en-US" sz="2000" b="1" i="1" dirty="0" err="1"/>
              <a:t>Dalibor</a:t>
            </a:r>
            <a:r>
              <a:rPr lang="en-US" sz="2000" b="1" i="1" dirty="0"/>
              <a:t> </a:t>
            </a:r>
            <a:r>
              <a:rPr lang="en-US" sz="2000" b="1" i="1" dirty="0" err="1"/>
              <a:t>Pudić</a:t>
            </a:r>
            <a:r>
              <a:rPr lang="en-US" sz="2000" b="1" i="1" dirty="0"/>
              <a:t>,</a:t>
            </a:r>
            <a:r>
              <a:rPr lang="en-US" sz="2000" i="1" dirty="0"/>
              <a:t> HSUP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i="1" dirty="0"/>
              <a:t>• </a:t>
            </a:r>
            <a:r>
              <a:rPr lang="en-US" sz="2000" b="1" i="1" dirty="0" err="1"/>
              <a:t>Mirko</a:t>
            </a:r>
            <a:r>
              <a:rPr lang="en-US" sz="2000" b="1" i="1" dirty="0"/>
              <a:t> </a:t>
            </a:r>
            <a:r>
              <a:rPr lang="en-US" sz="2000" b="1" i="1" dirty="0" err="1"/>
              <a:t>Zelić</a:t>
            </a:r>
            <a:r>
              <a:rPr lang="en-US" sz="2000" b="1" i="1" dirty="0"/>
              <a:t>,</a:t>
            </a:r>
            <a:r>
              <a:rPr lang="en-US" sz="2000" i="1" dirty="0"/>
              <a:t> HAZU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hr-HR" sz="2000" i="1" dirty="0"/>
              <a:t>• </a:t>
            </a:r>
            <a:r>
              <a:rPr lang="hr-HR" sz="2000" b="1" i="1" dirty="0"/>
              <a:t>Vladimir </a:t>
            </a:r>
            <a:r>
              <a:rPr lang="hr-HR" sz="2000" b="1" i="1" dirty="0" err="1"/>
              <a:t>Andročec</a:t>
            </a:r>
            <a:r>
              <a:rPr lang="hr-HR" sz="2000" b="1" i="1" dirty="0"/>
              <a:t>, </a:t>
            </a:r>
            <a:r>
              <a:rPr lang="hr-HR" sz="2000" i="1" dirty="0"/>
              <a:t>HATZ</a:t>
            </a:r>
            <a:endParaRPr lang="en-US" sz="2000" dirty="0"/>
          </a:p>
          <a:p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90055" y="498843"/>
            <a:ext cx="4501945" cy="6300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hr-HR" sz="2200" dirty="0" smtClean="0">
                <a:latin typeface="Arial" charset="0"/>
                <a:ea typeface="Arial" charset="0"/>
                <a:cs typeface="Arial" charset="0"/>
              </a:rPr>
              <a:t>IZVRŠNI </a:t>
            </a:r>
            <a:br>
              <a:rPr lang="hr-HR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hr-HR" sz="2200" dirty="0" smtClean="0">
                <a:latin typeface="Arial" charset="0"/>
                <a:ea typeface="Arial" charset="0"/>
                <a:cs typeface="Arial" charset="0"/>
              </a:rPr>
              <a:t>ODBOR</a:t>
            </a:r>
            <a:r>
              <a:rPr lang="hr-HR" sz="28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hr-HR" sz="2800" dirty="0" smtClean="0">
                <a:latin typeface="Arial" charset="0"/>
                <a:ea typeface="Arial" charset="0"/>
                <a:cs typeface="Arial" charset="0"/>
              </a:rPr>
            </a:br>
            <a:r>
              <a:rPr lang="hr-HR" sz="28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hr-HR" sz="28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1600" b="1" i="1" dirty="0"/>
              <a:t>• Zlatko </a:t>
            </a:r>
            <a:r>
              <a:rPr lang="en-US" sz="1600" b="1" i="1" dirty="0" err="1"/>
              <a:t>Zmijarević</a:t>
            </a:r>
            <a:r>
              <a:rPr lang="en-US" sz="1600" b="1" i="1" dirty="0"/>
              <a:t>, </a:t>
            </a:r>
            <a:r>
              <a:rPr lang="en-US" sz="1600" i="1" dirty="0"/>
              <a:t>HERA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i="1" dirty="0"/>
              <a:t>• </a:t>
            </a:r>
            <a:r>
              <a:rPr lang="en-US" sz="1600" b="1" i="1" dirty="0" err="1"/>
              <a:t>Marija</a:t>
            </a:r>
            <a:r>
              <a:rPr lang="en-US" sz="1600" b="1" i="1" dirty="0"/>
              <a:t> </a:t>
            </a:r>
            <a:r>
              <a:rPr lang="en-US" sz="1600" b="1" i="1" dirty="0" err="1"/>
              <a:t>Šćulac</a:t>
            </a:r>
            <a:r>
              <a:rPr lang="en-US" sz="1600" b="1" i="1" dirty="0"/>
              <a:t> </a:t>
            </a:r>
            <a:r>
              <a:rPr lang="en-US" sz="1600" b="1" i="1" dirty="0" err="1"/>
              <a:t>Domac</a:t>
            </a:r>
            <a:r>
              <a:rPr lang="en-US" sz="1600" b="1" i="1" dirty="0"/>
              <a:t>, </a:t>
            </a:r>
            <a:r>
              <a:rPr lang="en-US" sz="1600" i="1" dirty="0"/>
              <a:t>HGK</a:t>
            </a:r>
            <a:r>
              <a:rPr lang="en-US" sz="1600" b="1" i="1" dirty="0"/>
              <a:t>  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i="1" dirty="0"/>
              <a:t>• </a:t>
            </a:r>
            <a:r>
              <a:rPr lang="en-US" sz="1600" b="1" i="1" dirty="0" err="1"/>
              <a:t>Marija</a:t>
            </a:r>
            <a:r>
              <a:rPr lang="en-US" sz="1600" b="1" i="1" dirty="0"/>
              <a:t> </a:t>
            </a:r>
            <a:r>
              <a:rPr lang="en-US" sz="1600" b="1" i="1" dirty="0" err="1"/>
              <a:t>Šutina</a:t>
            </a:r>
            <a:r>
              <a:rPr lang="en-US" sz="1600" b="1" i="1" dirty="0"/>
              <a:t>, </a:t>
            </a:r>
            <a:r>
              <a:rPr lang="en-US" sz="1600" i="1" dirty="0"/>
              <a:t>HUP 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i="1" dirty="0"/>
              <a:t>• </a:t>
            </a:r>
            <a:r>
              <a:rPr lang="en-US" sz="1600" b="1" i="1" dirty="0" err="1"/>
              <a:t>Branka</a:t>
            </a:r>
            <a:r>
              <a:rPr lang="en-US" sz="1600" b="1" i="1" dirty="0"/>
              <a:t> </a:t>
            </a:r>
            <a:r>
              <a:rPr lang="en-US" sz="1600" b="1" i="1" dirty="0" err="1"/>
              <a:t>Jelavić</a:t>
            </a:r>
            <a:r>
              <a:rPr lang="en-US" sz="1600" b="1" i="1" dirty="0"/>
              <a:t>, </a:t>
            </a:r>
            <a:r>
              <a:rPr lang="en-US" sz="1600" i="1" dirty="0"/>
              <a:t>EIHP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i="1" dirty="0"/>
              <a:t>• Maja </a:t>
            </a:r>
            <a:r>
              <a:rPr lang="en-US" sz="1600" b="1" i="1" dirty="0" err="1"/>
              <a:t>Rajčić</a:t>
            </a:r>
            <a:r>
              <a:rPr lang="en-US" sz="1600" b="1" i="1" dirty="0"/>
              <a:t>,</a:t>
            </a:r>
            <a:r>
              <a:rPr lang="en-US" sz="1600" i="1" dirty="0"/>
              <a:t> FZOEU 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i="1" dirty="0"/>
              <a:t>• </a:t>
            </a:r>
            <a:r>
              <a:rPr lang="en-US" sz="1600" b="1" i="1" dirty="0" err="1"/>
              <a:t>Sunčana</a:t>
            </a:r>
            <a:r>
              <a:rPr lang="en-US" sz="1600" b="1" i="1" dirty="0"/>
              <a:t> Matić, </a:t>
            </a:r>
            <a:r>
              <a:rPr lang="en-US" sz="1600" i="1" dirty="0"/>
              <a:t>FZOEU</a:t>
            </a:r>
            <a:r>
              <a:rPr lang="en-US" sz="1600" b="1" i="1" dirty="0"/>
              <a:t> 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i="1" dirty="0"/>
              <a:t>• Martina </a:t>
            </a:r>
            <a:r>
              <a:rPr lang="en-US" sz="1600" b="1" i="1" dirty="0" err="1"/>
              <a:t>Tuschl</a:t>
            </a:r>
            <a:r>
              <a:rPr lang="en-US" sz="1600" b="1" i="1" dirty="0"/>
              <a:t>, </a:t>
            </a:r>
            <a:r>
              <a:rPr lang="en-US" sz="1600" i="1" dirty="0"/>
              <a:t>AZU</a:t>
            </a:r>
            <a:r>
              <a:rPr lang="en-US" sz="1600" b="1" i="1" dirty="0"/>
              <a:t> 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i="1" dirty="0"/>
              <a:t>• </a:t>
            </a:r>
            <a:r>
              <a:rPr lang="en-US" sz="1600" b="1" i="1" dirty="0" err="1"/>
              <a:t>Ninoslav</a:t>
            </a:r>
            <a:r>
              <a:rPr lang="en-US" sz="1600" b="1" i="1" dirty="0"/>
              <a:t> </a:t>
            </a:r>
            <a:r>
              <a:rPr lang="en-US" sz="1600" b="1" i="1" dirty="0" err="1"/>
              <a:t>Mandić</a:t>
            </a:r>
            <a:r>
              <a:rPr lang="en-US" sz="1600" b="1" i="1" dirty="0"/>
              <a:t>, </a:t>
            </a:r>
            <a:r>
              <a:rPr lang="en-US" sz="1600" i="1" dirty="0"/>
              <a:t>AZU 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i="1" dirty="0"/>
              <a:t>• </a:t>
            </a:r>
            <a:r>
              <a:rPr lang="en-US" sz="1600" b="1" i="1" dirty="0" err="1"/>
              <a:t>Dubravka</a:t>
            </a:r>
            <a:r>
              <a:rPr lang="en-US" sz="1600" b="1" i="1" dirty="0"/>
              <a:t> </a:t>
            </a:r>
            <a:r>
              <a:rPr lang="en-US" sz="1600" b="1" i="1" dirty="0" err="1"/>
              <a:t>Brkić</a:t>
            </a:r>
            <a:r>
              <a:rPr lang="en-US" sz="1600" b="1" i="1" dirty="0"/>
              <a:t>, </a:t>
            </a:r>
            <a:r>
              <a:rPr lang="en-US" sz="1600" i="1" dirty="0"/>
              <a:t>HROTE 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i="1" dirty="0"/>
              <a:t>• Luka </a:t>
            </a:r>
            <a:r>
              <a:rPr lang="en-US" sz="1600" b="1" i="1" dirty="0" err="1"/>
              <a:t>Pehar</a:t>
            </a:r>
            <a:r>
              <a:rPr lang="en-US" sz="1600" b="1" i="1" dirty="0"/>
              <a:t>, </a:t>
            </a:r>
            <a:r>
              <a:rPr lang="en-US" sz="1600" i="1" dirty="0"/>
              <a:t>HROTE</a:t>
            </a:r>
            <a:r>
              <a:rPr lang="en-US" sz="1600" b="1" i="1" dirty="0"/>
              <a:t>  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i="1" dirty="0"/>
              <a:t>• Marina </a:t>
            </a:r>
            <a:r>
              <a:rPr lang="en-US" sz="1600" b="1" i="1" dirty="0" err="1"/>
              <a:t>Burazer</a:t>
            </a:r>
            <a:r>
              <a:rPr lang="en-US" sz="1600" b="1" i="1" dirty="0"/>
              <a:t>, </a:t>
            </a:r>
            <a:r>
              <a:rPr lang="en-US" sz="1600" i="1" dirty="0"/>
              <a:t>INA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i="1" dirty="0"/>
              <a:t>• </a:t>
            </a:r>
            <a:r>
              <a:rPr lang="en-US" sz="1600" b="1" i="1" dirty="0" err="1"/>
              <a:t>Gordana</a:t>
            </a:r>
            <a:r>
              <a:rPr lang="en-US" sz="1600" b="1" i="1" dirty="0"/>
              <a:t> </a:t>
            </a:r>
            <a:r>
              <a:rPr lang="en-US" sz="1600" b="1" i="1" dirty="0" err="1"/>
              <a:t>Sekulić</a:t>
            </a:r>
            <a:r>
              <a:rPr lang="en-US" sz="1600" b="1" i="1" dirty="0"/>
              <a:t>,</a:t>
            </a:r>
            <a:r>
              <a:rPr lang="en-US" sz="1600" i="1" dirty="0"/>
              <a:t> JANAF 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i="1" dirty="0"/>
              <a:t>• </a:t>
            </a:r>
            <a:r>
              <a:rPr lang="en-US" sz="1600" b="1" i="1" dirty="0" err="1"/>
              <a:t>Florijana</a:t>
            </a:r>
            <a:r>
              <a:rPr lang="en-US" sz="1600" b="1" i="1" dirty="0"/>
              <a:t> </a:t>
            </a:r>
            <a:r>
              <a:rPr lang="en-US" sz="1600" b="1" i="1" dirty="0" err="1"/>
              <a:t>Đedović</a:t>
            </a:r>
            <a:r>
              <a:rPr lang="en-US" sz="1600" b="1" i="1" dirty="0"/>
              <a:t>, </a:t>
            </a:r>
            <a:r>
              <a:rPr lang="en-US" sz="1600" i="1" dirty="0"/>
              <a:t>PLINACRO</a:t>
            </a:r>
            <a:r>
              <a:rPr lang="en-US" sz="1600" b="1" i="1" dirty="0"/>
              <a:t> 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i="1" dirty="0"/>
              <a:t>• Robert </a:t>
            </a:r>
            <a:r>
              <a:rPr lang="en-US" sz="1600" b="1" i="1" dirty="0" err="1"/>
              <a:t>Bošnjak</a:t>
            </a:r>
            <a:r>
              <a:rPr lang="en-US" sz="1600" b="1" i="1" dirty="0"/>
              <a:t>, </a:t>
            </a:r>
            <a:r>
              <a:rPr lang="en-US" sz="1600" i="1" dirty="0"/>
              <a:t>PLINACRO 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i="1" dirty="0"/>
              <a:t>• </a:t>
            </a:r>
            <a:r>
              <a:rPr lang="en-US" sz="1600" b="1" i="1" dirty="0" err="1"/>
              <a:t>Dorotea</a:t>
            </a:r>
            <a:r>
              <a:rPr lang="en-US" sz="1600" b="1" i="1" dirty="0"/>
              <a:t> </a:t>
            </a:r>
            <a:r>
              <a:rPr lang="en-US" sz="1600" b="1" i="1" dirty="0" err="1"/>
              <a:t>Lazanin</a:t>
            </a:r>
            <a:r>
              <a:rPr lang="en-US" sz="1600" b="1" i="1" dirty="0"/>
              <a:t> </a:t>
            </a:r>
            <a:r>
              <a:rPr lang="en-US" sz="1600" b="1" i="1" dirty="0" err="1"/>
              <a:t>Jelenc</a:t>
            </a:r>
            <a:r>
              <a:rPr lang="en-US" sz="1600" b="1" i="1" dirty="0"/>
              <a:t>, </a:t>
            </a:r>
            <a:r>
              <a:rPr lang="en-US" sz="1600" i="1" dirty="0"/>
              <a:t>ENNA, PPD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i="1" dirty="0"/>
              <a:t>• Bruno </a:t>
            </a:r>
            <a:r>
              <a:rPr lang="en-US" sz="1600" b="1" i="1" dirty="0" err="1"/>
              <a:t>Krčelić</a:t>
            </a:r>
            <a:r>
              <a:rPr lang="en-US" sz="1600" b="1" i="1" dirty="0"/>
              <a:t>, </a:t>
            </a:r>
            <a:r>
              <a:rPr lang="en-US" sz="1600" i="1" dirty="0"/>
              <a:t>ENNA, PPD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i="1" dirty="0"/>
              <a:t>• Miroslav </a:t>
            </a:r>
            <a:r>
              <a:rPr lang="en-US" sz="1600" b="1" i="1" dirty="0" err="1"/>
              <a:t>Poljak</a:t>
            </a:r>
            <a:r>
              <a:rPr lang="en-US" sz="1600" b="1" i="1" dirty="0"/>
              <a:t>, </a:t>
            </a:r>
            <a:r>
              <a:rPr lang="en-US" sz="1600" i="1" dirty="0"/>
              <a:t>KONČAR – ELEKTROINDUSTRIJA</a:t>
            </a:r>
            <a:r>
              <a:rPr lang="en-US" sz="1600" b="1" i="1" dirty="0"/>
              <a:t> 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i="1" dirty="0"/>
              <a:t>• </a:t>
            </a:r>
            <a:r>
              <a:rPr lang="en-US" sz="1600" b="1" i="1" dirty="0" err="1"/>
              <a:t>Biserka</a:t>
            </a:r>
            <a:r>
              <a:rPr lang="en-US" sz="1600" b="1" i="1" dirty="0"/>
              <a:t> </a:t>
            </a:r>
            <a:r>
              <a:rPr lang="en-US" sz="1600" b="1" i="1" dirty="0" err="1"/>
              <a:t>Cimeša</a:t>
            </a:r>
            <a:r>
              <a:rPr lang="en-US" sz="1600" b="1" i="1" dirty="0"/>
              <a:t>, </a:t>
            </a:r>
            <a:r>
              <a:rPr lang="en-US" sz="1600" i="1" dirty="0"/>
              <a:t>HNK SVNP 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i="1" dirty="0"/>
              <a:t>• </a:t>
            </a:r>
            <a:r>
              <a:rPr lang="en-US" sz="1600" b="1" i="1" dirty="0" err="1"/>
              <a:t>Goranka</a:t>
            </a:r>
            <a:r>
              <a:rPr lang="en-US" sz="1600" b="1" i="1" dirty="0"/>
              <a:t> </a:t>
            </a:r>
            <a:r>
              <a:rPr lang="en-US" sz="1600" b="1" i="1" dirty="0" err="1"/>
              <a:t>Tropčić</a:t>
            </a:r>
            <a:r>
              <a:rPr lang="en-US" sz="1600" b="1" i="1" dirty="0"/>
              <a:t> </a:t>
            </a:r>
            <a:r>
              <a:rPr lang="en-US" sz="1600" b="1" i="1" dirty="0" err="1"/>
              <a:t>Zekan</a:t>
            </a:r>
            <a:r>
              <a:rPr lang="en-US" sz="1600" b="1" i="1" dirty="0"/>
              <a:t>, </a:t>
            </a:r>
            <a:r>
              <a:rPr lang="en-US" sz="1600" i="1" dirty="0"/>
              <a:t>HSZG</a:t>
            </a:r>
            <a:r>
              <a:rPr lang="en-US" sz="1600" b="1" i="1" dirty="0"/>
              <a:t> 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i="1" dirty="0"/>
              <a:t>• </a:t>
            </a:r>
            <a:r>
              <a:rPr lang="en-US" sz="1600" b="1" i="1" dirty="0" err="1"/>
              <a:t>Vlasta</a:t>
            </a:r>
            <a:r>
              <a:rPr lang="en-US" sz="1600" b="1" i="1" dirty="0"/>
              <a:t> </a:t>
            </a:r>
            <a:r>
              <a:rPr lang="en-US" sz="1600" b="1" i="1" dirty="0" err="1"/>
              <a:t>Zanki</a:t>
            </a:r>
            <a:r>
              <a:rPr lang="en-US" sz="1600" b="1" i="1" dirty="0"/>
              <a:t>, </a:t>
            </a:r>
            <a:r>
              <a:rPr lang="en-US" sz="1600" i="1" dirty="0"/>
              <a:t>HSZG</a:t>
            </a:r>
            <a:r>
              <a:rPr lang="en-US" sz="1600" b="1" i="1" dirty="0"/>
              <a:t> 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b="1" i="1" dirty="0"/>
              <a:t>• </a:t>
            </a:r>
            <a:r>
              <a:rPr lang="en-US" sz="1600" b="1" i="1" dirty="0" err="1"/>
              <a:t>Davor</a:t>
            </a:r>
            <a:r>
              <a:rPr lang="en-US" sz="1600" b="1" i="1" dirty="0"/>
              <a:t> Matić, </a:t>
            </a:r>
            <a:r>
              <a:rPr lang="en-US" sz="1600" i="1" dirty="0"/>
              <a:t>HSUP</a:t>
            </a:r>
            <a:endParaRPr lang="en-US" sz="1600" dirty="0"/>
          </a:p>
          <a:p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" name="Straight Connector 8"/>
          <p:cNvCxnSpPr>
            <a:stCxn id="5" idx="1"/>
          </p:cNvCxnSpPr>
          <p:nvPr/>
        </p:nvCxnSpPr>
        <p:spPr>
          <a:xfrm>
            <a:off x="616975" y="1429292"/>
            <a:ext cx="196399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16262" y="1429292"/>
            <a:ext cx="222086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22790" y="1429292"/>
            <a:ext cx="196399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23" y="3168690"/>
            <a:ext cx="2520696" cy="25206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4"/>
          <a:stretch/>
        </p:blipFill>
        <p:spPr>
          <a:xfrm rot="10800000">
            <a:off x="10130118" y="1429292"/>
            <a:ext cx="2061882" cy="268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15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429</Words>
  <Application>Microsoft Macintosh PowerPoint</Application>
  <PresentationFormat>Widescreen</PresentationFormat>
  <Paragraphs>126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Hebrew</vt:lpstr>
      <vt:lpstr>Calibri</vt:lpstr>
      <vt:lpstr>Calibri Light</vt:lpstr>
      <vt:lpstr>Office Theme</vt:lpstr>
      <vt:lpstr>PowerPoint Presentation</vt:lpstr>
      <vt:lpstr>“I think energy democracy is a great idea.  It’s the new ‘in’ phrase. And I think it’s right”  (Maroš Šefčovič, Vice-President of the European Commission)</vt:lpstr>
      <vt:lpstr>OPIS</vt:lpstr>
      <vt:lpstr>POLAZIŠTE</vt:lpstr>
      <vt:lpstr>UTEMELJITELJI </vt:lpstr>
      <vt:lpstr>VIZIJA</vt:lpstr>
      <vt:lpstr>CILJEVI</vt:lpstr>
      <vt:lpstr>PROGRAM</vt:lpstr>
      <vt:lpstr>PREDSJEDNIK  KONGRESA   • Goran Granić, EIHP  </vt:lpstr>
      <vt:lpstr>· Ministarstvo zaštite okoliša i energetike  · Ministarstvo mora, prometa i infrastrukture  · Hrvatska energetska regulatorna agencija (HERA)  · Hrvatska gospodarska komora (HGK) · Hrvatska udruga poslodavaca (HUP) · Energetski institut Hrvoje Požar (EIHP)  · Fond za zaštitu okoliša i energetsku učinkovitost (FZOEU) · Agencija za ugljikovodike (AZU)  · Hrvatski operator tržišta energije d.o.o. (HROTE)  · Hrvatski operator prijenosnog sustava d.o.o. (HOPS)  · Hrvatska burza električne energije d.o.o.  · HEP d.d.  · HEP - Operator distribucijskog sustava d.o.o. (HEP ODS)  · INA d.d.  · JANAF d.d.  · PLINACRO d.o.o.    </vt:lpstr>
      <vt:lpstr>INFORMACIJE</vt:lpstr>
      <vt:lpstr>TAJNIŠTVO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16</cp:revision>
  <dcterms:created xsi:type="dcterms:W3CDTF">2018-10-09T16:39:38Z</dcterms:created>
  <dcterms:modified xsi:type="dcterms:W3CDTF">2018-10-11T09:00:48Z</dcterms:modified>
</cp:coreProperties>
</file>