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320" r:id="rId3"/>
    <p:sldId id="298" r:id="rId4"/>
    <p:sldId id="422" r:id="rId5"/>
    <p:sldId id="425" r:id="rId6"/>
    <p:sldId id="426" r:id="rId7"/>
    <p:sldId id="417" r:id="rId8"/>
    <p:sldId id="416" r:id="rId9"/>
    <p:sldId id="423" r:id="rId10"/>
    <p:sldId id="427" r:id="rId11"/>
    <p:sldId id="418" r:id="rId12"/>
    <p:sldId id="410" r:id="rId13"/>
    <p:sldId id="419" r:id="rId14"/>
    <p:sldId id="420" r:id="rId15"/>
    <p:sldId id="42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5831C-7B5C-4501-98C7-5A66960F2956}" type="datetimeFigureOut">
              <a:rPr lang="sr-Latn-CS" smtClean="0"/>
              <a:pPr/>
              <a:t>13.10.2018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1F69D-EEFE-44C5-8AB0-1928E27EC17C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8A95-EA83-47F7-9B25-6F74B0CCB40C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277A-6811-406C-A082-38F18D04DE0E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F8DB-A614-4385-B991-5B43C4561E50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614-367F-44CA-BC2B-5D5BC9458273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CBBE-C39E-4912-8A3D-73AB66FB579C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6F1C-8703-41F2-AB68-3EDF19C86539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D8F-713C-4634-92E4-8E41BE6EA0A3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CD7D-EFC9-4D86-B3EE-86F25E6D7623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DDB9-CAC6-4794-A457-D0098514A548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029-E1D9-49D1-91D9-C790DCFFBA34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3552-15AB-4872-8C98-5F0618ADA085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64AF34-8DDC-48AD-BE74-FCE314F6BA02}" type="datetime1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lobodnifilozofski.com/wp-content/uploads/2016/09/Hungarian-Serbian_border_barrier_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slobodnifilozofski.com/wp-content/uploads/2016/09/Distressed_persons_are_transferred_to_a_Maltese_patrol_vessel.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772400" cy="2971799"/>
          </a:xfrm>
        </p:spPr>
        <p:txBody>
          <a:bodyPr>
            <a:normAutofit fontScale="90000"/>
          </a:bodyPr>
          <a:lstStyle/>
          <a:p>
            <a:pPr algn="l"/>
            <a:r>
              <a:rPr lang="hr-BA" b="1" i="1" dirty="0" smtClean="0"/>
              <a:t/>
            </a:r>
            <a:br>
              <a:rPr lang="hr-BA" b="1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i="1" dirty="0" smtClean="0"/>
              <a:t/>
            </a:r>
            <a:br>
              <a:rPr lang="hr-BA" i="1" dirty="0" smtClean="0"/>
            </a:br>
            <a:r>
              <a:rPr lang="hr-BA" b="1" i="1" dirty="0" smtClean="0">
                <a:solidFill>
                  <a:srgbClr val="FFFF00"/>
                </a:solidFill>
              </a:rPr>
              <a:t>Suvremena izbjeglička/migracijska kriza i njen odraz na Europsku i BiH zbilju</a:t>
            </a:r>
            <a:endParaRPr lang="hr-BA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715000"/>
            <a:ext cx="3810000" cy="1143000"/>
          </a:xfrm>
        </p:spPr>
        <p:txBody>
          <a:bodyPr>
            <a:normAutofit/>
          </a:bodyPr>
          <a:lstStyle/>
          <a:p>
            <a:r>
              <a:rPr lang="hr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Pripremio:</a:t>
            </a:r>
          </a:p>
          <a:p>
            <a:r>
              <a:rPr lang="hr-B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Žarko Dugandžić</a:t>
            </a:r>
            <a:endParaRPr lang="hr-B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434840"/>
          </a:xfrm>
        </p:spPr>
        <p:txBody>
          <a:bodyPr/>
          <a:lstStyle/>
          <a:p>
            <a:r>
              <a:rPr lang="hr-BA" dirty="0" smtClean="0"/>
              <a:t>U svijetu prosvjedi protiv arapskih diktatora dočekani sa simpatijama, ali bez jasnih ciljeva</a:t>
            </a:r>
          </a:p>
          <a:p>
            <a:r>
              <a:rPr lang="hr-BA" dirty="0" smtClean="0"/>
              <a:t>Sekularna oporba gurnuta u stranu</a:t>
            </a:r>
          </a:p>
          <a:p>
            <a:r>
              <a:rPr lang="hr-BA" dirty="0" smtClean="0"/>
              <a:t>Svojevrsno uplitanje stranih frakcija</a:t>
            </a:r>
          </a:p>
          <a:p>
            <a:r>
              <a:rPr lang="hr-BA" dirty="0" smtClean="0"/>
              <a:t>U osnovi, razlozi su politički i ekonomski</a:t>
            </a:r>
          </a:p>
          <a:p>
            <a:endParaRPr lang="hr-BA" dirty="0"/>
          </a:p>
        </p:txBody>
      </p:sp>
      <p:pic>
        <p:nvPicPr>
          <p:cNvPr id="6146" name="Picture 2" descr="E:\jesenski ispitni rok\strani intere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4038600" cy="4114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sz="4000" dirty="0" smtClean="0"/>
              <a:t/>
            </a:r>
            <a:br>
              <a:rPr lang="hr-BA" sz="4000" dirty="0" smtClean="0"/>
            </a:br>
            <a:r>
              <a:rPr lang="hr-BA" sz="4000" b="1" dirty="0" smtClean="0"/>
              <a:t>Utjecaj izbjegličke/migracijske krize na sigurnosnu situaciju Europe i BiH </a:t>
            </a:r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hr-BA" dirty="0" smtClean="0"/>
              <a:t>Krajnji cilj izbjeglica je EU</a:t>
            </a:r>
          </a:p>
          <a:p>
            <a:r>
              <a:rPr lang="hr-BA" dirty="0" smtClean="0"/>
              <a:t>Realna opasnost da migranti ostanu zaglavljeni na prostoru BiH</a:t>
            </a:r>
          </a:p>
          <a:p>
            <a:r>
              <a:rPr lang="hr-BA" dirty="0" smtClean="0"/>
              <a:t>Islamski terorizam</a:t>
            </a:r>
          </a:p>
          <a:p>
            <a:r>
              <a:rPr lang="hr-BA" dirty="0" smtClean="0"/>
              <a:t>Prevelik logistički, sigurnosni i financijski izazov za siromašnu i nefunkcionalnu BiH</a:t>
            </a:r>
          </a:p>
          <a:p>
            <a:r>
              <a:rPr lang="hr-BA" dirty="0" smtClean="0"/>
              <a:t>Siromaštvo i postojeći egzodus BiH stanovništva</a:t>
            </a:r>
          </a:p>
          <a:p>
            <a:r>
              <a:rPr lang="hr-BA" dirty="0" smtClean="0"/>
              <a:t>Različitost kultura, običaja, životnih vrijednosti...</a:t>
            </a:r>
          </a:p>
          <a:p>
            <a:r>
              <a:rPr lang="hr-BA" dirty="0" smtClean="0"/>
              <a:t>Utjecaj na međunarodne odnose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1800" b="1" dirty="0" smtClean="0"/>
              <a:t>KAKO SE MIGRACIJSKA KRIZA MOŽE ODRAZITI NA STANOVNIŠTVO BIH I NJIHOVO</a:t>
            </a:r>
            <a:br>
              <a:rPr lang="hr-BA" sz="1800" b="1" dirty="0" smtClean="0"/>
            </a:br>
            <a:r>
              <a:rPr lang="hr-BA" sz="1800" b="1" dirty="0" smtClean="0"/>
              <a:t>TRAŽENJE AZILA ILI POSLOVA U ZEMLJAMA KOJE SU INTERESANTNE I ARAPSKIM</a:t>
            </a:r>
            <a:br>
              <a:rPr lang="hr-BA" sz="1800" b="1" dirty="0" smtClean="0"/>
            </a:br>
            <a:r>
              <a:rPr lang="hr-BA" sz="1800" b="1" dirty="0" smtClean="0"/>
              <a:t>MIGRANTIMA</a:t>
            </a:r>
            <a:endParaRPr lang="hr-BA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95400" y="20574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sz="4000" b="1" dirty="0" smtClean="0"/>
              <a:t>Kako izbjegličku/migracijsku krizu učiniti podnošljivijom</a:t>
            </a:r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467600" cy="4876800"/>
          </a:xfrm>
        </p:spPr>
        <p:txBody>
          <a:bodyPr>
            <a:normAutofit/>
          </a:bodyPr>
          <a:lstStyle/>
          <a:p>
            <a:r>
              <a:rPr lang="hr-BA" dirty="0" smtClean="0"/>
              <a:t>Potreba EU za radnom snagom uvjetovana demografskom depopulacijom i demografskim starenjem</a:t>
            </a:r>
          </a:p>
          <a:p>
            <a:r>
              <a:rPr lang="hr-BA" dirty="0" smtClean="0"/>
              <a:t>Izbjeglička kriza istovremeno predstavlja i šansu i prijetnju za tržište rada</a:t>
            </a:r>
          </a:p>
          <a:p>
            <a:r>
              <a:rPr lang="hr-BA" dirty="0" smtClean="0"/>
              <a:t>Presudno osnažiti radnu snagu EU</a:t>
            </a:r>
          </a:p>
          <a:p>
            <a:r>
              <a:rPr lang="hr-BA" dirty="0" smtClean="0"/>
              <a:t>Uspješna integracija – dvosmjeran proces</a:t>
            </a:r>
            <a:endParaRPr lang="hr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hr-BA" dirty="0" smtClean="0"/>
              <a:t>Zaključak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4724400"/>
          </a:xfrm>
        </p:spPr>
        <p:txBody>
          <a:bodyPr/>
          <a:lstStyle/>
          <a:p>
            <a:r>
              <a:rPr lang="hr-BA" dirty="0" smtClean="0"/>
              <a:t>BiH trenutno nije interesantna većem broju izbjeglica</a:t>
            </a:r>
          </a:p>
          <a:p>
            <a:r>
              <a:rPr lang="hr-BA" dirty="0" smtClean="0"/>
              <a:t>Moguć pojačan interes u slučaju preokreta politika zemalja EU prema azilantskoj politici</a:t>
            </a:r>
          </a:p>
          <a:p>
            <a:r>
              <a:rPr lang="hr-BA" dirty="0" smtClean="0"/>
              <a:t>Europa treba pomoći u rješavanju uzroka, a ne saniranju posljedica 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IMG_2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0574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04088"/>
            <a:ext cx="5791200" cy="2877312"/>
          </a:xfrm>
        </p:spPr>
        <p:txBody>
          <a:bodyPr>
            <a:normAutofit/>
          </a:bodyPr>
          <a:lstStyle/>
          <a:p>
            <a:r>
              <a:rPr lang="hr-BA" sz="7200" b="1" i="1" dirty="0" smtClean="0">
                <a:solidFill>
                  <a:schemeClr val="tx1"/>
                </a:solidFill>
              </a:rPr>
              <a:t>H v a l a !</a:t>
            </a:r>
            <a:endParaRPr lang="hr-BA" sz="7200" b="1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hr-BA" dirty="0" smtClean="0">
                <a:solidFill>
                  <a:srgbClr val="002060"/>
                </a:solidFill>
              </a:rPr>
              <a:t>Sadržaj:</a:t>
            </a:r>
            <a:endParaRPr lang="hr-B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hr-BA" b="1" dirty="0" smtClean="0"/>
              <a:t>Uvod</a:t>
            </a:r>
          </a:p>
          <a:p>
            <a:r>
              <a:rPr lang="hr-BA" b="1" dirty="0" smtClean="0"/>
              <a:t>Razlozi najnovije krize</a:t>
            </a:r>
          </a:p>
          <a:p>
            <a:r>
              <a:rPr lang="hr-BA" b="1" dirty="0" smtClean="0"/>
              <a:t>Utjecaj izbjegličke/migracijske krize na sigurnosnu situaciju Europe i BiH </a:t>
            </a:r>
          </a:p>
          <a:p>
            <a:r>
              <a:rPr lang="hr-BA" b="1" dirty="0" smtClean="0"/>
              <a:t>Kako izbjegličku/migracijsku krizu učiniti podnošljivijom</a:t>
            </a:r>
          </a:p>
          <a:p>
            <a:r>
              <a:rPr lang="hr-BA" b="1" dirty="0" smtClean="0"/>
              <a:t>Zaključak</a:t>
            </a:r>
          </a:p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810000" cy="1143000"/>
          </a:xfrm>
        </p:spPr>
        <p:txBody>
          <a:bodyPr/>
          <a:lstStyle/>
          <a:p>
            <a:r>
              <a:rPr lang="hr-BA" dirty="0" smtClean="0"/>
              <a:t>Uvod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3886200" cy="4800600"/>
          </a:xfrm>
        </p:spPr>
        <p:txBody>
          <a:bodyPr>
            <a:normAutofit/>
          </a:bodyPr>
          <a:lstStyle/>
          <a:p>
            <a:r>
              <a:rPr lang="hr-BA" dirty="0" smtClean="0"/>
              <a:t>Useljavanje u Europu - sadašnjost i budućnost</a:t>
            </a:r>
          </a:p>
          <a:p>
            <a:r>
              <a:rPr lang="hr-BA" dirty="0" smtClean="0"/>
              <a:t>Različite teorije o migracijama</a:t>
            </a:r>
          </a:p>
          <a:p>
            <a:pPr>
              <a:buNone/>
            </a:pPr>
            <a:endParaRPr lang="hr-BA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4290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E:\jesenski ispitni rok\slika 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52400"/>
            <a:ext cx="5257800" cy="3124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038600" cy="5364325"/>
          </a:xfrm>
        </p:spPr>
        <p:txBody>
          <a:bodyPr>
            <a:normAutofit/>
          </a:bodyPr>
          <a:lstStyle/>
          <a:p>
            <a:r>
              <a:rPr lang="hr-BA" b="1" dirty="0" smtClean="0"/>
              <a:t>Mnoštvo otvorenih pitanja:</a:t>
            </a:r>
          </a:p>
          <a:p>
            <a:pPr>
              <a:buNone/>
            </a:pPr>
            <a:r>
              <a:rPr lang="hr-BA" dirty="0" smtClean="0"/>
              <a:t>1.Većinu čine radnosposobni muškarci?</a:t>
            </a:r>
          </a:p>
          <a:p>
            <a:pPr>
              <a:buNone/>
            </a:pPr>
            <a:r>
              <a:rPr lang="hr-BA" dirty="0" smtClean="0"/>
              <a:t>2.Ravnomjerno prihvaćanje migranata?</a:t>
            </a:r>
          </a:p>
          <a:p>
            <a:pPr>
              <a:buNone/>
            </a:pPr>
            <a:r>
              <a:rPr lang="hr-BA" dirty="0" smtClean="0"/>
              <a:t>3.Što je s arapskim bogatim zemljama?</a:t>
            </a:r>
          </a:p>
          <a:p>
            <a:pPr>
              <a:buNone/>
            </a:pPr>
            <a:r>
              <a:rPr lang="hr-BA" dirty="0" smtClean="0"/>
              <a:t>4.Kakva je uloga EU?</a:t>
            </a:r>
          </a:p>
        </p:txBody>
      </p:sp>
      <p:pic>
        <p:nvPicPr>
          <p:cNvPr id="7" name="Picture 2" descr="C:\Users\RB computer\Desktop\PROJEKT MIGRACIJE\čl.o migrac\slika 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4036892"/>
          </a:xfrm>
          <a:prstGeom prst="rect">
            <a:avLst/>
          </a:prstGeom>
          <a:noFill/>
        </p:spPr>
      </p:pic>
      <p:pic>
        <p:nvPicPr>
          <p:cNvPr id="8" name="Picture 1" descr="IMG_2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098" name="Picture 2" descr="E:\jesenski ispitni rok\slika 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581400" cy="762000"/>
          </a:xfrm>
        </p:spPr>
        <p:txBody>
          <a:bodyPr>
            <a:normAutofit fontScale="90000"/>
          </a:bodyPr>
          <a:lstStyle/>
          <a:p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dirty="0" smtClean="0"/>
              <a:t/>
            </a:r>
            <a:br>
              <a:rPr lang="hr-BA" dirty="0" smtClean="0"/>
            </a:br>
            <a:r>
              <a:rPr lang="hr-BA" sz="3100" b="1" dirty="0" smtClean="0"/>
              <a:t>Bosansko-hercegovačka zabrinutost</a:t>
            </a:r>
            <a:r>
              <a:rPr lang="hr-BA" sz="3100" dirty="0" smtClean="0"/>
              <a:t>:</a:t>
            </a:r>
            <a:br>
              <a:rPr lang="hr-BA" sz="3100" dirty="0" smtClean="0"/>
            </a:br>
            <a:endParaRPr lang="hr-BA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038600" cy="4434840"/>
          </a:xfrm>
        </p:spPr>
        <p:txBody>
          <a:bodyPr/>
          <a:lstStyle/>
          <a:p>
            <a:r>
              <a:rPr lang="hr-BA" dirty="0" smtClean="0"/>
              <a:t>Upitna spremnost prihvata većeg dolaska migranata</a:t>
            </a:r>
          </a:p>
          <a:p>
            <a:r>
              <a:rPr lang="hr-BA" dirty="0" smtClean="0"/>
              <a:t>BiH i sama izložena egzodusu domaćeg stanovništva</a:t>
            </a:r>
          </a:p>
          <a:p>
            <a:r>
              <a:rPr lang="hr-BA" dirty="0" smtClean="0"/>
              <a:t>mig.ruta preko zap.Balkana ponovno aktivirana</a:t>
            </a:r>
          </a:p>
          <a:p>
            <a:endParaRPr lang="hr-BA" dirty="0"/>
          </a:p>
        </p:txBody>
      </p:sp>
      <p:pic>
        <p:nvPicPr>
          <p:cNvPr id="5" name="Picture 2" descr="C:\Users\RB computer\Desktop\PROJEKT MIGRACIJE\čl.o migrac\nova zapadnobalk.ru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953000" cy="4038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0386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B computer\Desktop\PROJEKT MIGRACIJE\čl.o migrac\slika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6211669"/>
            <a:ext cx="2743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BA" b="1" dirty="0" smtClean="0">
                <a:solidFill>
                  <a:srgbClr val="FF0000"/>
                </a:solidFill>
              </a:rPr>
              <a:t>Glavni migracijski putovi</a:t>
            </a:r>
            <a:endParaRPr lang="hr-BA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E:\jesenski ispitni rok\slika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b="1" dirty="0" smtClean="0"/>
              <a:t>Razlozi najnovije krize</a:t>
            </a:r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5257800"/>
          </a:xfrm>
        </p:spPr>
        <p:txBody>
          <a:bodyPr>
            <a:normAutofit/>
          </a:bodyPr>
          <a:lstStyle/>
          <a:p>
            <a:r>
              <a:rPr lang="hr-BA" dirty="0" smtClean="0"/>
              <a:t>Posljedica višegodišnjih tranzicijskih procesa u sklopu tzv. Arapskog proljeća</a:t>
            </a:r>
          </a:p>
          <a:p>
            <a:r>
              <a:rPr lang="hr-BA" dirty="0" smtClean="0"/>
              <a:t>Uzroci dijametralno različiti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5-Point Star 9"/>
          <p:cNvSpPr/>
          <p:nvPr/>
        </p:nvSpPr>
        <p:spPr>
          <a:xfrm>
            <a:off x="4495800" y="2743200"/>
            <a:ext cx="4572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1" name="5-Point Star 10"/>
          <p:cNvSpPr/>
          <p:nvPr/>
        </p:nvSpPr>
        <p:spPr>
          <a:xfrm>
            <a:off x="5791200" y="2286000"/>
            <a:ext cx="4572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jesenski ispitni rok\slika 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381000"/>
            <a:ext cx="4038600" cy="4876800"/>
          </a:xfrm>
        </p:spPr>
        <p:txBody>
          <a:bodyPr/>
          <a:lstStyle/>
          <a:p>
            <a:r>
              <a:rPr lang="hr-BA" dirty="0" smtClean="0"/>
              <a:t>Građanski rat u Siriji i Libiji – nestabilnost i humanitarna kriza</a:t>
            </a:r>
          </a:p>
          <a:p>
            <a:r>
              <a:rPr lang="hr-BA" dirty="0" smtClean="0"/>
              <a:t>Izostanak potpore Zapada u izgradnji nove vlasti</a:t>
            </a:r>
          </a:p>
          <a:p>
            <a:endParaRPr lang="hr-BA" dirty="0"/>
          </a:p>
        </p:txBody>
      </p:sp>
      <p:pic>
        <p:nvPicPr>
          <p:cNvPr id="2050" name="Picture 2" descr="E:\jesenski ispitni rok\bšer al a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419600" cy="2971800"/>
          </a:xfrm>
          <a:prstGeom prst="rect">
            <a:avLst/>
          </a:prstGeom>
          <a:noFill/>
        </p:spPr>
      </p:pic>
      <p:pic>
        <p:nvPicPr>
          <p:cNvPr id="2051" name="Picture 3" descr="E:\jesenski ispitni rok\gadaf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09144"/>
            <a:ext cx="4495799" cy="3320256"/>
          </a:xfrm>
          <a:prstGeom prst="rect">
            <a:avLst/>
          </a:prstGeom>
          <a:noFill/>
        </p:spPr>
      </p:pic>
      <p:pic>
        <p:nvPicPr>
          <p:cNvPr id="2052" name="Picture 4" descr="E:\jesenski ispitni rok\ruševine arap.proljeć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4267200" cy="2667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1485</TotalTime>
  <Words>289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              Suvremena izbjeglička/migracijska kriza i njen odraz na Europsku i BiH zbilju</vt:lpstr>
      <vt:lpstr>Sadržaj:</vt:lpstr>
      <vt:lpstr>Uvod</vt:lpstr>
      <vt:lpstr>Slide 4</vt:lpstr>
      <vt:lpstr>Slide 5</vt:lpstr>
      <vt:lpstr>   Bosansko-hercegovačka zabrinutost: </vt:lpstr>
      <vt:lpstr>Slide 7</vt:lpstr>
      <vt:lpstr>Razlozi najnovije krize </vt:lpstr>
      <vt:lpstr>Slide 9</vt:lpstr>
      <vt:lpstr>Slide 10</vt:lpstr>
      <vt:lpstr> Utjecaj izbjegličke/migracijske krize na sigurnosnu situaciju Europe i BiH  </vt:lpstr>
      <vt:lpstr>KAKO SE MIGRACIJSKA KRIZA MOŽE ODRAZITI NA STANOVNIŠTVO BIH I NJIHOVO TRAŽENJE AZILA ILI POSLOVA U ZEMLJAMA KOJE SU INTERESANTNE I ARAPSKIM MIGRANTIMA</vt:lpstr>
      <vt:lpstr>       Kako izbjegličku/migracijsku krizu učiniti podnošljivijom </vt:lpstr>
      <vt:lpstr>Zaključak</vt:lpstr>
      <vt:lpstr>H v a l a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Migracijska kriza i njene posljedice za BiH</dc:title>
  <dc:creator>RB computer</dc:creator>
  <cp:lastModifiedBy>RB computer</cp:lastModifiedBy>
  <cp:revision>36</cp:revision>
  <dcterms:created xsi:type="dcterms:W3CDTF">2006-08-16T00:00:00Z</dcterms:created>
  <dcterms:modified xsi:type="dcterms:W3CDTF">2018-10-13T17:48:59Z</dcterms:modified>
</cp:coreProperties>
</file>