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7" r:id="rId3"/>
    <p:sldId id="284" r:id="rId4"/>
    <p:sldId id="291" r:id="rId5"/>
    <p:sldId id="303" r:id="rId6"/>
    <p:sldId id="287" r:id="rId7"/>
    <p:sldId id="292" r:id="rId8"/>
  </p:sldIdLst>
  <p:sldSz cx="9144000" cy="6858000" type="screen4x3"/>
  <p:notesSz cx="6797675" cy="9928225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52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2268" y="11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26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89" cy="498002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1"/>
            <a:ext cx="2946189" cy="498002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r">
              <a:defRPr sz="1200"/>
            </a:lvl1pPr>
          </a:lstStyle>
          <a:p>
            <a:pPr>
              <a:defRPr/>
            </a:pPr>
            <a:fld id="{DE561B97-D754-4787-A1D6-94EE13790E95}" type="datetimeFigureOut">
              <a:rPr lang="hr-HR"/>
              <a:pPr>
                <a:defRPr/>
              </a:pPr>
              <a:t>11.10.2018.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23"/>
            <a:ext cx="2946189" cy="498002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30223"/>
            <a:ext cx="2946189" cy="498002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r">
              <a:defRPr sz="1200"/>
            </a:lvl1pPr>
          </a:lstStyle>
          <a:p>
            <a:pPr>
              <a:defRPr/>
            </a:pPr>
            <a:fld id="{B49A0AC5-8C82-49BD-8DE9-12ED37F0DA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20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89" cy="498002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1"/>
            <a:ext cx="2946189" cy="498002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r">
              <a:defRPr sz="1200"/>
            </a:lvl1pPr>
          </a:lstStyle>
          <a:p>
            <a:pPr>
              <a:defRPr/>
            </a:pPr>
            <a:fld id="{E564F4D2-A6A9-41C6-95A8-4AFD84B40125}" type="datetimeFigureOut">
              <a:rPr lang="hr-HR"/>
              <a:pPr>
                <a:defRPr/>
              </a:pPr>
              <a:t>11.10.2018.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5" tIns="45787" rIns="91575" bIns="45787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575" tIns="45787" rIns="91575" bIns="4578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8002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8002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r">
              <a:defRPr sz="1200"/>
            </a:lvl1pPr>
          </a:lstStyle>
          <a:p>
            <a:pPr>
              <a:defRPr/>
            </a:pPr>
            <a:fld id="{C40D0913-D27C-4343-939C-0118485622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6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0913-D27C-4343-939C-0118485622CD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02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0913-D27C-4343-939C-0118485622CD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84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0913-D27C-4343-939C-0118485622CD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96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0913-D27C-4343-939C-0118485622CD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404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E754-3DBD-4BAB-B9BD-B1D77D9273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3037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4E81-FF97-4D05-A5A4-35F11A4B64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0016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38925" y="1125538"/>
            <a:ext cx="2058988" cy="4032250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29325" cy="40322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3732-0918-49FA-9445-CA2F209625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708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289B-B3F7-4848-A48D-59891A93C2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743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558D-C5D8-49CA-92F8-478E3EF980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742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024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024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AD57-62E5-4F99-894D-2EAABE5FAB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4989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0DAC-82AA-4489-92AF-68F340DFC9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94552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754E-BF2C-490B-80E6-C0214B3B9D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2856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5BB2-0F71-47B8-97A5-68A999380F8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15118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1D6CB-469E-4FAC-AD52-0DFCE9721D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3487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7324-A2E4-499A-B7A7-C53D52C76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5717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DONJA_LINIJA_1509_00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850"/>
            <a:ext cx="914400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 descr="GORNJA_LINIJA_1509_00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ZNAK_LOGO_1509_00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188913"/>
            <a:ext cx="26828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5538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dirty="0" err="1"/>
              <a:t>Click</a:t>
            </a:r>
            <a:r>
              <a:rPr lang="hr-HR" altLang="sr-Latn-RS" dirty="0"/>
              <a:t> to </a:t>
            </a:r>
            <a:r>
              <a:rPr lang="hr-HR" altLang="sr-Latn-RS" dirty="0" err="1"/>
              <a:t>edit</a:t>
            </a:r>
            <a:r>
              <a:rPr lang="hr-HR" altLang="sr-Latn-RS" dirty="0"/>
              <a:t> Master title </a:t>
            </a:r>
            <a:r>
              <a:rPr lang="hr-HR" altLang="sr-Latn-RS" dirty="0" err="1"/>
              <a:t>style</a:t>
            </a:r>
            <a:endParaRPr lang="hr-HR" altLang="sr-Latn-RS" dirty="0"/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5300663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5734050"/>
            <a:ext cx="2133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6DD24757-6006-47FE-BDBA-A0A0BE37D1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32507984"/>
              </p:ext>
            </p:extLst>
          </p:nvPr>
        </p:nvGraphicFramePr>
        <p:xfrm>
          <a:off x="-36512" y="6381328"/>
          <a:ext cx="9217024" cy="51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CorelDRAW" r:id="rId17" imgW="5693322" imgH="4413115" progId="CorelDraw.Graphic.17">
                  <p:embed/>
                </p:oleObj>
              </mc:Choice>
              <mc:Fallback>
                <p:oleObj name="CorelDRAW" r:id="rId17" imgW="5693322" imgH="441311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-36512" y="6381328"/>
                        <a:ext cx="9217024" cy="51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35776"/>
            <a:ext cx="2700000" cy="369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992118"/>
              </p:ext>
            </p:extLst>
          </p:nvPr>
        </p:nvGraphicFramePr>
        <p:xfrm>
          <a:off x="-103580" y="-183034"/>
          <a:ext cx="9361040" cy="714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CorelDRAW" r:id="rId3" imgW="7587360" imgH="5879520" progId="CorelDraw.Graphic.17">
                  <p:embed/>
                </p:oleObj>
              </mc:Choice>
              <mc:Fallback>
                <p:oleObj name="CorelDRAW" r:id="rId3" imgW="7587360" imgH="587952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3580" y="-183034"/>
                        <a:ext cx="9361040" cy="7140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3529581" y="1579869"/>
            <a:ext cx="5184775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sr-Latn-RS" sz="4400" b="0" dirty="0">
                <a:solidFill>
                  <a:schemeClr val="tx2"/>
                </a:solidFill>
                <a:latin typeface="Arial Black" panose="020B0A04020102020204" pitchFamily="34" charset="0"/>
              </a:rPr>
              <a:t>Women and success: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sr-Latn-RS" sz="4400" b="0" i="1" dirty="0">
                <a:solidFill>
                  <a:schemeClr val="tx2"/>
                </a:solidFill>
                <a:latin typeface="Arial Black" panose="020B0A04020102020204" pitchFamily="34" charset="0"/>
              </a:rPr>
              <a:t>Carrier after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sr-Latn-RS" sz="4400" b="0" i="1" dirty="0">
                <a:solidFill>
                  <a:schemeClr val="tx2"/>
                </a:solidFill>
                <a:latin typeface="Arial Black" panose="020B0A04020102020204" pitchFamily="34" charset="0"/>
              </a:rPr>
              <a:t>sport carrier</a:t>
            </a:r>
            <a:endParaRPr lang="en-GB" altLang="sr-Latn-RS" sz="4400" b="0" i="1" dirty="0">
              <a:solidFill>
                <a:schemeClr val="tx2"/>
              </a:solidFill>
              <a:latin typeface="Swis721 Blk BT" panose="020B09040305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952789"/>
              </p:ext>
            </p:extLst>
          </p:nvPr>
        </p:nvGraphicFramePr>
        <p:xfrm>
          <a:off x="-142221" y="-183034"/>
          <a:ext cx="1599054" cy="175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CorelDRAW" r:id="rId5" imgW="1182912" imgH="1295940" progId="CorelDraw.Graphic.17">
                  <p:embed/>
                </p:oleObj>
              </mc:Choice>
              <mc:Fallback>
                <p:oleObj name="CorelDRAW" r:id="rId5" imgW="1182912" imgH="12959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2221" y="-183034"/>
                        <a:ext cx="1599054" cy="1751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50151" y="4543066"/>
            <a:ext cx="518477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r-HR" altLang="sr-Latn-RS" b="0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r-HR" altLang="sr-Latn-RS" sz="3200" dirty="0"/>
              <a:t>Sanda Čorak</a:t>
            </a:r>
            <a:r>
              <a:rPr lang="hr-HR" altLang="sr-Latn-RS" b="0" dirty="0"/>
              <a:t>, PhD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r-HR" altLang="sr-Latn-RS" sz="2800" b="0" dirty="0"/>
              <a:t>Croatian judo federation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r-HR" altLang="sr-Latn-RS" sz="2600" b="0" dirty="0">
              <a:solidFill>
                <a:schemeClr val="bg1"/>
              </a:solidFill>
              <a:latin typeface="Swis721 Blk BT" panose="020B09040305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r-HR" altLang="sr-Latn-RS" sz="1600" dirty="0"/>
              <a:t>UniAdrion</a:t>
            </a:r>
            <a:r>
              <a:rPr lang="hr-HR" altLang="sr-Latn-RS" sz="1600" b="0" dirty="0"/>
              <a:t>, Split, 2018.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019967"/>
              </p:ext>
            </p:extLst>
          </p:nvPr>
        </p:nvGraphicFramePr>
        <p:xfrm>
          <a:off x="467544" y="1579869"/>
          <a:ext cx="2951547" cy="483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CorelDRAW" r:id="rId7" imgW="1377408" imgH="2391113" progId="CorelDraw.Graphic.17">
                  <p:embed/>
                </p:oleObj>
              </mc:Choice>
              <mc:Fallback>
                <p:oleObj name="CorelDRAW" r:id="rId7" imgW="1377408" imgH="239111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1579869"/>
                        <a:ext cx="2951547" cy="4832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2517"/>
            <a:ext cx="4029464" cy="5516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994" y="1052736"/>
            <a:ext cx="477256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STATUS: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small share of women 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on leadership positions in sport  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(IOC recommendation – 50%)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many women hold 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 few positions in sport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drop out rate is bigger 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for women in comparison with men, usually because of family obligations and tradition,  but also because of less opportunity for advancement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TASKS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retain women in sport and enable them carrier after sport carrier through education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make possible continuation in sport but also different carrier(s) and possible voluntary work in sports </a:t>
            </a:r>
          </a:p>
          <a:p>
            <a:pPr eaLnBrk="1" hangingPunct="1">
              <a:lnSpc>
                <a:spcPct val="90000"/>
              </a:lnSpc>
            </a:pPr>
            <a:endParaRPr lang="hr-H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56207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Carrier after carrier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234">
            <a:off x="6177929" y="3984405"/>
            <a:ext cx="2748116" cy="2144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880">
            <a:off x="5333483" y="2633909"/>
            <a:ext cx="2564808" cy="1806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938">
            <a:off x="5727208" y="545746"/>
            <a:ext cx="2874113" cy="2036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5053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820" y="1484784"/>
            <a:ext cx="42941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In average 15 years of sport carrier regardless of 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52% were engaged in 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another sport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78% won a medal on 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national championship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44% won a medal on international competition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Working simultaneously on different positions 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(competitors – 73%; coaches 25%; organization of comp. 21%;  sport administration – 14%; member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of executive 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32%;  presidents - 6%)</a:t>
            </a:r>
          </a:p>
          <a:p>
            <a:pPr eaLnBrk="1" hangingPunct="1">
              <a:lnSpc>
                <a:spcPct val="90000"/>
              </a:lnSpc>
            </a:pPr>
            <a:endParaRPr lang="hr-HR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432048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Women sport profile</a:t>
            </a:r>
            <a:br>
              <a:rPr lang="hr-HR" dirty="0">
                <a:latin typeface="Arial Black" panose="020B0A04020102020204" pitchFamily="34" charset="0"/>
              </a:rPr>
            </a:br>
            <a:r>
              <a:rPr lang="hr-HR" dirty="0">
                <a:latin typeface="Arial Black" panose="020B0A04020102020204" pitchFamily="34" charset="0"/>
              </a:rPr>
              <a:t> in CRO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14312"/>
          <a:stretch/>
        </p:blipFill>
        <p:spPr>
          <a:xfrm>
            <a:off x="7068176" y="365744"/>
            <a:ext cx="1555878" cy="255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/>
          <a:stretch/>
        </p:blipFill>
        <p:spPr>
          <a:xfrm>
            <a:off x="5076056" y="350793"/>
            <a:ext cx="1780786" cy="257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12795"/>
          <a:stretch/>
        </p:blipFill>
        <p:spPr>
          <a:xfrm rot="20719802">
            <a:off x="5471006" y="3767889"/>
            <a:ext cx="2980794" cy="2365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53556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239290"/>
            <a:ext cx="36004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Insufficient possibility of networking through sport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Perception of women as less educated than men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Gender stereotypes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eaLnBrk="1" hangingPunct="1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Minimize obstacles!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Enable dual carrier!</a:t>
            </a:r>
          </a:p>
          <a:p>
            <a:pPr eaLnBrk="1" hangingPunct="1">
              <a:lnSpc>
                <a:spcPct val="90000"/>
              </a:lnSpc>
            </a:pPr>
            <a:endParaRPr lang="hr-HR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48872" cy="504056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COC – Erasmus+; obstacles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7850"/>
            <a:ext cx="356328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845">
            <a:off x="3395369" y="4028435"/>
            <a:ext cx="2088757" cy="168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922">
            <a:off x="5703450" y="3497719"/>
            <a:ext cx="2943336" cy="1960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69678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980728"/>
            <a:ext cx="4532990" cy="513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Enable sport development of young women athletes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Establish balance between sport obligations and education and later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 on,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between sport and business obligations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Secure support and professional help 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categorized women athletes that finished their sport carrier, but interested in continuation of their education </a:t>
            </a:r>
          </a:p>
          <a:p>
            <a:pPr eaLnBrk="1" hangingPunct="1">
              <a:lnSpc>
                <a:spcPct val="90000"/>
              </a:lnSpc>
            </a:pP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eaLnBrk="1" hangingPunct="1">
              <a:lnSpc>
                <a:spcPct val="90000"/>
              </a:lnSpc>
              <a:buNone/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IS: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Continuation of carrier 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in sport;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employment, self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employment or volunteering !?</a:t>
            </a:r>
          </a:p>
          <a:p>
            <a:pPr eaLnBrk="1" hangingPunct="1">
              <a:lnSpc>
                <a:spcPct val="90000"/>
              </a:lnSpc>
            </a:pPr>
            <a:endParaRPr lang="hr-H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562074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Dual carrier shoud: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239">
            <a:off x="4798302" y="3444720"/>
            <a:ext cx="3475510" cy="2575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870">
            <a:off x="5577308" y="703476"/>
            <a:ext cx="2749055" cy="2670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0908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372" y="613692"/>
            <a:ext cx="5318248" cy="57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sport federations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– some are encouraging more engagement of women and more promotion through various media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 – Erasmus+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- leader o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partner in education projects focused on women on different positions (coaches, women on leadership positions)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Ministry of science, education and sport –</a:t>
            </a:r>
            <a:b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sport office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„Athletes and education 2012-2016” – promotional days on topic „Carrier after sport carrier”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In period 2014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2018 there were no significant 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office for sport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– proposal of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sport strategy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– more activities focused on 1) developing of action plans  2) supporting dual carrier (co-financing education and taking care of employment)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b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51618"/>
            <a:ext cx="8229600" cy="562074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hr-HR" sz="2800" dirty="0">
                <a:latin typeface="Arial Black" panose="020B0A04020102020204" pitchFamily="34" charset="0"/>
              </a:rPr>
              <a:t>What we are doing !?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54" y="332655"/>
            <a:ext cx="2814070" cy="2009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088">
            <a:off x="5720405" y="2564924"/>
            <a:ext cx="3010834" cy="1511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277">
            <a:off x="5862277" y="4151717"/>
            <a:ext cx="28225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30329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57398"/>
              </p:ext>
            </p:extLst>
          </p:nvPr>
        </p:nvGraphicFramePr>
        <p:xfrm>
          <a:off x="-110400" y="-181872"/>
          <a:ext cx="9361040" cy="705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CorelDRAW" r:id="rId4" imgW="5693322" imgH="4413115" progId="CorelDraw.Graphic.17">
                  <p:embed/>
                </p:oleObj>
              </mc:Choice>
              <mc:Fallback>
                <p:oleObj name="CorelDRAW" r:id="rId4" imgW="5693322" imgH="4413115" progId="CorelDraw.Graphic.17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10400" y="-181872"/>
                        <a:ext cx="9361040" cy="705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23329" y="2938371"/>
            <a:ext cx="3848695" cy="102418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we do better?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we do more?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681284"/>
              </p:ext>
            </p:extLst>
          </p:nvPr>
        </p:nvGraphicFramePr>
        <p:xfrm>
          <a:off x="2411760" y="1916832"/>
          <a:ext cx="2448272" cy="39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CorelDRAW" r:id="rId6" imgW="1377408" imgH="2391113" progId="CorelDraw.Graphic.17">
                  <p:embed/>
                </p:oleObj>
              </mc:Choice>
              <mc:Fallback>
                <p:oleObj name="CorelDRAW" r:id="rId6" imgW="1377408" imgH="2391113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1760" y="1916832"/>
                        <a:ext cx="2448272" cy="395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1"/>
          <p:cNvSpPr txBox="1">
            <a:spLocks/>
          </p:cNvSpPr>
          <p:nvPr/>
        </p:nvSpPr>
        <p:spPr bwMode="auto">
          <a:xfrm>
            <a:off x="-324544" y="5012124"/>
            <a:ext cx="413995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hr-HR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hr-HR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attention!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51720" y="689827"/>
            <a:ext cx="6048672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sr-Latn-RS" sz="3600" b="0" dirty="0">
                <a:solidFill>
                  <a:schemeClr val="tx2"/>
                </a:solidFill>
                <a:latin typeface="Arial Black" panose="020B0A04020102020204" pitchFamily="34" charset="0"/>
              </a:rPr>
              <a:t>Women and success: </a:t>
            </a:r>
            <a:br>
              <a:rPr lang="hr-HR" altLang="sr-Latn-RS" sz="3600" b="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GB" altLang="sr-Latn-RS" sz="3600" b="0" i="1" dirty="0">
                <a:solidFill>
                  <a:schemeClr val="tx2"/>
                </a:solidFill>
                <a:latin typeface="Arial Black" panose="020B0A04020102020204" pitchFamily="34" charset="0"/>
              </a:rPr>
              <a:t>carrier after sport carrier</a:t>
            </a:r>
            <a:endParaRPr lang="en-GB" altLang="sr-Latn-RS" sz="3600" b="0" i="1" dirty="0">
              <a:solidFill>
                <a:schemeClr val="tx2"/>
              </a:solidFill>
              <a:latin typeface="Swis721 Blk BT" panose="020B09040305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9240"/>
              </p:ext>
            </p:extLst>
          </p:nvPr>
        </p:nvGraphicFramePr>
        <p:xfrm>
          <a:off x="-110400" y="-181872"/>
          <a:ext cx="1584325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CorelDRAW" r:id="rId8" imgW="1182912" imgH="1295940" progId="CorelDraw.Graphic.17">
                  <p:embed/>
                </p:oleObj>
              </mc:Choice>
              <mc:Fallback>
                <p:oleObj name="CorelDRAW" r:id="rId8" imgW="1182912" imgH="1295940" progId="CorelDraw.Graphic.17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10400" y="-181872"/>
                        <a:ext cx="1584325" cy="173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125103"/>
            <a:ext cx="4029464" cy="5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88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203</Words>
  <Application>Microsoft Office PowerPoint</Application>
  <PresentationFormat>On-screen Show (4:3)</PresentationFormat>
  <Paragraphs>51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Swis721 Blk BT</vt:lpstr>
      <vt:lpstr>Default Design</vt:lpstr>
      <vt:lpstr>CorelDRAW</vt:lpstr>
      <vt:lpstr>PowerPoint Presentation</vt:lpstr>
      <vt:lpstr>Carrier after carrier</vt:lpstr>
      <vt:lpstr>Women sport profile  in CRO</vt:lpstr>
      <vt:lpstr>COC – Erasmus+; obstacles</vt:lpstr>
      <vt:lpstr>Dual carrier shoud:</vt:lpstr>
      <vt:lpstr>What we are doing !?</vt:lpstr>
      <vt:lpstr>Can we do better? Can we do more?</vt:lpstr>
    </vt:vector>
  </TitlesOfParts>
  <Company>moja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Sanda Corak</cp:lastModifiedBy>
  <cp:revision>203</cp:revision>
  <cp:lastPrinted>2018-10-10T13:10:17Z</cp:lastPrinted>
  <dcterms:created xsi:type="dcterms:W3CDTF">2009-09-15T09:44:56Z</dcterms:created>
  <dcterms:modified xsi:type="dcterms:W3CDTF">2018-10-11T12:40:32Z</dcterms:modified>
</cp:coreProperties>
</file>