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93" r:id="rId3"/>
    <p:sldId id="328" r:id="rId4"/>
    <p:sldId id="262" r:id="rId5"/>
    <p:sldId id="264" r:id="rId6"/>
    <p:sldId id="265" r:id="rId7"/>
    <p:sldId id="298" r:id="rId8"/>
    <p:sldId id="270" r:id="rId9"/>
    <p:sldId id="273" r:id="rId10"/>
    <p:sldId id="280" r:id="rId11"/>
    <p:sldId id="281" r:id="rId12"/>
    <p:sldId id="282" r:id="rId13"/>
    <p:sldId id="296" r:id="rId14"/>
    <p:sldId id="291" r:id="rId15"/>
    <p:sldId id="292" r:id="rId16"/>
    <p:sldId id="303" r:id="rId17"/>
    <p:sldId id="304" r:id="rId18"/>
    <p:sldId id="30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D52"/>
    <a:srgbClr val="072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4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1C191-D1F2-4340-970C-1093CF6D7F08}" type="doc">
      <dgm:prSet loTypeId="urn:microsoft.com/office/officeart/2008/layout/LinedList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799266F4-D3A7-4284-8D94-8383558BF232}">
      <dgm:prSet/>
      <dgm:spPr/>
      <dgm:t>
        <a:bodyPr/>
        <a:lstStyle/>
        <a:p>
          <a:r>
            <a:rPr lang="hr-HR" b="0" i="0" dirty="0" smtClean="0">
              <a:latin typeface="Arial" panose="020B0604020202020204" pitchFamily="34" charset="0"/>
              <a:cs typeface="Arial" panose="020B0604020202020204" pitchFamily="34" charset="0"/>
            </a:rPr>
            <a:t>Obvezni su omogućiti </a:t>
          </a:r>
          <a:r>
            <a:rPr lang="hr-HR" b="0" i="0" dirty="0">
              <a:latin typeface="Arial" panose="020B0604020202020204" pitchFamily="34" charset="0"/>
              <a:cs typeface="Arial" panose="020B0604020202020204" pitchFamily="34" charset="0"/>
            </a:rPr>
            <a:t>ostvarivanje prava ispitanika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97F9D5-421F-4E89-8BA6-DF6175EA3E32}" type="parTrans" cxnId="{A5FEB608-9A3F-41F1-9A1F-4612A8907524}">
      <dgm:prSet/>
      <dgm:spPr/>
      <dgm:t>
        <a:bodyPr/>
        <a:lstStyle/>
        <a:p>
          <a:endParaRPr lang="en-US"/>
        </a:p>
      </dgm:t>
    </dgm:pt>
    <dgm:pt modelId="{312A0FFA-403E-4ADB-9162-FF14A3D45869}" type="sibTrans" cxnId="{A5FEB608-9A3F-41F1-9A1F-4612A8907524}">
      <dgm:prSet/>
      <dgm:spPr/>
      <dgm:t>
        <a:bodyPr/>
        <a:lstStyle/>
        <a:p>
          <a:endParaRPr lang="en-US"/>
        </a:p>
      </dgm:t>
    </dgm:pt>
    <dgm:pt modelId="{F449BCD5-6A59-4A4C-8F17-1036C488C1FC}">
      <dgm:prSet/>
      <dgm:spPr/>
      <dgm:t>
        <a:bodyPr/>
        <a:lstStyle/>
        <a:p>
          <a:r>
            <a:rPr lang="hr-HR" b="0" i="0" dirty="0" smtClean="0">
              <a:latin typeface="Arial" panose="020B0604020202020204" pitchFamily="34" charset="0"/>
              <a:cs typeface="Arial" panose="020B0604020202020204" pitchFamily="34" charset="0"/>
            </a:rPr>
            <a:t>Osigurati izvještavanje </a:t>
          </a:r>
          <a:r>
            <a:rPr lang="hr-HR" b="0" i="0" dirty="0">
              <a:latin typeface="Arial" panose="020B0604020202020204" pitchFamily="34" charset="0"/>
              <a:cs typeface="Arial" panose="020B0604020202020204" pitchFamily="34" charset="0"/>
            </a:rPr>
            <a:t>nadzornog tijela o povredi osobnih podataka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60FE55-F728-498A-A5D6-BDEBEF70D649}" type="parTrans" cxnId="{D5F8969F-8558-47B4-BFB5-B248B0E84554}">
      <dgm:prSet/>
      <dgm:spPr/>
      <dgm:t>
        <a:bodyPr/>
        <a:lstStyle/>
        <a:p>
          <a:endParaRPr lang="en-US"/>
        </a:p>
      </dgm:t>
    </dgm:pt>
    <dgm:pt modelId="{9E984113-F7C8-43A3-8563-9E09EE923519}" type="sibTrans" cxnId="{D5F8969F-8558-47B4-BFB5-B248B0E84554}">
      <dgm:prSet/>
      <dgm:spPr/>
      <dgm:t>
        <a:bodyPr/>
        <a:lstStyle/>
        <a:p>
          <a:endParaRPr lang="en-US"/>
        </a:p>
      </dgm:t>
    </dgm:pt>
    <dgm:pt modelId="{2D6F406C-60D7-407C-8EA5-1D1E3ED4F42E}">
      <dgm:prSet/>
      <dgm:spPr/>
      <dgm:t>
        <a:bodyPr/>
        <a:lstStyle/>
        <a:p>
          <a:r>
            <a:rPr lang="hr-HR" b="0" i="0" dirty="0" smtClean="0">
              <a:latin typeface="Arial" panose="020B0604020202020204" pitchFamily="34" charset="0"/>
              <a:cs typeface="Arial" panose="020B0604020202020204" pitchFamily="34" charset="0"/>
            </a:rPr>
            <a:t>Osigurati obavještavanje </a:t>
          </a:r>
          <a:r>
            <a:rPr lang="hr-HR" b="0" i="0" dirty="0">
              <a:latin typeface="Arial" panose="020B0604020202020204" pitchFamily="34" charset="0"/>
              <a:cs typeface="Arial" panose="020B0604020202020204" pitchFamily="34" charset="0"/>
            </a:rPr>
            <a:t>ispitanika o povredi osobnih podataka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446D36-E0A4-4784-AA8E-C513D2CD4269}" type="parTrans" cxnId="{23DE431C-BDE8-4DF4-AA2E-F1F403F71FBF}">
      <dgm:prSet/>
      <dgm:spPr/>
      <dgm:t>
        <a:bodyPr/>
        <a:lstStyle/>
        <a:p>
          <a:endParaRPr lang="en-US"/>
        </a:p>
      </dgm:t>
    </dgm:pt>
    <dgm:pt modelId="{B72B16C7-8A95-4DC2-9B13-F360CEC781FB}" type="sibTrans" cxnId="{23DE431C-BDE8-4DF4-AA2E-F1F403F71FBF}">
      <dgm:prSet/>
      <dgm:spPr/>
      <dgm:t>
        <a:bodyPr/>
        <a:lstStyle/>
        <a:p>
          <a:endParaRPr lang="en-US"/>
        </a:p>
      </dgm:t>
    </dgm:pt>
    <dgm:pt modelId="{0C2D11AE-27C0-4BEC-8A0B-FC47FB780410}">
      <dgm:prSet/>
      <dgm:spPr/>
      <dgm:t>
        <a:bodyPr/>
        <a:lstStyle/>
        <a:p>
          <a:r>
            <a:rPr lang="hr-HR" b="0" i="0" dirty="0" smtClean="0">
              <a:latin typeface="Arial" panose="020B0604020202020204" pitchFamily="34" charset="0"/>
              <a:cs typeface="Arial" panose="020B0604020202020204" pitchFamily="34" charset="0"/>
            </a:rPr>
            <a:t>Obvezni su osigurati provođenje </a:t>
          </a:r>
          <a:r>
            <a:rPr lang="hr-HR" b="0" i="0" dirty="0">
              <a:latin typeface="Arial" panose="020B0604020202020204" pitchFamily="34" charset="0"/>
              <a:cs typeface="Arial" panose="020B0604020202020204" pitchFamily="34" charset="0"/>
            </a:rPr>
            <a:t>tehničkih i organizacijskih mjera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4D862-DD6C-4706-A292-C7D2EA937D5A}" type="parTrans" cxnId="{E417640F-5EFD-43C4-A5F9-4D41721EB6C9}">
      <dgm:prSet/>
      <dgm:spPr/>
      <dgm:t>
        <a:bodyPr/>
        <a:lstStyle/>
        <a:p>
          <a:endParaRPr lang="en-US"/>
        </a:p>
      </dgm:t>
    </dgm:pt>
    <dgm:pt modelId="{EBAE52FC-B17C-4BCA-9277-280C595F1ECB}" type="sibTrans" cxnId="{E417640F-5EFD-43C4-A5F9-4D41721EB6C9}">
      <dgm:prSet/>
      <dgm:spPr/>
      <dgm:t>
        <a:bodyPr/>
        <a:lstStyle/>
        <a:p>
          <a:endParaRPr lang="en-US"/>
        </a:p>
      </dgm:t>
    </dgm:pt>
    <dgm:pt modelId="{46650DD7-C8ED-4B5B-8D3C-4ABC10D9F591}">
      <dgm:prSet/>
      <dgm:spPr/>
      <dgm:t>
        <a:bodyPr/>
        <a:lstStyle/>
        <a:p>
          <a:r>
            <a:rPr lang="hr-HR" b="0" i="0" dirty="0" smtClean="0">
              <a:latin typeface="Arial" panose="020B0604020202020204" pitchFamily="34" charset="0"/>
              <a:cs typeface="Arial" panose="020B0604020202020204" pitchFamily="34" charset="0"/>
            </a:rPr>
            <a:t>Obvezni su imenovati </a:t>
          </a:r>
          <a:r>
            <a:rPr lang="hr-HR" b="0" i="0" dirty="0">
              <a:latin typeface="Arial" panose="020B0604020202020204" pitchFamily="34" charset="0"/>
              <a:cs typeface="Arial" panose="020B0604020202020204" pitchFamily="34" charset="0"/>
            </a:rPr>
            <a:t>službenika za zaštitu osobnih podataka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6BA47-8C6A-4E4E-AAC4-5B4E4B7C4E8B}" type="parTrans" cxnId="{ED455BBA-EB33-46B9-ADC2-347BE8798952}">
      <dgm:prSet/>
      <dgm:spPr/>
      <dgm:t>
        <a:bodyPr/>
        <a:lstStyle/>
        <a:p>
          <a:endParaRPr lang="en-US"/>
        </a:p>
      </dgm:t>
    </dgm:pt>
    <dgm:pt modelId="{774C70E3-DE0C-46EA-AE7C-3F96441130B5}" type="sibTrans" cxnId="{ED455BBA-EB33-46B9-ADC2-347BE8798952}">
      <dgm:prSet/>
      <dgm:spPr/>
      <dgm:t>
        <a:bodyPr/>
        <a:lstStyle/>
        <a:p>
          <a:endParaRPr lang="en-US"/>
        </a:p>
      </dgm:t>
    </dgm:pt>
    <dgm:pt modelId="{014B08AE-0751-4DAF-9550-46ABF960C2AB}">
      <dgm:prSet/>
      <dgm:spPr/>
      <dgm:t>
        <a:bodyPr/>
        <a:lstStyle/>
        <a:p>
          <a:r>
            <a:rPr lang="hr-HR" b="0" i="0" dirty="0">
              <a:latin typeface="Arial" panose="020B0604020202020204" pitchFamily="34" charset="0"/>
              <a:cs typeface="Arial" panose="020B0604020202020204" pitchFamily="34" charset="0"/>
            </a:rPr>
            <a:t>Kodeksi ponašanja i certificiranje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3FFD7-DA37-40A4-9069-DA7748541A5E}" type="parTrans" cxnId="{448D8B85-CA5E-4009-BD08-1DEA2AFD9BE7}">
      <dgm:prSet/>
      <dgm:spPr/>
      <dgm:t>
        <a:bodyPr/>
        <a:lstStyle/>
        <a:p>
          <a:endParaRPr lang="en-US"/>
        </a:p>
      </dgm:t>
    </dgm:pt>
    <dgm:pt modelId="{CFBB3BC4-F9BB-474C-897D-64FC7592DB1E}" type="sibTrans" cxnId="{448D8B85-CA5E-4009-BD08-1DEA2AFD9BE7}">
      <dgm:prSet/>
      <dgm:spPr/>
      <dgm:t>
        <a:bodyPr/>
        <a:lstStyle/>
        <a:p>
          <a:endParaRPr lang="en-US"/>
        </a:p>
      </dgm:t>
    </dgm:pt>
    <dgm:pt modelId="{2E463472-4AB7-409D-9462-445898F38997}" type="pres">
      <dgm:prSet presAssocID="{C761C191-D1F2-4340-970C-1093CF6D7F0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A1B0882A-8FDC-468B-AA7B-E075477AC844}" type="pres">
      <dgm:prSet presAssocID="{799266F4-D3A7-4284-8D94-8383558BF232}" presName="thickLine" presStyleLbl="alignNode1" presStyleIdx="0" presStyleCnt="6"/>
      <dgm:spPr/>
      <dgm:t>
        <a:bodyPr/>
        <a:lstStyle/>
        <a:p>
          <a:endParaRPr lang="en-US"/>
        </a:p>
      </dgm:t>
    </dgm:pt>
    <dgm:pt modelId="{8A5F6089-C2F5-4D49-B299-DA4EDB27965B}" type="pres">
      <dgm:prSet presAssocID="{799266F4-D3A7-4284-8D94-8383558BF232}" presName="horz1" presStyleCnt="0"/>
      <dgm:spPr/>
      <dgm:t>
        <a:bodyPr/>
        <a:lstStyle/>
        <a:p>
          <a:endParaRPr lang="en-US"/>
        </a:p>
      </dgm:t>
    </dgm:pt>
    <dgm:pt modelId="{2D9CCBC5-74B2-4D59-B237-ABE88282E80D}" type="pres">
      <dgm:prSet presAssocID="{799266F4-D3A7-4284-8D94-8383558BF232}" presName="tx1" presStyleLbl="revTx" presStyleIdx="0" presStyleCnt="6"/>
      <dgm:spPr/>
      <dgm:t>
        <a:bodyPr/>
        <a:lstStyle/>
        <a:p>
          <a:endParaRPr lang="hr-HR"/>
        </a:p>
      </dgm:t>
    </dgm:pt>
    <dgm:pt modelId="{AF5BD7E4-8E69-439E-A564-72E063570C83}" type="pres">
      <dgm:prSet presAssocID="{799266F4-D3A7-4284-8D94-8383558BF232}" presName="vert1" presStyleCnt="0"/>
      <dgm:spPr/>
      <dgm:t>
        <a:bodyPr/>
        <a:lstStyle/>
        <a:p>
          <a:endParaRPr lang="en-US"/>
        </a:p>
      </dgm:t>
    </dgm:pt>
    <dgm:pt modelId="{2FEDDFB8-D3E9-49AC-962E-5E1C3B29408D}" type="pres">
      <dgm:prSet presAssocID="{F449BCD5-6A59-4A4C-8F17-1036C488C1FC}" presName="thickLine" presStyleLbl="alignNode1" presStyleIdx="1" presStyleCnt="6"/>
      <dgm:spPr/>
      <dgm:t>
        <a:bodyPr/>
        <a:lstStyle/>
        <a:p>
          <a:endParaRPr lang="en-US"/>
        </a:p>
      </dgm:t>
    </dgm:pt>
    <dgm:pt modelId="{EBF417BD-38AF-4D05-B9D6-272A72812C8D}" type="pres">
      <dgm:prSet presAssocID="{F449BCD5-6A59-4A4C-8F17-1036C488C1FC}" presName="horz1" presStyleCnt="0"/>
      <dgm:spPr/>
      <dgm:t>
        <a:bodyPr/>
        <a:lstStyle/>
        <a:p>
          <a:endParaRPr lang="en-US"/>
        </a:p>
      </dgm:t>
    </dgm:pt>
    <dgm:pt modelId="{E11724C7-6DE4-435B-89D2-D89963CDE3EE}" type="pres">
      <dgm:prSet presAssocID="{F449BCD5-6A59-4A4C-8F17-1036C488C1FC}" presName="tx1" presStyleLbl="revTx" presStyleIdx="1" presStyleCnt="6"/>
      <dgm:spPr/>
      <dgm:t>
        <a:bodyPr/>
        <a:lstStyle/>
        <a:p>
          <a:endParaRPr lang="hr-HR"/>
        </a:p>
      </dgm:t>
    </dgm:pt>
    <dgm:pt modelId="{9830B8B7-C8B9-47B2-AABC-3124BC87C354}" type="pres">
      <dgm:prSet presAssocID="{F449BCD5-6A59-4A4C-8F17-1036C488C1FC}" presName="vert1" presStyleCnt="0"/>
      <dgm:spPr/>
      <dgm:t>
        <a:bodyPr/>
        <a:lstStyle/>
        <a:p>
          <a:endParaRPr lang="en-US"/>
        </a:p>
      </dgm:t>
    </dgm:pt>
    <dgm:pt modelId="{3C2A8D52-F8F5-4451-A341-726B2EED11BB}" type="pres">
      <dgm:prSet presAssocID="{2D6F406C-60D7-407C-8EA5-1D1E3ED4F42E}" presName="thickLine" presStyleLbl="alignNode1" presStyleIdx="2" presStyleCnt="6"/>
      <dgm:spPr/>
      <dgm:t>
        <a:bodyPr/>
        <a:lstStyle/>
        <a:p>
          <a:endParaRPr lang="en-US"/>
        </a:p>
      </dgm:t>
    </dgm:pt>
    <dgm:pt modelId="{55F09CC4-ED0A-4193-A4C4-B1E01FE67DE5}" type="pres">
      <dgm:prSet presAssocID="{2D6F406C-60D7-407C-8EA5-1D1E3ED4F42E}" presName="horz1" presStyleCnt="0"/>
      <dgm:spPr/>
      <dgm:t>
        <a:bodyPr/>
        <a:lstStyle/>
        <a:p>
          <a:endParaRPr lang="en-US"/>
        </a:p>
      </dgm:t>
    </dgm:pt>
    <dgm:pt modelId="{92D43036-0157-40BF-8B14-70F9C22585B8}" type="pres">
      <dgm:prSet presAssocID="{2D6F406C-60D7-407C-8EA5-1D1E3ED4F42E}" presName="tx1" presStyleLbl="revTx" presStyleIdx="2" presStyleCnt="6"/>
      <dgm:spPr/>
      <dgm:t>
        <a:bodyPr/>
        <a:lstStyle/>
        <a:p>
          <a:endParaRPr lang="hr-HR"/>
        </a:p>
      </dgm:t>
    </dgm:pt>
    <dgm:pt modelId="{5B566F9C-A569-4BB4-8416-A28D047CBD05}" type="pres">
      <dgm:prSet presAssocID="{2D6F406C-60D7-407C-8EA5-1D1E3ED4F42E}" presName="vert1" presStyleCnt="0"/>
      <dgm:spPr/>
      <dgm:t>
        <a:bodyPr/>
        <a:lstStyle/>
        <a:p>
          <a:endParaRPr lang="en-US"/>
        </a:p>
      </dgm:t>
    </dgm:pt>
    <dgm:pt modelId="{801CA3E9-8371-46AA-A9B5-4CEEEE34AD53}" type="pres">
      <dgm:prSet presAssocID="{0C2D11AE-27C0-4BEC-8A0B-FC47FB780410}" presName="thickLine" presStyleLbl="alignNode1" presStyleIdx="3" presStyleCnt="6"/>
      <dgm:spPr/>
      <dgm:t>
        <a:bodyPr/>
        <a:lstStyle/>
        <a:p>
          <a:endParaRPr lang="en-US"/>
        </a:p>
      </dgm:t>
    </dgm:pt>
    <dgm:pt modelId="{98729C84-8B5D-4AA0-A1F8-CE4914BC9A66}" type="pres">
      <dgm:prSet presAssocID="{0C2D11AE-27C0-4BEC-8A0B-FC47FB780410}" presName="horz1" presStyleCnt="0"/>
      <dgm:spPr/>
      <dgm:t>
        <a:bodyPr/>
        <a:lstStyle/>
        <a:p>
          <a:endParaRPr lang="en-US"/>
        </a:p>
      </dgm:t>
    </dgm:pt>
    <dgm:pt modelId="{71318DE6-53A5-40F8-9FBE-0A2DCF4EB868}" type="pres">
      <dgm:prSet presAssocID="{0C2D11AE-27C0-4BEC-8A0B-FC47FB780410}" presName="tx1" presStyleLbl="revTx" presStyleIdx="3" presStyleCnt="6"/>
      <dgm:spPr/>
      <dgm:t>
        <a:bodyPr/>
        <a:lstStyle/>
        <a:p>
          <a:endParaRPr lang="hr-HR"/>
        </a:p>
      </dgm:t>
    </dgm:pt>
    <dgm:pt modelId="{FEE56FBE-46CB-46FF-B1AA-A54379056801}" type="pres">
      <dgm:prSet presAssocID="{0C2D11AE-27C0-4BEC-8A0B-FC47FB780410}" presName="vert1" presStyleCnt="0"/>
      <dgm:spPr/>
      <dgm:t>
        <a:bodyPr/>
        <a:lstStyle/>
        <a:p>
          <a:endParaRPr lang="en-US"/>
        </a:p>
      </dgm:t>
    </dgm:pt>
    <dgm:pt modelId="{D39FD1E6-F0AB-4983-9BBE-8B517DFEB49B}" type="pres">
      <dgm:prSet presAssocID="{46650DD7-C8ED-4B5B-8D3C-4ABC10D9F591}" presName="thickLine" presStyleLbl="alignNode1" presStyleIdx="4" presStyleCnt="6"/>
      <dgm:spPr/>
      <dgm:t>
        <a:bodyPr/>
        <a:lstStyle/>
        <a:p>
          <a:endParaRPr lang="en-US"/>
        </a:p>
      </dgm:t>
    </dgm:pt>
    <dgm:pt modelId="{B234D3A5-BF45-4B87-B39B-B34880AC0596}" type="pres">
      <dgm:prSet presAssocID="{46650DD7-C8ED-4B5B-8D3C-4ABC10D9F591}" presName="horz1" presStyleCnt="0"/>
      <dgm:spPr/>
      <dgm:t>
        <a:bodyPr/>
        <a:lstStyle/>
        <a:p>
          <a:endParaRPr lang="en-US"/>
        </a:p>
      </dgm:t>
    </dgm:pt>
    <dgm:pt modelId="{7B27C87A-9127-41D4-A27F-7078D8B7B3B3}" type="pres">
      <dgm:prSet presAssocID="{46650DD7-C8ED-4B5B-8D3C-4ABC10D9F591}" presName="tx1" presStyleLbl="revTx" presStyleIdx="4" presStyleCnt="6"/>
      <dgm:spPr/>
      <dgm:t>
        <a:bodyPr/>
        <a:lstStyle/>
        <a:p>
          <a:endParaRPr lang="hr-HR"/>
        </a:p>
      </dgm:t>
    </dgm:pt>
    <dgm:pt modelId="{8ECB176E-DAF1-4713-B279-9BFB73802286}" type="pres">
      <dgm:prSet presAssocID="{46650DD7-C8ED-4B5B-8D3C-4ABC10D9F591}" presName="vert1" presStyleCnt="0"/>
      <dgm:spPr/>
      <dgm:t>
        <a:bodyPr/>
        <a:lstStyle/>
        <a:p>
          <a:endParaRPr lang="en-US"/>
        </a:p>
      </dgm:t>
    </dgm:pt>
    <dgm:pt modelId="{E2827490-27B1-4179-B624-E6148A2A78AA}" type="pres">
      <dgm:prSet presAssocID="{014B08AE-0751-4DAF-9550-46ABF960C2AB}" presName="thickLine" presStyleLbl="alignNode1" presStyleIdx="5" presStyleCnt="6"/>
      <dgm:spPr/>
      <dgm:t>
        <a:bodyPr/>
        <a:lstStyle/>
        <a:p>
          <a:endParaRPr lang="en-US"/>
        </a:p>
      </dgm:t>
    </dgm:pt>
    <dgm:pt modelId="{511051C1-9768-4F82-A5BE-305F79923008}" type="pres">
      <dgm:prSet presAssocID="{014B08AE-0751-4DAF-9550-46ABF960C2AB}" presName="horz1" presStyleCnt="0"/>
      <dgm:spPr/>
      <dgm:t>
        <a:bodyPr/>
        <a:lstStyle/>
        <a:p>
          <a:endParaRPr lang="en-US"/>
        </a:p>
      </dgm:t>
    </dgm:pt>
    <dgm:pt modelId="{695B380D-F1AD-48C9-9469-5182D0A39C25}" type="pres">
      <dgm:prSet presAssocID="{014B08AE-0751-4DAF-9550-46ABF960C2AB}" presName="tx1" presStyleLbl="revTx" presStyleIdx="5" presStyleCnt="6"/>
      <dgm:spPr/>
      <dgm:t>
        <a:bodyPr/>
        <a:lstStyle/>
        <a:p>
          <a:endParaRPr lang="hr-HR"/>
        </a:p>
      </dgm:t>
    </dgm:pt>
    <dgm:pt modelId="{905887C7-9FBC-4555-A7AA-FFB71F4B74E5}" type="pres">
      <dgm:prSet presAssocID="{014B08AE-0751-4DAF-9550-46ABF960C2AB}" presName="vert1" presStyleCnt="0"/>
      <dgm:spPr/>
      <dgm:t>
        <a:bodyPr/>
        <a:lstStyle/>
        <a:p>
          <a:endParaRPr lang="en-US"/>
        </a:p>
      </dgm:t>
    </dgm:pt>
  </dgm:ptLst>
  <dgm:cxnLst>
    <dgm:cxn modelId="{8DEB5699-1F85-4469-9E3C-7C9E79ECDAD7}" type="presOf" srcId="{46650DD7-C8ED-4B5B-8D3C-4ABC10D9F591}" destId="{7B27C87A-9127-41D4-A27F-7078D8B7B3B3}" srcOrd="0" destOrd="0" presId="urn:microsoft.com/office/officeart/2008/layout/LinedList"/>
    <dgm:cxn modelId="{23DE431C-BDE8-4DF4-AA2E-F1F403F71FBF}" srcId="{C761C191-D1F2-4340-970C-1093CF6D7F08}" destId="{2D6F406C-60D7-407C-8EA5-1D1E3ED4F42E}" srcOrd="2" destOrd="0" parTransId="{25446D36-E0A4-4784-AA8E-C513D2CD4269}" sibTransId="{B72B16C7-8A95-4DC2-9B13-F360CEC781FB}"/>
    <dgm:cxn modelId="{54C46536-C10C-4BF5-9A3C-7ADA8DBCE47A}" type="presOf" srcId="{014B08AE-0751-4DAF-9550-46ABF960C2AB}" destId="{695B380D-F1AD-48C9-9469-5182D0A39C25}" srcOrd="0" destOrd="0" presId="urn:microsoft.com/office/officeart/2008/layout/LinedList"/>
    <dgm:cxn modelId="{448D8B85-CA5E-4009-BD08-1DEA2AFD9BE7}" srcId="{C761C191-D1F2-4340-970C-1093CF6D7F08}" destId="{014B08AE-0751-4DAF-9550-46ABF960C2AB}" srcOrd="5" destOrd="0" parTransId="{B313FFD7-DA37-40A4-9069-DA7748541A5E}" sibTransId="{CFBB3BC4-F9BB-474C-897D-64FC7592DB1E}"/>
    <dgm:cxn modelId="{D211E691-FBEF-4E17-9BDB-FEEE23ECA023}" type="presOf" srcId="{0C2D11AE-27C0-4BEC-8A0B-FC47FB780410}" destId="{71318DE6-53A5-40F8-9FBE-0A2DCF4EB868}" srcOrd="0" destOrd="0" presId="urn:microsoft.com/office/officeart/2008/layout/LinedList"/>
    <dgm:cxn modelId="{E417640F-5EFD-43C4-A5F9-4D41721EB6C9}" srcId="{C761C191-D1F2-4340-970C-1093CF6D7F08}" destId="{0C2D11AE-27C0-4BEC-8A0B-FC47FB780410}" srcOrd="3" destOrd="0" parTransId="{AC74D862-DD6C-4706-A292-C7D2EA937D5A}" sibTransId="{EBAE52FC-B17C-4BCA-9277-280C595F1ECB}"/>
    <dgm:cxn modelId="{7C5A5CAF-316A-4185-92A6-A1478EEC39DA}" type="presOf" srcId="{2D6F406C-60D7-407C-8EA5-1D1E3ED4F42E}" destId="{92D43036-0157-40BF-8B14-70F9C22585B8}" srcOrd="0" destOrd="0" presId="urn:microsoft.com/office/officeart/2008/layout/LinedList"/>
    <dgm:cxn modelId="{ED455BBA-EB33-46B9-ADC2-347BE8798952}" srcId="{C761C191-D1F2-4340-970C-1093CF6D7F08}" destId="{46650DD7-C8ED-4B5B-8D3C-4ABC10D9F591}" srcOrd="4" destOrd="0" parTransId="{7FC6BA47-8C6A-4E4E-AAC4-5B4E4B7C4E8B}" sibTransId="{774C70E3-DE0C-46EA-AE7C-3F96441130B5}"/>
    <dgm:cxn modelId="{F5D9A9C4-1890-4EC8-AE18-C55A205B5262}" type="presOf" srcId="{C761C191-D1F2-4340-970C-1093CF6D7F08}" destId="{2E463472-4AB7-409D-9462-445898F38997}" srcOrd="0" destOrd="0" presId="urn:microsoft.com/office/officeart/2008/layout/LinedList"/>
    <dgm:cxn modelId="{C4AE295B-E6CC-4583-B5F0-E99B863D470B}" type="presOf" srcId="{799266F4-D3A7-4284-8D94-8383558BF232}" destId="{2D9CCBC5-74B2-4D59-B237-ABE88282E80D}" srcOrd="0" destOrd="0" presId="urn:microsoft.com/office/officeart/2008/layout/LinedList"/>
    <dgm:cxn modelId="{D5F8969F-8558-47B4-BFB5-B248B0E84554}" srcId="{C761C191-D1F2-4340-970C-1093CF6D7F08}" destId="{F449BCD5-6A59-4A4C-8F17-1036C488C1FC}" srcOrd="1" destOrd="0" parTransId="{C560FE55-F728-498A-A5D6-BDEBEF70D649}" sibTransId="{9E984113-F7C8-43A3-8563-9E09EE923519}"/>
    <dgm:cxn modelId="{77401440-C58C-40F5-9B74-671723C6E105}" type="presOf" srcId="{F449BCD5-6A59-4A4C-8F17-1036C488C1FC}" destId="{E11724C7-6DE4-435B-89D2-D89963CDE3EE}" srcOrd="0" destOrd="0" presId="urn:microsoft.com/office/officeart/2008/layout/LinedList"/>
    <dgm:cxn modelId="{A5FEB608-9A3F-41F1-9A1F-4612A8907524}" srcId="{C761C191-D1F2-4340-970C-1093CF6D7F08}" destId="{799266F4-D3A7-4284-8D94-8383558BF232}" srcOrd="0" destOrd="0" parTransId="{7C97F9D5-421F-4E89-8BA6-DF6175EA3E32}" sibTransId="{312A0FFA-403E-4ADB-9162-FF14A3D45869}"/>
    <dgm:cxn modelId="{6B52F097-B734-42FB-8BD5-FDB4DEB74C44}" type="presParOf" srcId="{2E463472-4AB7-409D-9462-445898F38997}" destId="{A1B0882A-8FDC-468B-AA7B-E075477AC844}" srcOrd="0" destOrd="0" presId="urn:microsoft.com/office/officeart/2008/layout/LinedList"/>
    <dgm:cxn modelId="{8C4BE5B6-FB68-49E4-BCFC-439232494988}" type="presParOf" srcId="{2E463472-4AB7-409D-9462-445898F38997}" destId="{8A5F6089-C2F5-4D49-B299-DA4EDB27965B}" srcOrd="1" destOrd="0" presId="urn:microsoft.com/office/officeart/2008/layout/LinedList"/>
    <dgm:cxn modelId="{B735CA60-FE41-401B-A7C0-E6DE7B3AB4AC}" type="presParOf" srcId="{8A5F6089-C2F5-4D49-B299-DA4EDB27965B}" destId="{2D9CCBC5-74B2-4D59-B237-ABE88282E80D}" srcOrd="0" destOrd="0" presId="urn:microsoft.com/office/officeart/2008/layout/LinedList"/>
    <dgm:cxn modelId="{76D14A26-F0DD-49DB-B786-C3D868640ABD}" type="presParOf" srcId="{8A5F6089-C2F5-4D49-B299-DA4EDB27965B}" destId="{AF5BD7E4-8E69-439E-A564-72E063570C83}" srcOrd="1" destOrd="0" presId="urn:microsoft.com/office/officeart/2008/layout/LinedList"/>
    <dgm:cxn modelId="{406268CB-6D72-4D0C-9A5A-4AAC8DF37490}" type="presParOf" srcId="{2E463472-4AB7-409D-9462-445898F38997}" destId="{2FEDDFB8-D3E9-49AC-962E-5E1C3B29408D}" srcOrd="2" destOrd="0" presId="urn:microsoft.com/office/officeart/2008/layout/LinedList"/>
    <dgm:cxn modelId="{ECC3C27C-ECC9-47DF-9BC1-F22BF562CCF1}" type="presParOf" srcId="{2E463472-4AB7-409D-9462-445898F38997}" destId="{EBF417BD-38AF-4D05-B9D6-272A72812C8D}" srcOrd="3" destOrd="0" presId="urn:microsoft.com/office/officeart/2008/layout/LinedList"/>
    <dgm:cxn modelId="{B97469C1-5F13-4F20-895A-68551F37A9ED}" type="presParOf" srcId="{EBF417BD-38AF-4D05-B9D6-272A72812C8D}" destId="{E11724C7-6DE4-435B-89D2-D89963CDE3EE}" srcOrd="0" destOrd="0" presId="urn:microsoft.com/office/officeart/2008/layout/LinedList"/>
    <dgm:cxn modelId="{63460AD7-24A0-4CA8-B7E4-C2531A0E5B24}" type="presParOf" srcId="{EBF417BD-38AF-4D05-B9D6-272A72812C8D}" destId="{9830B8B7-C8B9-47B2-AABC-3124BC87C354}" srcOrd="1" destOrd="0" presId="urn:microsoft.com/office/officeart/2008/layout/LinedList"/>
    <dgm:cxn modelId="{F38F754B-F48C-4448-B670-E170ACD918EA}" type="presParOf" srcId="{2E463472-4AB7-409D-9462-445898F38997}" destId="{3C2A8D52-F8F5-4451-A341-726B2EED11BB}" srcOrd="4" destOrd="0" presId="urn:microsoft.com/office/officeart/2008/layout/LinedList"/>
    <dgm:cxn modelId="{BC430C36-1650-4253-BE5F-0DAC8128B00B}" type="presParOf" srcId="{2E463472-4AB7-409D-9462-445898F38997}" destId="{55F09CC4-ED0A-4193-A4C4-B1E01FE67DE5}" srcOrd="5" destOrd="0" presId="urn:microsoft.com/office/officeart/2008/layout/LinedList"/>
    <dgm:cxn modelId="{CE59FF19-2390-4279-A45A-64152F240C77}" type="presParOf" srcId="{55F09CC4-ED0A-4193-A4C4-B1E01FE67DE5}" destId="{92D43036-0157-40BF-8B14-70F9C22585B8}" srcOrd="0" destOrd="0" presId="urn:microsoft.com/office/officeart/2008/layout/LinedList"/>
    <dgm:cxn modelId="{B557DCAC-C37C-472F-AB55-F0596DD03797}" type="presParOf" srcId="{55F09CC4-ED0A-4193-A4C4-B1E01FE67DE5}" destId="{5B566F9C-A569-4BB4-8416-A28D047CBD05}" srcOrd="1" destOrd="0" presId="urn:microsoft.com/office/officeart/2008/layout/LinedList"/>
    <dgm:cxn modelId="{83A179A4-380B-4222-A9B8-51A6642DFF13}" type="presParOf" srcId="{2E463472-4AB7-409D-9462-445898F38997}" destId="{801CA3E9-8371-46AA-A9B5-4CEEEE34AD53}" srcOrd="6" destOrd="0" presId="urn:microsoft.com/office/officeart/2008/layout/LinedList"/>
    <dgm:cxn modelId="{FA520032-A3EA-4FD6-89AB-FDD589B83921}" type="presParOf" srcId="{2E463472-4AB7-409D-9462-445898F38997}" destId="{98729C84-8B5D-4AA0-A1F8-CE4914BC9A66}" srcOrd="7" destOrd="0" presId="urn:microsoft.com/office/officeart/2008/layout/LinedList"/>
    <dgm:cxn modelId="{933291D9-BB90-4662-9AE3-F6D419DEDEEB}" type="presParOf" srcId="{98729C84-8B5D-4AA0-A1F8-CE4914BC9A66}" destId="{71318DE6-53A5-40F8-9FBE-0A2DCF4EB868}" srcOrd="0" destOrd="0" presId="urn:microsoft.com/office/officeart/2008/layout/LinedList"/>
    <dgm:cxn modelId="{001F389B-9A16-4C8F-A685-B4A6AAB78D76}" type="presParOf" srcId="{98729C84-8B5D-4AA0-A1F8-CE4914BC9A66}" destId="{FEE56FBE-46CB-46FF-B1AA-A54379056801}" srcOrd="1" destOrd="0" presId="urn:microsoft.com/office/officeart/2008/layout/LinedList"/>
    <dgm:cxn modelId="{EDA14D32-6D56-4885-B25D-8370945EAF2F}" type="presParOf" srcId="{2E463472-4AB7-409D-9462-445898F38997}" destId="{D39FD1E6-F0AB-4983-9BBE-8B517DFEB49B}" srcOrd="8" destOrd="0" presId="urn:microsoft.com/office/officeart/2008/layout/LinedList"/>
    <dgm:cxn modelId="{FA7BC69D-AC25-4DD6-957B-8FE396565CB4}" type="presParOf" srcId="{2E463472-4AB7-409D-9462-445898F38997}" destId="{B234D3A5-BF45-4B87-B39B-B34880AC0596}" srcOrd="9" destOrd="0" presId="urn:microsoft.com/office/officeart/2008/layout/LinedList"/>
    <dgm:cxn modelId="{FF274BD3-7B51-48EE-A330-B47AEFE3C5FB}" type="presParOf" srcId="{B234D3A5-BF45-4B87-B39B-B34880AC0596}" destId="{7B27C87A-9127-41D4-A27F-7078D8B7B3B3}" srcOrd="0" destOrd="0" presId="urn:microsoft.com/office/officeart/2008/layout/LinedList"/>
    <dgm:cxn modelId="{C86D44C6-45A7-442E-996F-822F887B4827}" type="presParOf" srcId="{B234D3A5-BF45-4B87-B39B-B34880AC0596}" destId="{8ECB176E-DAF1-4713-B279-9BFB73802286}" srcOrd="1" destOrd="0" presId="urn:microsoft.com/office/officeart/2008/layout/LinedList"/>
    <dgm:cxn modelId="{02C46A16-4379-4A56-8DCA-A04BCB9C2157}" type="presParOf" srcId="{2E463472-4AB7-409D-9462-445898F38997}" destId="{E2827490-27B1-4179-B624-E6148A2A78AA}" srcOrd="10" destOrd="0" presId="urn:microsoft.com/office/officeart/2008/layout/LinedList"/>
    <dgm:cxn modelId="{8A1DBA7A-D5BA-49B7-A190-6BB96378CA94}" type="presParOf" srcId="{2E463472-4AB7-409D-9462-445898F38997}" destId="{511051C1-9768-4F82-A5BE-305F79923008}" srcOrd="11" destOrd="0" presId="urn:microsoft.com/office/officeart/2008/layout/LinedList"/>
    <dgm:cxn modelId="{0454E45A-F230-4034-8507-661009F0B3B4}" type="presParOf" srcId="{511051C1-9768-4F82-A5BE-305F79923008}" destId="{695B380D-F1AD-48C9-9469-5182D0A39C25}" srcOrd="0" destOrd="0" presId="urn:microsoft.com/office/officeart/2008/layout/LinedList"/>
    <dgm:cxn modelId="{C0C092A4-C2B1-4F2B-9616-B900A4957FC6}" type="presParOf" srcId="{511051C1-9768-4F82-A5BE-305F79923008}" destId="{905887C7-9FBC-4555-A7AA-FFB71F4B74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7BD8F-0900-43A7-B327-68A31957402F}" type="doc">
      <dgm:prSet loTypeId="urn:microsoft.com/office/officeart/2005/8/layout/process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7639E743-133D-49D0-B35F-F41F5919DE98}">
      <dgm:prSet/>
      <dgm:spPr/>
      <dgm:t>
        <a:bodyPr/>
        <a:lstStyle/>
        <a:p>
          <a:r>
            <a:rPr lang="hr-HR" dirty="0" smtClean="0"/>
            <a:t>Službenika imenuje:</a:t>
          </a:r>
          <a:endParaRPr lang="en-US" dirty="0"/>
        </a:p>
      </dgm:t>
    </dgm:pt>
    <dgm:pt modelId="{63C8A8DB-A6C6-4B78-8464-1D2B1D7AC914}" type="parTrans" cxnId="{A85A9449-25F6-4B31-A7E1-1DBA97BADD00}">
      <dgm:prSet/>
      <dgm:spPr/>
      <dgm:t>
        <a:bodyPr/>
        <a:lstStyle/>
        <a:p>
          <a:endParaRPr lang="en-US"/>
        </a:p>
      </dgm:t>
    </dgm:pt>
    <dgm:pt modelId="{590A94B7-73F3-4AFC-B09F-605E65D95F12}" type="sibTrans" cxnId="{A85A9449-25F6-4B31-A7E1-1DBA97BADD00}">
      <dgm:prSet/>
      <dgm:spPr/>
      <dgm:t>
        <a:bodyPr/>
        <a:lstStyle/>
        <a:p>
          <a:endParaRPr lang="en-US"/>
        </a:p>
      </dgm:t>
    </dgm:pt>
    <dgm:pt modelId="{534828D8-66D4-4BA0-86A6-4D6A3697EDCA}">
      <dgm:prSet/>
      <dgm:spPr/>
      <dgm:t>
        <a:bodyPr/>
        <a:lstStyle/>
        <a:p>
          <a:r>
            <a:rPr lang="hr-HR"/>
            <a:t>voditelj i izvršitelj obrade</a:t>
          </a:r>
          <a:endParaRPr lang="en-US"/>
        </a:p>
      </dgm:t>
    </dgm:pt>
    <dgm:pt modelId="{A267D3AF-4848-4734-AE34-DEBF5B9DC217}" type="parTrans" cxnId="{9FE52492-D230-4365-A426-58534DFFAB50}">
      <dgm:prSet/>
      <dgm:spPr/>
      <dgm:t>
        <a:bodyPr/>
        <a:lstStyle/>
        <a:p>
          <a:endParaRPr lang="en-US"/>
        </a:p>
      </dgm:t>
    </dgm:pt>
    <dgm:pt modelId="{AECBE50E-9C07-4262-ABE5-97C1C4867565}" type="sibTrans" cxnId="{9FE52492-D230-4365-A426-58534DFFAB50}">
      <dgm:prSet/>
      <dgm:spPr/>
      <dgm:t>
        <a:bodyPr/>
        <a:lstStyle/>
        <a:p>
          <a:endParaRPr lang="en-US"/>
        </a:p>
      </dgm:t>
    </dgm:pt>
    <dgm:pt modelId="{61730F02-8D00-4115-8A6E-58FC4C13F07E}">
      <dgm:prSet/>
      <dgm:spPr/>
      <dgm:t>
        <a:bodyPr/>
        <a:lstStyle/>
        <a:p>
          <a:r>
            <a:rPr lang="hr-HR"/>
            <a:t>sva tijela javne vlasti ili javna tijela (osim sudovi)</a:t>
          </a:r>
          <a:endParaRPr lang="en-US"/>
        </a:p>
      </dgm:t>
    </dgm:pt>
    <dgm:pt modelId="{7B6AA89B-5F14-41B1-808F-CB9C7D3D3753}" type="parTrans" cxnId="{9680CCAB-1251-4FE8-A916-30E086A0FA71}">
      <dgm:prSet/>
      <dgm:spPr/>
      <dgm:t>
        <a:bodyPr/>
        <a:lstStyle/>
        <a:p>
          <a:endParaRPr lang="en-US"/>
        </a:p>
      </dgm:t>
    </dgm:pt>
    <dgm:pt modelId="{7547AB2E-1DFC-4F30-8ED4-CC9B47B92680}" type="sibTrans" cxnId="{9680CCAB-1251-4FE8-A916-30E086A0FA71}">
      <dgm:prSet/>
      <dgm:spPr/>
      <dgm:t>
        <a:bodyPr/>
        <a:lstStyle/>
        <a:p>
          <a:endParaRPr lang="en-US"/>
        </a:p>
      </dgm:t>
    </dgm:pt>
    <dgm:pt modelId="{036FF685-3BC7-41B8-82C4-976417804C78}">
      <dgm:prSet/>
      <dgm:spPr/>
      <dgm:t>
        <a:bodyPr/>
        <a:lstStyle/>
        <a:p>
          <a:r>
            <a:rPr lang="hr-HR" dirty="0"/>
            <a:t>ako redovito i sustavno </a:t>
          </a:r>
          <a:r>
            <a:rPr lang="hr-HR" dirty="0" smtClean="0"/>
            <a:t>obrađuju </a:t>
          </a:r>
          <a:r>
            <a:rPr lang="hr-HR" dirty="0"/>
            <a:t>ispitanike u velikoj mjeri</a:t>
          </a:r>
          <a:endParaRPr lang="en-US" dirty="0"/>
        </a:p>
      </dgm:t>
    </dgm:pt>
    <dgm:pt modelId="{A83207AD-DA94-4011-BCEC-C159B159E011}" type="parTrans" cxnId="{7C7F6907-4878-4A44-B0A5-33477686364B}">
      <dgm:prSet/>
      <dgm:spPr/>
      <dgm:t>
        <a:bodyPr/>
        <a:lstStyle/>
        <a:p>
          <a:endParaRPr lang="en-US"/>
        </a:p>
      </dgm:t>
    </dgm:pt>
    <dgm:pt modelId="{8BE14B94-3C95-4E6F-945B-E107A024AF8A}" type="sibTrans" cxnId="{7C7F6907-4878-4A44-B0A5-33477686364B}">
      <dgm:prSet/>
      <dgm:spPr/>
      <dgm:t>
        <a:bodyPr/>
        <a:lstStyle/>
        <a:p>
          <a:endParaRPr lang="en-US"/>
        </a:p>
      </dgm:t>
    </dgm:pt>
    <dgm:pt modelId="{D703E200-CF70-4CAF-AEDF-DD4C7F415C18}">
      <dgm:prSet/>
      <dgm:spPr/>
      <dgm:t>
        <a:bodyPr/>
        <a:lstStyle/>
        <a:p>
          <a:r>
            <a:rPr lang="hr-HR"/>
            <a:t>ako obavljaju opsežne obrade posebnih kategorija podataka i osobnih podataka u vezi s kaznenim osudama i kažnjivim djelima</a:t>
          </a:r>
          <a:endParaRPr lang="en-US"/>
        </a:p>
      </dgm:t>
    </dgm:pt>
    <dgm:pt modelId="{FA7B3AC4-E29C-4142-BFB2-726CDE56968F}" type="parTrans" cxnId="{A93F8344-51A4-4742-A001-56D6E970E5EC}">
      <dgm:prSet/>
      <dgm:spPr/>
      <dgm:t>
        <a:bodyPr/>
        <a:lstStyle/>
        <a:p>
          <a:endParaRPr lang="en-US"/>
        </a:p>
      </dgm:t>
    </dgm:pt>
    <dgm:pt modelId="{BBCA695F-1B64-4363-A978-4668557D10A1}" type="sibTrans" cxnId="{A93F8344-51A4-4742-A001-56D6E970E5EC}">
      <dgm:prSet/>
      <dgm:spPr/>
      <dgm:t>
        <a:bodyPr/>
        <a:lstStyle/>
        <a:p>
          <a:endParaRPr lang="en-US"/>
        </a:p>
      </dgm:t>
    </dgm:pt>
    <dgm:pt modelId="{CDA67C3A-7DFA-4E1D-A81E-A79856F9548C}">
      <dgm:prSet/>
      <dgm:spPr/>
      <dgm:t>
        <a:bodyPr/>
        <a:lstStyle/>
        <a:p>
          <a:r>
            <a:rPr lang="hr-HR" dirty="0" smtClean="0"/>
            <a:t>Službenik za zaštitu osobnih podataka izravno </a:t>
          </a:r>
          <a:r>
            <a:rPr lang="hr-HR" dirty="0"/>
            <a:t>odgovara najvišoj rukovodećoj razini voditelja obrade ili izvršitelja obrade</a:t>
          </a:r>
          <a:endParaRPr lang="en-US" dirty="0"/>
        </a:p>
      </dgm:t>
    </dgm:pt>
    <dgm:pt modelId="{A6EE7A32-0352-4953-BB4A-5F8BA77339B5}" type="parTrans" cxnId="{FADBAF00-2B41-4A63-AAF5-00CC8FB0BF1B}">
      <dgm:prSet/>
      <dgm:spPr/>
      <dgm:t>
        <a:bodyPr/>
        <a:lstStyle/>
        <a:p>
          <a:endParaRPr lang="en-US"/>
        </a:p>
      </dgm:t>
    </dgm:pt>
    <dgm:pt modelId="{8E4C05AB-529E-4361-8966-2FF7C2ABC99E}" type="sibTrans" cxnId="{FADBAF00-2B41-4A63-AAF5-00CC8FB0BF1B}">
      <dgm:prSet/>
      <dgm:spPr/>
      <dgm:t>
        <a:bodyPr/>
        <a:lstStyle/>
        <a:p>
          <a:endParaRPr lang="en-US"/>
        </a:p>
      </dgm:t>
    </dgm:pt>
    <dgm:pt modelId="{4FA6D58F-5103-4377-855B-B657738F4C4F}" type="pres">
      <dgm:prSet presAssocID="{97F7BD8F-0900-43A7-B327-68A3195740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A616F2C-1CF1-42EB-81C0-4CF310085F5B}" type="pres">
      <dgm:prSet presAssocID="{7639E743-133D-49D0-B35F-F41F5919DE9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0A8518-CC9B-422B-AAAE-AC27B68DC101}" type="pres">
      <dgm:prSet presAssocID="{590A94B7-73F3-4AFC-B09F-605E65D95F12}" presName="sibTrans" presStyleLbl="sibTrans2D1" presStyleIdx="0" presStyleCnt="1"/>
      <dgm:spPr/>
      <dgm:t>
        <a:bodyPr/>
        <a:lstStyle/>
        <a:p>
          <a:endParaRPr lang="hr-HR"/>
        </a:p>
      </dgm:t>
    </dgm:pt>
    <dgm:pt modelId="{8FB660E2-617E-4575-901A-3248B977FA2D}" type="pres">
      <dgm:prSet presAssocID="{590A94B7-73F3-4AFC-B09F-605E65D95F12}" presName="connectorText" presStyleLbl="sibTrans2D1" presStyleIdx="0" presStyleCnt="1"/>
      <dgm:spPr/>
      <dgm:t>
        <a:bodyPr/>
        <a:lstStyle/>
        <a:p>
          <a:endParaRPr lang="hr-HR"/>
        </a:p>
      </dgm:t>
    </dgm:pt>
    <dgm:pt modelId="{997BEE4D-6871-4A48-B652-3FF8F8CFCDE8}" type="pres">
      <dgm:prSet presAssocID="{CDA67C3A-7DFA-4E1D-A81E-A79856F9548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C7F6907-4878-4A44-B0A5-33477686364B}" srcId="{7639E743-133D-49D0-B35F-F41F5919DE98}" destId="{036FF685-3BC7-41B8-82C4-976417804C78}" srcOrd="2" destOrd="0" parTransId="{A83207AD-DA94-4011-BCEC-C159B159E011}" sibTransId="{8BE14B94-3C95-4E6F-945B-E107A024AF8A}"/>
    <dgm:cxn modelId="{C0BE7BFC-FCC7-4E18-8F07-68F4434D82D2}" type="presOf" srcId="{590A94B7-73F3-4AFC-B09F-605E65D95F12}" destId="{8FB660E2-617E-4575-901A-3248B977FA2D}" srcOrd="1" destOrd="0" presId="urn:microsoft.com/office/officeart/2005/8/layout/process1"/>
    <dgm:cxn modelId="{C835146B-10D5-49EC-8C83-BEB98DDF882B}" type="presOf" srcId="{534828D8-66D4-4BA0-86A6-4D6A3697EDCA}" destId="{7A616F2C-1CF1-42EB-81C0-4CF310085F5B}" srcOrd="0" destOrd="1" presId="urn:microsoft.com/office/officeart/2005/8/layout/process1"/>
    <dgm:cxn modelId="{CED35C0E-C861-4F49-886F-25086A7A02FC}" type="presOf" srcId="{036FF685-3BC7-41B8-82C4-976417804C78}" destId="{7A616F2C-1CF1-42EB-81C0-4CF310085F5B}" srcOrd="0" destOrd="3" presId="urn:microsoft.com/office/officeart/2005/8/layout/process1"/>
    <dgm:cxn modelId="{DFBA77DC-0E17-4360-8B4E-60609B6502EA}" type="presOf" srcId="{97F7BD8F-0900-43A7-B327-68A31957402F}" destId="{4FA6D58F-5103-4377-855B-B657738F4C4F}" srcOrd="0" destOrd="0" presId="urn:microsoft.com/office/officeart/2005/8/layout/process1"/>
    <dgm:cxn modelId="{9FE52492-D230-4365-A426-58534DFFAB50}" srcId="{7639E743-133D-49D0-B35F-F41F5919DE98}" destId="{534828D8-66D4-4BA0-86A6-4D6A3697EDCA}" srcOrd="0" destOrd="0" parTransId="{A267D3AF-4848-4734-AE34-DEBF5B9DC217}" sibTransId="{AECBE50E-9C07-4262-ABE5-97C1C4867565}"/>
    <dgm:cxn modelId="{0BBD2216-8E5A-4A61-B631-2B36DE1C8957}" type="presOf" srcId="{CDA67C3A-7DFA-4E1D-A81E-A79856F9548C}" destId="{997BEE4D-6871-4A48-B652-3FF8F8CFCDE8}" srcOrd="0" destOrd="0" presId="urn:microsoft.com/office/officeart/2005/8/layout/process1"/>
    <dgm:cxn modelId="{6A483AB5-CD59-46D0-8FD0-BEBF87E626DC}" type="presOf" srcId="{7639E743-133D-49D0-B35F-F41F5919DE98}" destId="{7A616F2C-1CF1-42EB-81C0-4CF310085F5B}" srcOrd="0" destOrd="0" presId="urn:microsoft.com/office/officeart/2005/8/layout/process1"/>
    <dgm:cxn modelId="{9680CCAB-1251-4FE8-A916-30E086A0FA71}" srcId="{7639E743-133D-49D0-B35F-F41F5919DE98}" destId="{61730F02-8D00-4115-8A6E-58FC4C13F07E}" srcOrd="1" destOrd="0" parTransId="{7B6AA89B-5F14-41B1-808F-CB9C7D3D3753}" sibTransId="{7547AB2E-1DFC-4F30-8ED4-CC9B47B92680}"/>
    <dgm:cxn modelId="{28E5D093-FDE8-4250-80C4-CA980D8D1A89}" type="presOf" srcId="{590A94B7-73F3-4AFC-B09F-605E65D95F12}" destId="{130A8518-CC9B-422B-AAAE-AC27B68DC101}" srcOrd="0" destOrd="0" presId="urn:microsoft.com/office/officeart/2005/8/layout/process1"/>
    <dgm:cxn modelId="{5731D32E-C23C-46E4-82CC-F4C4A10BE338}" type="presOf" srcId="{61730F02-8D00-4115-8A6E-58FC4C13F07E}" destId="{7A616F2C-1CF1-42EB-81C0-4CF310085F5B}" srcOrd="0" destOrd="2" presId="urn:microsoft.com/office/officeart/2005/8/layout/process1"/>
    <dgm:cxn modelId="{FADBAF00-2B41-4A63-AAF5-00CC8FB0BF1B}" srcId="{97F7BD8F-0900-43A7-B327-68A31957402F}" destId="{CDA67C3A-7DFA-4E1D-A81E-A79856F9548C}" srcOrd="1" destOrd="0" parTransId="{A6EE7A32-0352-4953-BB4A-5F8BA77339B5}" sibTransId="{8E4C05AB-529E-4361-8966-2FF7C2ABC99E}"/>
    <dgm:cxn modelId="{F9CC2047-315A-4576-B616-ED100C432C34}" type="presOf" srcId="{D703E200-CF70-4CAF-AEDF-DD4C7F415C18}" destId="{7A616F2C-1CF1-42EB-81C0-4CF310085F5B}" srcOrd="0" destOrd="4" presId="urn:microsoft.com/office/officeart/2005/8/layout/process1"/>
    <dgm:cxn modelId="{A93F8344-51A4-4742-A001-56D6E970E5EC}" srcId="{7639E743-133D-49D0-B35F-F41F5919DE98}" destId="{D703E200-CF70-4CAF-AEDF-DD4C7F415C18}" srcOrd="3" destOrd="0" parTransId="{FA7B3AC4-E29C-4142-BFB2-726CDE56968F}" sibTransId="{BBCA695F-1B64-4363-A978-4668557D10A1}"/>
    <dgm:cxn modelId="{A85A9449-25F6-4B31-A7E1-1DBA97BADD00}" srcId="{97F7BD8F-0900-43A7-B327-68A31957402F}" destId="{7639E743-133D-49D0-B35F-F41F5919DE98}" srcOrd="0" destOrd="0" parTransId="{63C8A8DB-A6C6-4B78-8464-1D2B1D7AC914}" sibTransId="{590A94B7-73F3-4AFC-B09F-605E65D95F12}"/>
    <dgm:cxn modelId="{239DAEC8-A1E7-4EC0-AE5C-5B10D7C5B2FE}" type="presParOf" srcId="{4FA6D58F-5103-4377-855B-B657738F4C4F}" destId="{7A616F2C-1CF1-42EB-81C0-4CF310085F5B}" srcOrd="0" destOrd="0" presId="urn:microsoft.com/office/officeart/2005/8/layout/process1"/>
    <dgm:cxn modelId="{9FDD4FA3-F297-4069-990D-2B588CAE220F}" type="presParOf" srcId="{4FA6D58F-5103-4377-855B-B657738F4C4F}" destId="{130A8518-CC9B-422B-AAAE-AC27B68DC101}" srcOrd="1" destOrd="0" presId="urn:microsoft.com/office/officeart/2005/8/layout/process1"/>
    <dgm:cxn modelId="{909FA62A-8DB8-4FC3-8B51-3F9654945925}" type="presParOf" srcId="{130A8518-CC9B-422B-AAAE-AC27B68DC101}" destId="{8FB660E2-617E-4575-901A-3248B977FA2D}" srcOrd="0" destOrd="0" presId="urn:microsoft.com/office/officeart/2005/8/layout/process1"/>
    <dgm:cxn modelId="{F04AE395-0DD1-40C4-BDD1-D0786681CA2D}" type="presParOf" srcId="{4FA6D58F-5103-4377-855B-B657738F4C4F}" destId="{997BEE4D-6871-4A48-B652-3FF8F8CFCDE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5C4967-FDFC-4337-BF3A-1E7A7D69B3CC}" type="doc">
      <dgm:prSet loTypeId="urn:microsoft.com/office/officeart/2008/layout/LinedList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61A80C59-BA29-4BAE-BFE8-DFA49BFC8BED}">
      <dgm:prSet/>
      <dgm:spPr/>
      <dgm:t>
        <a:bodyPr/>
        <a:lstStyle/>
        <a:p>
          <a:r>
            <a:rPr lang="hr-HR" dirty="0"/>
            <a:t>Prati i provodi primjenu Opće Uredbe</a:t>
          </a:r>
          <a:endParaRPr lang="en-US" dirty="0"/>
        </a:p>
      </dgm:t>
    </dgm:pt>
    <dgm:pt modelId="{2F62A1A1-DBAD-4B27-9BEB-56F3C6F507B4}" type="parTrans" cxnId="{764C68ED-7DF9-4C1C-B26F-27BCB4EF8894}">
      <dgm:prSet/>
      <dgm:spPr/>
      <dgm:t>
        <a:bodyPr/>
        <a:lstStyle/>
        <a:p>
          <a:endParaRPr lang="en-US"/>
        </a:p>
      </dgm:t>
    </dgm:pt>
    <dgm:pt modelId="{E5AC3CCA-1A0B-4AF9-859A-A1FD417367AE}" type="sibTrans" cxnId="{764C68ED-7DF9-4C1C-B26F-27BCB4EF8894}">
      <dgm:prSet/>
      <dgm:spPr/>
      <dgm:t>
        <a:bodyPr/>
        <a:lstStyle/>
        <a:p>
          <a:endParaRPr lang="en-US"/>
        </a:p>
      </dgm:t>
    </dgm:pt>
    <dgm:pt modelId="{BC3EFD21-1645-411D-8B03-7B1741353DB3}">
      <dgm:prSet/>
      <dgm:spPr/>
      <dgm:t>
        <a:bodyPr/>
        <a:lstStyle/>
        <a:p>
          <a:r>
            <a:rPr lang="hr-HR" dirty="0"/>
            <a:t>Promiče javnu svijest o rizicima, pravilima, zaštitnim mjerama i pravima u vezi s obradom</a:t>
          </a:r>
          <a:endParaRPr lang="en-US" dirty="0"/>
        </a:p>
      </dgm:t>
    </dgm:pt>
    <dgm:pt modelId="{74383637-9A52-4AA7-AB5F-32845270ACA4}" type="parTrans" cxnId="{33CF7212-8E56-4CEA-87F7-71217C8DA4A0}">
      <dgm:prSet/>
      <dgm:spPr/>
      <dgm:t>
        <a:bodyPr/>
        <a:lstStyle/>
        <a:p>
          <a:endParaRPr lang="en-US"/>
        </a:p>
      </dgm:t>
    </dgm:pt>
    <dgm:pt modelId="{E079C74D-522D-46DD-BD61-276EC0E2760E}" type="sibTrans" cxnId="{33CF7212-8E56-4CEA-87F7-71217C8DA4A0}">
      <dgm:prSet/>
      <dgm:spPr/>
      <dgm:t>
        <a:bodyPr/>
        <a:lstStyle/>
        <a:p>
          <a:endParaRPr lang="en-US"/>
        </a:p>
      </dgm:t>
    </dgm:pt>
    <dgm:pt modelId="{7BD91BC9-1876-4EAD-985F-8CED511CA8E0}">
      <dgm:prSet/>
      <dgm:spPr/>
      <dgm:t>
        <a:bodyPr/>
        <a:lstStyle/>
        <a:p>
          <a:r>
            <a:rPr lang="hr-HR" dirty="0"/>
            <a:t>Promiče osviještenost voditelja obrade i izvršitelja obrade o njihovim obvezama</a:t>
          </a:r>
          <a:endParaRPr lang="en-US" dirty="0"/>
        </a:p>
      </dgm:t>
    </dgm:pt>
    <dgm:pt modelId="{7648BEAE-5758-47B6-BDF4-F8E55D23E9AE}" type="parTrans" cxnId="{E9C35798-4763-466F-9AC2-3AFBE860E370}">
      <dgm:prSet/>
      <dgm:spPr/>
      <dgm:t>
        <a:bodyPr/>
        <a:lstStyle/>
        <a:p>
          <a:endParaRPr lang="en-US"/>
        </a:p>
      </dgm:t>
    </dgm:pt>
    <dgm:pt modelId="{D08BC91D-3A2D-45F9-B992-85C55C7EA6ED}" type="sibTrans" cxnId="{E9C35798-4763-466F-9AC2-3AFBE860E370}">
      <dgm:prSet/>
      <dgm:spPr/>
      <dgm:t>
        <a:bodyPr/>
        <a:lstStyle/>
        <a:p>
          <a:endParaRPr lang="en-US"/>
        </a:p>
      </dgm:t>
    </dgm:pt>
    <dgm:pt modelId="{5178E721-55BC-4EED-8B6D-2D9781906BD5}">
      <dgm:prSet/>
      <dgm:spPr/>
      <dgm:t>
        <a:bodyPr/>
        <a:lstStyle/>
        <a:p>
          <a:r>
            <a:rPr lang="hr-HR" dirty="0"/>
            <a:t>Savjetuje nacionalni parlament, vladu i druge institucije i tijela u </a:t>
          </a:r>
          <a:r>
            <a:rPr lang="hr-HR" dirty="0" smtClean="0"/>
            <a:t>svezi </a:t>
          </a:r>
          <a:r>
            <a:rPr lang="hr-HR" dirty="0"/>
            <a:t>zaštite osobnih podataka</a:t>
          </a:r>
          <a:endParaRPr lang="en-US" dirty="0"/>
        </a:p>
      </dgm:t>
    </dgm:pt>
    <dgm:pt modelId="{985E5D89-A1F4-4EA5-B624-D9074B93F27B}" type="parTrans" cxnId="{489F9577-4836-49FC-A8D6-AF36BEA5752C}">
      <dgm:prSet/>
      <dgm:spPr/>
      <dgm:t>
        <a:bodyPr/>
        <a:lstStyle/>
        <a:p>
          <a:endParaRPr lang="en-US"/>
        </a:p>
      </dgm:t>
    </dgm:pt>
    <dgm:pt modelId="{55946118-311A-401E-AE10-5747525CFA18}" type="sibTrans" cxnId="{489F9577-4836-49FC-A8D6-AF36BEA5752C}">
      <dgm:prSet/>
      <dgm:spPr/>
      <dgm:t>
        <a:bodyPr/>
        <a:lstStyle/>
        <a:p>
          <a:endParaRPr lang="en-US"/>
        </a:p>
      </dgm:t>
    </dgm:pt>
    <dgm:pt modelId="{4E66AD12-219B-41A8-882D-419CF3665C81}" type="pres">
      <dgm:prSet presAssocID="{9B5C4967-FDFC-4337-BF3A-1E7A7D69B3C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1FCC70F-DA38-49FD-BECE-0A1C573400B6}" type="pres">
      <dgm:prSet presAssocID="{61A80C59-BA29-4BAE-BFE8-DFA49BFC8BED}" presName="thickLine" presStyleLbl="alignNode1" presStyleIdx="0" presStyleCnt="4"/>
      <dgm:spPr/>
    </dgm:pt>
    <dgm:pt modelId="{8FDB35D1-334C-4B01-9E8F-77AFB17DBC59}" type="pres">
      <dgm:prSet presAssocID="{61A80C59-BA29-4BAE-BFE8-DFA49BFC8BED}" presName="horz1" presStyleCnt="0"/>
      <dgm:spPr/>
    </dgm:pt>
    <dgm:pt modelId="{EB991A3F-EEEB-41EC-A734-CDC1A4A6F9EC}" type="pres">
      <dgm:prSet presAssocID="{61A80C59-BA29-4BAE-BFE8-DFA49BFC8BED}" presName="tx1" presStyleLbl="revTx" presStyleIdx="0" presStyleCnt="4" custLinFactNeighborX="-1006" custLinFactNeighborY="-25798"/>
      <dgm:spPr/>
      <dgm:t>
        <a:bodyPr/>
        <a:lstStyle/>
        <a:p>
          <a:endParaRPr lang="hr-HR"/>
        </a:p>
      </dgm:t>
    </dgm:pt>
    <dgm:pt modelId="{198A752B-C6B7-4D4B-A0C4-5FDA069900F6}" type="pres">
      <dgm:prSet presAssocID="{61A80C59-BA29-4BAE-BFE8-DFA49BFC8BED}" presName="vert1" presStyleCnt="0"/>
      <dgm:spPr/>
    </dgm:pt>
    <dgm:pt modelId="{5EE7C2CD-C73C-4F17-B402-8B885E4276A1}" type="pres">
      <dgm:prSet presAssocID="{BC3EFD21-1645-411D-8B03-7B1741353DB3}" presName="thickLine" presStyleLbl="alignNode1" presStyleIdx="1" presStyleCnt="4"/>
      <dgm:spPr/>
    </dgm:pt>
    <dgm:pt modelId="{B14F289F-88D6-4696-932B-689C28DE1EA3}" type="pres">
      <dgm:prSet presAssocID="{BC3EFD21-1645-411D-8B03-7B1741353DB3}" presName="horz1" presStyleCnt="0"/>
      <dgm:spPr/>
    </dgm:pt>
    <dgm:pt modelId="{662524D6-D761-4074-8F2D-AEA49E6F2E50}" type="pres">
      <dgm:prSet presAssocID="{BC3EFD21-1645-411D-8B03-7B1741353DB3}" presName="tx1" presStyleLbl="revTx" presStyleIdx="1" presStyleCnt="4"/>
      <dgm:spPr/>
      <dgm:t>
        <a:bodyPr/>
        <a:lstStyle/>
        <a:p>
          <a:endParaRPr lang="hr-HR"/>
        </a:p>
      </dgm:t>
    </dgm:pt>
    <dgm:pt modelId="{B6CA7642-0C53-4AC5-88C0-BB4855BACEF6}" type="pres">
      <dgm:prSet presAssocID="{BC3EFD21-1645-411D-8B03-7B1741353DB3}" presName="vert1" presStyleCnt="0"/>
      <dgm:spPr/>
    </dgm:pt>
    <dgm:pt modelId="{8E85984D-3763-4C24-BBB3-E98D8D453530}" type="pres">
      <dgm:prSet presAssocID="{7BD91BC9-1876-4EAD-985F-8CED511CA8E0}" presName="thickLine" presStyleLbl="alignNode1" presStyleIdx="2" presStyleCnt="4"/>
      <dgm:spPr/>
    </dgm:pt>
    <dgm:pt modelId="{5DF4C72F-B2A7-4884-B9FD-D5E417F1D307}" type="pres">
      <dgm:prSet presAssocID="{7BD91BC9-1876-4EAD-985F-8CED511CA8E0}" presName="horz1" presStyleCnt="0"/>
      <dgm:spPr/>
    </dgm:pt>
    <dgm:pt modelId="{B927EEBB-0A7D-4593-9855-4608872BBE56}" type="pres">
      <dgm:prSet presAssocID="{7BD91BC9-1876-4EAD-985F-8CED511CA8E0}" presName="tx1" presStyleLbl="revTx" presStyleIdx="2" presStyleCnt="4"/>
      <dgm:spPr/>
      <dgm:t>
        <a:bodyPr/>
        <a:lstStyle/>
        <a:p>
          <a:endParaRPr lang="hr-HR"/>
        </a:p>
      </dgm:t>
    </dgm:pt>
    <dgm:pt modelId="{C8640CA2-73B7-4E0F-AE19-73E91C7C06C2}" type="pres">
      <dgm:prSet presAssocID="{7BD91BC9-1876-4EAD-985F-8CED511CA8E0}" presName="vert1" presStyleCnt="0"/>
      <dgm:spPr/>
    </dgm:pt>
    <dgm:pt modelId="{425C6C3C-C3F0-4D33-8793-14251726B9C5}" type="pres">
      <dgm:prSet presAssocID="{5178E721-55BC-4EED-8B6D-2D9781906BD5}" presName="thickLine" presStyleLbl="alignNode1" presStyleIdx="3" presStyleCnt="4"/>
      <dgm:spPr/>
    </dgm:pt>
    <dgm:pt modelId="{DBCE54E9-E9D3-4B84-956E-15757F41BFE4}" type="pres">
      <dgm:prSet presAssocID="{5178E721-55BC-4EED-8B6D-2D9781906BD5}" presName="horz1" presStyleCnt="0"/>
      <dgm:spPr/>
    </dgm:pt>
    <dgm:pt modelId="{67644792-9CA8-47B0-A397-7392DB1EB536}" type="pres">
      <dgm:prSet presAssocID="{5178E721-55BC-4EED-8B6D-2D9781906BD5}" presName="tx1" presStyleLbl="revTx" presStyleIdx="3" presStyleCnt="4"/>
      <dgm:spPr/>
      <dgm:t>
        <a:bodyPr/>
        <a:lstStyle/>
        <a:p>
          <a:endParaRPr lang="hr-HR"/>
        </a:p>
      </dgm:t>
    </dgm:pt>
    <dgm:pt modelId="{A7B85981-5163-44E4-8CC3-948EB70F1788}" type="pres">
      <dgm:prSet presAssocID="{5178E721-55BC-4EED-8B6D-2D9781906BD5}" presName="vert1" presStyleCnt="0"/>
      <dgm:spPr/>
    </dgm:pt>
  </dgm:ptLst>
  <dgm:cxnLst>
    <dgm:cxn modelId="{291E3E8D-538C-46EF-9E20-C103C5AAE217}" type="presOf" srcId="{9B5C4967-FDFC-4337-BF3A-1E7A7D69B3CC}" destId="{4E66AD12-219B-41A8-882D-419CF3665C81}" srcOrd="0" destOrd="0" presId="urn:microsoft.com/office/officeart/2008/layout/LinedList"/>
    <dgm:cxn modelId="{0093690C-DA20-48AE-9CC7-F2E080B726E6}" type="presOf" srcId="{5178E721-55BC-4EED-8B6D-2D9781906BD5}" destId="{67644792-9CA8-47B0-A397-7392DB1EB536}" srcOrd="0" destOrd="0" presId="urn:microsoft.com/office/officeart/2008/layout/LinedList"/>
    <dgm:cxn modelId="{762144E7-4EDD-422F-8B4C-30D88ADF697E}" type="presOf" srcId="{BC3EFD21-1645-411D-8B03-7B1741353DB3}" destId="{662524D6-D761-4074-8F2D-AEA49E6F2E50}" srcOrd="0" destOrd="0" presId="urn:microsoft.com/office/officeart/2008/layout/LinedList"/>
    <dgm:cxn modelId="{E9C35798-4763-466F-9AC2-3AFBE860E370}" srcId="{9B5C4967-FDFC-4337-BF3A-1E7A7D69B3CC}" destId="{7BD91BC9-1876-4EAD-985F-8CED511CA8E0}" srcOrd="2" destOrd="0" parTransId="{7648BEAE-5758-47B6-BDF4-F8E55D23E9AE}" sibTransId="{D08BC91D-3A2D-45F9-B992-85C55C7EA6ED}"/>
    <dgm:cxn modelId="{AA3DD05A-E75F-4228-83CA-A83705841EBD}" type="presOf" srcId="{61A80C59-BA29-4BAE-BFE8-DFA49BFC8BED}" destId="{EB991A3F-EEEB-41EC-A734-CDC1A4A6F9EC}" srcOrd="0" destOrd="0" presId="urn:microsoft.com/office/officeart/2008/layout/LinedList"/>
    <dgm:cxn modelId="{489F9577-4836-49FC-A8D6-AF36BEA5752C}" srcId="{9B5C4967-FDFC-4337-BF3A-1E7A7D69B3CC}" destId="{5178E721-55BC-4EED-8B6D-2D9781906BD5}" srcOrd="3" destOrd="0" parTransId="{985E5D89-A1F4-4EA5-B624-D9074B93F27B}" sibTransId="{55946118-311A-401E-AE10-5747525CFA18}"/>
    <dgm:cxn modelId="{388BAE6B-F440-4423-909F-8D03CBE99895}" type="presOf" srcId="{7BD91BC9-1876-4EAD-985F-8CED511CA8E0}" destId="{B927EEBB-0A7D-4593-9855-4608872BBE56}" srcOrd="0" destOrd="0" presId="urn:microsoft.com/office/officeart/2008/layout/LinedList"/>
    <dgm:cxn modelId="{33CF7212-8E56-4CEA-87F7-71217C8DA4A0}" srcId="{9B5C4967-FDFC-4337-BF3A-1E7A7D69B3CC}" destId="{BC3EFD21-1645-411D-8B03-7B1741353DB3}" srcOrd="1" destOrd="0" parTransId="{74383637-9A52-4AA7-AB5F-32845270ACA4}" sibTransId="{E079C74D-522D-46DD-BD61-276EC0E2760E}"/>
    <dgm:cxn modelId="{764C68ED-7DF9-4C1C-B26F-27BCB4EF8894}" srcId="{9B5C4967-FDFC-4337-BF3A-1E7A7D69B3CC}" destId="{61A80C59-BA29-4BAE-BFE8-DFA49BFC8BED}" srcOrd="0" destOrd="0" parTransId="{2F62A1A1-DBAD-4B27-9BEB-56F3C6F507B4}" sibTransId="{E5AC3CCA-1A0B-4AF9-859A-A1FD417367AE}"/>
    <dgm:cxn modelId="{2A72C78E-9616-49D1-BFD6-11EFE004B8B1}" type="presParOf" srcId="{4E66AD12-219B-41A8-882D-419CF3665C81}" destId="{11FCC70F-DA38-49FD-BECE-0A1C573400B6}" srcOrd="0" destOrd="0" presId="urn:microsoft.com/office/officeart/2008/layout/LinedList"/>
    <dgm:cxn modelId="{2101FDF5-979F-4F27-ACA5-ED02EF4D586C}" type="presParOf" srcId="{4E66AD12-219B-41A8-882D-419CF3665C81}" destId="{8FDB35D1-334C-4B01-9E8F-77AFB17DBC59}" srcOrd="1" destOrd="0" presId="urn:microsoft.com/office/officeart/2008/layout/LinedList"/>
    <dgm:cxn modelId="{E2A950D2-DE41-4702-BC26-708B5A0292ED}" type="presParOf" srcId="{8FDB35D1-334C-4B01-9E8F-77AFB17DBC59}" destId="{EB991A3F-EEEB-41EC-A734-CDC1A4A6F9EC}" srcOrd="0" destOrd="0" presId="urn:microsoft.com/office/officeart/2008/layout/LinedList"/>
    <dgm:cxn modelId="{3A4C9538-158A-4E9B-B971-45F3E3A4A8C9}" type="presParOf" srcId="{8FDB35D1-334C-4B01-9E8F-77AFB17DBC59}" destId="{198A752B-C6B7-4D4B-A0C4-5FDA069900F6}" srcOrd="1" destOrd="0" presId="urn:microsoft.com/office/officeart/2008/layout/LinedList"/>
    <dgm:cxn modelId="{0EB86354-1E74-47A3-8087-330683B7681C}" type="presParOf" srcId="{4E66AD12-219B-41A8-882D-419CF3665C81}" destId="{5EE7C2CD-C73C-4F17-B402-8B885E4276A1}" srcOrd="2" destOrd="0" presId="urn:microsoft.com/office/officeart/2008/layout/LinedList"/>
    <dgm:cxn modelId="{8E76E594-034F-447D-A9A6-1673A71C3879}" type="presParOf" srcId="{4E66AD12-219B-41A8-882D-419CF3665C81}" destId="{B14F289F-88D6-4696-932B-689C28DE1EA3}" srcOrd="3" destOrd="0" presId="urn:microsoft.com/office/officeart/2008/layout/LinedList"/>
    <dgm:cxn modelId="{F4048695-414F-4E2D-845E-63B6F6733A1A}" type="presParOf" srcId="{B14F289F-88D6-4696-932B-689C28DE1EA3}" destId="{662524D6-D761-4074-8F2D-AEA49E6F2E50}" srcOrd="0" destOrd="0" presId="urn:microsoft.com/office/officeart/2008/layout/LinedList"/>
    <dgm:cxn modelId="{C0C9AFDD-9B18-4A61-A8BB-3E788FBDCB08}" type="presParOf" srcId="{B14F289F-88D6-4696-932B-689C28DE1EA3}" destId="{B6CA7642-0C53-4AC5-88C0-BB4855BACEF6}" srcOrd="1" destOrd="0" presId="urn:microsoft.com/office/officeart/2008/layout/LinedList"/>
    <dgm:cxn modelId="{B4AA0475-80E0-4857-B862-6A404B9E3DA4}" type="presParOf" srcId="{4E66AD12-219B-41A8-882D-419CF3665C81}" destId="{8E85984D-3763-4C24-BBB3-E98D8D453530}" srcOrd="4" destOrd="0" presId="urn:microsoft.com/office/officeart/2008/layout/LinedList"/>
    <dgm:cxn modelId="{9CB09BCE-EAA3-4DF0-ABBC-8A4FD7669BED}" type="presParOf" srcId="{4E66AD12-219B-41A8-882D-419CF3665C81}" destId="{5DF4C72F-B2A7-4884-B9FD-D5E417F1D307}" srcOrd="5" destOrd="0" presId="urn:microsoft.com/office/officeart/2008/layout/LinedList"/>
    <dgm:cxn modelId="{48644A78-67B3-4697-993B-1FB05EF35538}" type="presParOf" srcId="{5DF4C72F-B2A7-4884-B9FD-D5E417F1D307}" destId="{B927EEBB-0A7D-4593-9855-4608872BBE56}" srcOrd="0" destOrd="0" presId="urn:microsoft.com/office/officeart/2008/layout/LinedList"/>
    <dgm:cxn modelId="{3531B171-F4C3-4801-8A1F-A38DA8F44C89}" type="presParOf" srcId="{5DF4C72F-B2A7-4884-B9FD-D5E417F1D307}" destId="{C8640CA2-73B7-4E0F-AE19-73E91C7C06C2}" srcOrd="1" destOrd="0" presId="urn:microsoft.com/office/officeart/2008/layout/LinedList"/>
    <dgm:cxn modelId="{2AB4168F-3A40-4784-B32A-5A924FC7F517}" type="presParOf" srcId="{4E66AD12-219B-41A8-882D-419CF3665C81}" destId="{425C6C3C-C3F0-4D33-8793-14251726B9C5}" srcOrd="6" destOrd="0" presId="urn:microsoft.com/office/officeart/2008/layout/LinedList"/>
    <dgm:cxn modelId="{378778E0-E6D5-4A9D-A5D4-FE69384373AC}" type="presParOf" srcId="{4E66AD12-219B-41A8-882D-419CF3665C81}" destId="{DBCE54E9-E9D3-4B84-956E-15757F41BFE4}" srcOrd="7" destOrd="0" presId="urn:microsoft.com/office/officeart/2008/layout/LinedList"/>
    <dgm:cxn modelId="{43465F5A-29E8-4A55-BD93-4028538701FB}" type="presParOf" srcId="{DBCE54E9-E9D3-4B84-956E-15757F41BFE4}" destId="{67644792-9CA8-47B0-A397-7392DB1EB536}" srcOrd="0" destOrd="0" presId="urn:microsoft.com/office/officeart/2008/layout/LinedList"/>
    <dgm:cxn modelId="{6F7D5D0A-DA9C-477E-8947-3800929D7840}" type="presParOf" srcId="{DBCE54E9-E9D3-4B84-956E-15757F41BFE4}" destId="{A7B85981-5163-44E4-8CC3-948EB70F17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0882A-8FDC-468B-AA7B-E075477AC844}">
      <dsp:nvSpPr>
        <dsp:cNvPr id="0" name=""/>
        <dsp:cNvSpPr/>
      </dsp:nvSpPr>
      <dsp:spPr>
        <a:xfrm>
          <a:off x="0" y="1662"/>
          <a:ext cx="933812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9CCBC5-74B2-4D59-B237-ABE88282E80D}">
      <dsp:nvSpPr>
        <dsp:cNvPr id="0" name=""/>
        <dsp:cNvSpPr/>
      </dsp:nvSpPr>
      <dsp:spPr>
        <a:xfrm>
          <a:off x="0" y="1662"/>
          <a:ext cx="9338129" cy="566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Obvezni su omogućiti </a:t>
          </a:r>
          <a:r>
            <a:rPr lang="hr-HR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ostvarivanje prava ispitanika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62"/>
        <a:ext cx="9338129" cy="566825"/>
      </dsp:txXfrm>
    </dsp:sp>
    <dsp:sp modelId="{2FEDDFB8-D3E9-49AC-962E-5E1C3B29408D}">
      <dsp:nvSpPr>
        <dsp:cNvPr id="0" name=""/>
        <dsp:cNvSpPr/>
      </dsp:nvSpPr>
      <dsp:spPr>
        <a:xfrm>
          <a:off x="0" y="568487"/>
          <a:ext cx="933812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1724C7-6DE4-435B-89D2-D89963CDE3EE}">
      <dsp:nvSpPr>
        <dsp:cNvPr id="0" name=""/>
        <dsp:cNvSpPr/>
      </dsp:nvSpPr>
      <dsp:spPr>
        <a:xfrm>
          <a:off x="0" y="568487"/>
          <a:ext cx="9338129" cy="566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Osigurati izvještavanje </a:t>
          </a:r>
          <a:r>
            <a:rPr lang="hr-HR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nadzornog tijela o povredi osobnih podataka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68487"/>
        <a:ext cx="9338129" cy="566825"/>
      </dsp:txXfrm>
    </dsp:sp>
    <dsp:sp modelId="{3C2A8D52-F8F5-4451-A341-726B2EED11BB}">
      <dsp:nvSpPr>
        <dsp:cNvPr id="0" name=""/>
        <dsp:cNvSpPr/>
      </dsp:nvSpPr>
      <dsp:spPr>
        <a:xfrm>
          <a:off x="0" y="1135313"/>
          <a:ext cx="933812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D43036-0157-40BF-8B14-70F9C22585B8}">
      <dsp:nvSpPr>
        <dsp:cNvPr id="0" name=""/>
        <dsp:cNvSpPr/>
      </dsp:nvSpPr>
      <dsp:spPr>
        <a:xfrm>
          <a:off x="0" y="1135313"/>
          <a:ext cx="9338129" cy="566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Osigurati obavještavanje </a:t>
          </a:r>
          <a:r>
            <a:rPr lang="hr-HR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ispitanika o povredi osobnih podataka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35313"/>
        <a:ext cx="9338129" cy="566825"/>
      </dsp:txXfrm>
    </dsp:sp>
    <dsp:sp modelId="{801CA3E9-8371-46AA-A9B5-4CEEEE34AD53}">
      <dsp:nvSpPr>
        <dsp:cNvPr id="0" name=""/>
        <dsp:cNvSpPr/>
      </dsp:nvSpPr>
      <dsp:spPr>
        <a:xfrm>
          <a:off x="0" y="1702138"/>
          <a:ext cx="933812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318DE6-53A5-40F8-9FBE-0A2DCF4EB868}">
      <dsp:nvSpPr>
        <dsp:cNvPr id="0" name=""/>
        <dsp:cNvSpPr/>
      </dsp:nvSpPr>
      <dsp:spPr>
        <a:xfrm>
          <a:off x="0" y="1702138"/>
          <a:ext cx="9338129" cy="566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Obvezni su osigurati provođenje </a:t>
          </a:r>
          <a:r>
            <a:rPr lang="hr-HR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tehničkih i organizacijskih mjera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02138"/>
        <a:ext cx="9338129" cy="566825"/>
      </dsp:txXfrm>
    </dsp:sp>
    <dsp:sp modelId="{D39FD1E6-F0AB-4983-9BBE-8B517DFEB49B}">
      <dsp:nvSpPr>
        <dsp:cNvPr id="0" name=""/>
        <dsp:cNvSpPr/>
      </dsp:nvSpPr>
      <dsp:spPr>
        <a:xfrm>
          <a:off x="0" y="2268963"/>
          <a:ext cx="933812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27C87A-9127-41D4-A27F-7078D8B7B3B3}">
      <dsp:nvSpPr>
        <dsp:cNvPr id="0" name=""/>
        <dsp:cNvSpPr/>
      </dsp:nvSpPr>
      <dsp:spPr>
        <a:xfrm>
          <a:off x="0" y="2268963"/>
          <a:ext cx="9338129" cy="566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Obvezni su imenovati </a:t>
          </a:r>
          <a:r>
            <a:rPr lang="hr-HR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službenika za zaštitu osobnih podataka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68963"/>
        <a:ext cx="9338129" cy="566825"/>
      </dsp:txXfrm>
    </dsp:sp>
    <dsp:sp modelId="{E2827490-27B1-4179-B624-E6148A2A78AA}">
      <dsp:nvSpPr>
        <dsp:cNvPr id="0" name=""/>
        <dsp:cNvSpPr/>
      </dsp:nvSpPr>
      <dsp:spPr>
        <a:xfrm>
          <a:off x="0" y="2835789"/>
          <a:ext cx="933812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5B380D-F1AD-48C9-9469-5182D0A39C25}">
      <dsp:nvSpPr>
        <dsp:cNvPr id="0" name=""/>
        <dsp:cNvSpPr/>
      </dsp:nvSpPr>
      <dsp:spPr>
        <a:xfrm>
          <a:off x="0" y="2835789"/>
          <a:ext cx="9338129" cy="566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Kodeksi ponašanja i certificiranje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35789"/>
        <a:ext cx="9338129" cy="566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16F2C-1CF1-42EB-81C0-4CF310085F5B}">
      <dsp:nvSpPr>
        <dsp:cNvPr id="0" name=""/>
        <dsp:cNvSpPr/>
      </dsp:nvSpPr>
      <dsp:spPr>
        <a:xfrm>
          <a:off x="2053" y="861732"/>
          <a:ext cx="4379788" cy="2627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Službenika imenuje: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/>
            <a:t>voditelj i izvršitelj obrade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/>
            <a:t>sva tijela javne vlasti ili javna tijela (osim sudovi)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/>
            <a:t>ako redovito i sustavno </a:t>
          </a:r>
          <a:r>
            <a:rPr lang="hr-HR" sz="1500" kern="1200" dirty="0" smtClean="0"/>
            <a:t>obrađuju </a:t>
          </a:r>
          <a:r>
            <a:rPr lang="hr-HR" sz="1500" kern="1200" dirty="0"/>
            <a:t>ispitanike u velikoj mjeri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/>
            <a:t>ako obavljaju opsežne obrade posebnih kategorija podataka i osobnih podataka u vezi s kaznenim osudama i kažnjivim djelima</a:t>
          </a:r>
          <a:endParaRPr lang="en-US" sz="1500" kern="1200"/>
        </a:p>
      </dsp:txBody>
      <dsp:txXfrm>
        <a:off x="79021" y="938700"/>
        <a:ext cx="4225852" cy="2473937"/>
      </dsp:txXfrm>
    </dsp:sp>
    <dsp:sp modelId="{130A8518-CC9B-422B-AAAE-AC27B68DC101}">
      <dsp:nvSpPr>
        <dsp:cNvPr id="0" name=""/>
        <dsp:cNvSpPr/>
      </dsp:nvSpPr>
      <dsp:spPr>
        <a:xfrm>
          <a:off x="4819821" y="1632575"/>
          <a:ext cx="928515" cy="1086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819821" y="1849812"/>
        <a:ext cx="649961" cy="651713"/>
      </dsp:txXfrm>
    </dsp:sp>
    <dsp:sp modelId="{997BEE4D-6871-4A48-B652-3FF8F8CFCDE8}">
      <dsp:nvSpPr>
        <dsp:cNvPr id="0" name=""/>
        <dsp:cNvSpPr/>
      </dsp:nvSpPr>
      <dsp:spPr>
        <a:xfrm>
          <a:off x="6133757" y="861732"/>
          <a:ext cx="4379788" cy="2627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Službenik za zaštitu osobnih podataka izravno </a:t>
          </a:r>
          <a:r>
            <a:rPr lang="hr-HR" sz="1900" kern="1200" dirty="0"/>
            <a:t>odgovara najvišoj rukovodećoj razini voditelja obrade ili izvršitelja obrade</a:t>
          </a:r>
          <a:endParaRPr lang="en-US" sz="1900" kern="1200" dirty="0"/>
        </a:p>
      </dsp:txBody>
      <dsp:txXfrm>
        <a:off x="6210725" y="938700"/>
        <a:ext cx="4225852" cy="2473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CC70F-DA38-49FD-BECE-0A1C573400B6}">
      <dsp:nvSpPr>
        <dsp:cNvPr id="0" name=""/>
        <dsp:cNvSpPr/>
      </dsp:nvSpPr>
      <dsp:spPr>
        <a:xfrm>
          <a:off x="0" y="0"/>
          <a:ext cx="9091386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shade val="8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991A3F-EEEB-41EC-A734-CDC1A4A6F9EC}">
      <dsp:nvSpPr>
        <dsp:cNvPr id="0" name=""/>
        <dsp:cNvSpPr/>
      </dsp:nvSpPr>
      <dsp:spPr>
        <a:xfrm>
          <a:off x="0" y="0"/>
          <a:ext cx="9091386" cy="103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Prati i provodi primjenu Opće Uredbe</a:t>
          </a:r>
          <a:endParaRPr lang="en-US" sz="2900" kern="1200" dirty="0"/>
        </a:p>
      </dsp:txBody>
      <dsp:txXfrm>
        <a:off x="0" y="0"/>
        <a:ext cx="9091386" cy="1031119"/>
      </dsp:txXfrm>
    </dsp:sp>
    <dsp:sp modelId="{5EE7C2CD-C73C-4F17-B402-8B885E4276A1}">
      <dsp:nvSpPr>
        <dsp:cNvPr id="0" name=""/>
        <dsp:cNvSpPr/>
      </dsp:nvSpPr>
      <dsp:spPr>
        <a:xfrm>
          <a:off x="0" y="1031119"/>
          <a:ext cx="9091386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-131114"/>
                <a:satOff val="1693"/>
                <a:lumOff val="875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shade val="80000"/>
                <a:hueOff val="-131114"/>
                <a:satOff val="1693"/>
                <a:lumOff val="875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shade val="80000"/>
                <a:hueOff val="-131114"/>
                <a:satOff val="1693"/>
                <a:lumOff val="875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-131114"/>
              <a:satOff val="1693"/>
              <a:lumOff val="875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2524D6-D761-4074-8F2D-AEA49E6F2E50}">
      <dsp:nvSpPr>
        <dsp:cNvPr id="0" name=""/>
        <dsp:cNvSpPr/>
      </dsp:nvSpPr>
      <dsp:spPr>
        <a:xfrm>
          <a:off x="0" y="1031119"/>
          <a:ext cx="9091386" cy="103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Promiče javnu svijest o rizicima, pravilima, zaštitnim mjerama i pravima u vezi s obradom</a:t>
          </a:r>
          <a:endParaRPr lang="en-US" sz="2900" kern="1200" dirty="0"/>
        </a:p>
      </dsp:txBody>
      <dsp:txXfrm>
        <a:off x="0" y="1031119"/>
        <a:ext cx="9091386" cy="1031119"/>
      </dsp:txXfrm>
    </dsp:sp>
    <dsp:sp modelId="{8E85984D-3763-4C24-BBB3-E98D8D453530}">
      <dsp:nvSpPr>
        <dsp:cNvPr id="0" name=""/>
        <dsp:cNvSpPr/>
      </dsp:nvSpPr>
      <dsp:spPr>
        <a:xfrm>
          <a:off x="0" y="2062238"/>
          <a:ext cx="9091386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-262229"/>
                <a:satOff val="3387"/>
                <a:lumOff val="1750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shade val="80000"/>
                <a:hueOff val="-262229"/>
                <a:satOff val="3387"/>
                <a:lumOff val="1750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shade val="80000"/>
                <a:hueOff val="-262229"/>
                <a:satOff val="3387"/>
                <a:lumOff val="1750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-262229"/>
              <a:satOff val="3387"/>
              <a:lumOff val="17504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27EEBB-0A7D-4593-9855-4608872BBE56}">
      <dsp:nvSpPr>
        <dsp:cNvPr id="0" name=""/>
        <dsp:cNvSpPr/>
      </dsp:nvSpPr>
      <dsp:spPr>
        <a:xfrm>
          <a:off x="0" y="2062238"/>
          <a:ext cx="9091386" cy="103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Promiče osviještenost voditelja obrade i izvršitelja obrade o njihovim obvezama</a:t>
          </a:r>
          <a:endParaRPr lang="en-US" sz="2900" kern="1200" dirty="0"/>
        </a:p>
      </dsp:txBody>
      <dsp:txXfrm>
        <a:off x="0" y="2062238"/>
        <a:ext cx="9091386" cy="1031119"/>
      </dsp:txXfrm>
    </dsp:sp>
    <dsp:sp modelId="{425C6C3C-C3F0-4D33-8793-14251726B9C5}">
      <dsp:nvSpPr>
        <dsp:cNvPr id="0" name=""/>
        <dsp:cNvSpPr/>
      </dsp:nvSpPr>
      <dsp:spPr>
        <a:xfrm>
          <a:off x="0" y="3093357"/>
          <a:ext cx="9091386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-393343"/>
                <a:satOff val="5080"/>
                <a:lumOff val="2625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shade val="80000"/>
                <a:hueOff val="-393343"/>
                <a:satOff val="5080"/>
                <a:lumOff val="2625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shade val="80000"/>
                <a:hueOff val="-393343"/>
                <a:satOff val="5080"/>
                <a:lumOff val="2625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-393343"/>
              <a:satOff val="5080"/>
              <a:lumOff val="26256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44792-9CA8-47B0-A397-7392DB1EB536}">
      <dsp:nvSpPr>
        <dsp:cNvPr id="0" name=""/>
        <dsp:cNvSpPr/>
      </dsp:nvSpPr>
      <dsp:spPr>
        <a:xfrm>
          <a:off x="0" y="3093357"/>
          <a:ext cx="9091386" cy="103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Savjetuje nacionalni parlament, vladu i druge institucije i tijela u </a:t>
          </a:r>
          <a:r>
            <a:rPr lang="hr-HR" sz="2900" kern="1200" dirty="0" smtClean="0"/>
            <a:t>svezi </a:t>
          </a:r>
          <a:r>
            <a:rPr lang="hr-HR" sz="2900" kern="1200" dirty="0"/>
            <a:t>zaštite osobnih podataka</a:t>
          </a:r>
          <a:endParaRPr lang="en-US" sz="2900" kern="1200" dirty="0"/>
        </a:p>
      </dsp:txBody>
      <dsp:txXfrm>
        <a:off x="0" y="3093357"/>
        <a:ext cx="9091386" cy="1031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9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7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26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2066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53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36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3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1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9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2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8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6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5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7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4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9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4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89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40442" y="3093896"/>
            <a:ext cx="8915399" cy="3009638"/>
          </a:xfrm>
          <a:noFill/>
        </p:spPr>
        <p:txBody>
          <a:bodyPr>
            <a:normAutofit/>
          </a:bodyPr>
          <a:lstStyle/>
          <a:p>
            <a:pPr algn="r"/>
            <a:r>
              <a:rPr lang="hr-HR" sz="2400" b="1" dirty="0" smtClean="0">
                <a:latin typeface="Arial Black" panose="020B0A04020102020204" pitchFamily="34" charset="0"/>
              </a:rPr>
              <a:t>OBVEZE </a:t>
            </a:r>
            <a:r>
              <a:rPr lang="hr-HR" sz="2400" dirty="0" smtClean="0">
                <a:latin typeface="Arial Black" panose="020B0A04020102020204" pitchFamily="34" charset="0"/>
              </a:rPr>
              <a:t>organizacija </a:t>
            </a:r>
            <a:r>
              <a:rPr lang="hr-HR" sz="2400" b="1" dirty="0" smtClean="0">
                <a:latin typeface="Arial Black" panose="020B0A04020102020204" pitchFamily="34" charset="0"/>
              </a:rPr>
              <a:t>U </a:t>
            </a:r>
            <a:r>
              <a:rPr lang="hr-HR" sz="2400" b="1" dirty="0" smtClean="0">
                <a:latin typeface="Arial Black" panose="020B0A04020102020204" pitchFamily="34" charset="0"/>
              </a:rPr>
              <a:t/>
            </a:r>
            <a:br>
              <a:rPr lang="hr-HR" sz="2400" b="1" dirty="0" smtClean="0">
                <a:latin typeface="Arial Black" panose="020B0A04020102020204" pitchFamily="34" charset="0"/>
              </a:rPr>
            </a:br>
            <a:r>
              <a:rPr lang="hr-HR" sz="2400" b="1" dirty="0" smtClean="0">
                <a:latin typeface="Arial Black" panose="020B0A04020102020204" pitchFamily="34" charset="0"/>
              </a:rPr>
              <a:t>IMPLEMENTACIJI OPĆE </a:t>
            </a:r>
            <a:br>
              <a:rPr lang="hr-HR" sz="2400" b="1" dirty="0" smtClean="0">
                <a:latin typeface="Arial Black" panose="020B0A04020102020204" pitchFamily="34" charset="0"/>
              </a:rPr>
            </a:br>
            <a:r>
              <a:rPr lang="hr-HR" sz="2400" b="1" dirty="0" smtClean="0">
                <a:latin typeface="Arial Black" panose="020B0A04020102020204" pitchFamily="34" charset="0"/>
              </a:rPr>
              <a:t>UREDBE EU O ZAŠTITI </a:t>
            </a:r>
            <a:br>
              <a:rPr lang="hr-HR" sz="2400" b="1" dirty="0" smtClean="0">
                <a:latin typeface="Arial Black" panose="020B0A04020102020204" pitchFamily="34" charset="0"/>
              </a:rPr>
            </a:br>
            <a:r>
              <a:rPr lang="hr-HR" sz="2400" b="1" dirty="0" smtClean="0">
                <a:latin typeface="Arial Black" panose="020B0A04020102020204" pitchFamily="34" charset="0"/>
              </a:rPr>
              <a:t>OSOBNIH </a:t>
            </a:r>
            <a:r>
              <a:rPr lang="hr-HR" sz="2400" b="1" dirty="0" smtClean="0">
                <a:latin typeface="Arial Black" panose="020B0A04020102020204" pitchFamily="34" charset="0"/>
              </a:rPr>
              <a:t>PODATAKA - </a:t>
            </a:r>
            <a:r>
              <a:rPr lang="hr-HR" sz="2400" b="1" dirty="0" err="1" smtClean="0">
                <a:latin typeface="Arial Black" panose="020B0A04020102020204" pitchFamily="34" charset="0"/>
              </a:rPr>
              <a:t>gdpr</a:t>
            </a:r>
            <a:endParaRPr lang="hr-HR" sz="2400" b="1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40442" y="6019673"/>
            <a:ext cx="8915399" cy="4518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hr-HR" b="1" dirty="0"/>
              <a:t>d</a:t>
            </a:r>
            <a:r>
              <a:rPr lang="hr-HR" b="1" dirty="0" smtClean="0"/>
              <a:t>oc</a:t>
            </a:r>
            <a:r>
              <a:rPr lang="hr-HR" b="1" dirty="0"/>
              <a:t>. dr. </a:t>
            </a:r>
            <a:r>
              <a:rPr lang="hr-HR" b="1" dirty="0" err="1"/>
              <a:t>sc</a:t>
            </a:r>
            <a:r>
              <a:rPr lang="hr-HR" b="1" dirty="0"/>
              <a:t>. Petar </a:t>
            </a:r>
            <a:r>
              <a:rPr lang="hr-HR" b="1" dirty="0" err="1"/>
              <a:t>Mišević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399679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348AFD-6D43-4613-AE61-07026E9D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926" y="219437"/>
            <a:ext cx="7694914" cy="101665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POSLOVNI SUBJEKTI</a:t>
            </a:r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555554"/>
              </p:ext>
            </p:extLst>
          </p:nvPr>
        </p:nvGraphicFramePr>
        <p:xfrm>
          <a:off x="1479005" y="1482834"/>
          <a:ext cx="9338129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14" y="4407870"/>
            <a:ext cx="4216693" cy="24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32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797658-1147-40F6-A7A8-523E4619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1" y="537827"/>
            <a:ext cx="11322858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300" dirty="0"/>
              <a:t>IZVJEŠĆIVANJE NADZORNOG TIJELA O POVREDI OSOBNIH PODATAKA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796E87-651B-4843-B532-E29D90256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1" y="1831041"/>
            <a:ext cx="6580056" cy="413142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2000" dirty="0">
                <a:solidFill>
                  <a:schemeClr val="tx1"/>
                </a:solidFill>
              </a:rPr>
              <a:t>Članak 33. Uredbe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chemeClr val="tx1"/>
                </a:solidFill>
              </a:rPr>
              <a:t>Voditelj obrade bez </a:t>
            </a:r>
            <a:r>
              <a:rPr lang="hr-HR" sz="2000" dirty="0" smtClean="0">
                <a:solidFill>
                  <a:schemeClr val="tx1"/>
                </a:solidFill>
              </a:rPr>
              <a:t>odgađanja </a:t>
            </a:r>
            <a:r>
              <a:rPr lang="hr-HR" sz="2000" dirty="0">
                <a:solidFill>
                  <a:schemeClr val="tx1"/>
                </a:solidFill>
              </a:rPr>
              <a:t>i najkasnije 72 sata nakon saznanja o </a:t>
            </a:r>
            <a:r>
              <a:rPr lang="hr-HR" sz="2000" dirty="0" smtClean="0">
                <a:solidFill>
                  <a:schemeClr val="tx1"/>
                </a:solidFill>
              </a:rPr>
              <a:t>povredi obvezan je izvijestiti AZOP</a:t>
            </a:r>
            <a:endParaRPr lang="hr-HR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chemeClr val="tx1"/>
                </a:solidFill>
              </a:rPr>
              <a:t>Osim ako nije vjerojatno da će povreda prouzročiti rizik u odnosu na prava i sloboda pojedinca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chemeClr val="tx1"/>
                </a:solidFill>
              </a:rPr>
              <a:t>Izvješćivanje mora sadržavati: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hr-HR" sz="1800" dirty="0">
                <a:solidFill>
                  <a:schemeClr val="tx1"/>
                </a:solidFill>
              </a:rPr>
              <a:t>opis povrede osobnih podataka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hr-HR" sz="1800" dirty="0">
                <a:solidFill>
                  <a:schemeClr val="tx1"/>
                </a:solidFill>
              </a:rPr>
              <a:t>ime i kontakt podatke službenika ili druge kontaktne točke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hr-HR" sz="1800" dirty="0">
                <a:solidFill>
                  <a:schemeClr val="tx1"/>
                </a:solidFill>
              </a:rPr>
              <a:t>opis vjerojatne posljedice povrede osobnih podataka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hr-HR" sz="1800" dirty="0">
                <a:solidFill>
                  <a:schemeClr val="tx1"/>
                </a:solidFill>
              </a:rPr>
              <a:t>opis mjere koje su poduzete ili koje se namjeravaju poduzeti  (uključujući mjere za umanjenje mogućih štetnih posljedica)</a:t>
            </a:r>
          </a:p>
        </p:txBody>
      </p:sp>
      <p:pic>
        <p:nvPicPr>
          <p:cNvPr id="8" name="Slika 4" descr="Slika na kojoj se prikazuje osoba, prijenosnik, elektronički, žena&#10;&#10;Opis je generiran uz vrlo visoku pouzdanost">
            <a:extLst>
              <a:ext uri="{FF2B5EF4-FFF2-40B4-BE49-F238E27FC236}">
                <a16:creationId xmlns:a16="http://schemas.microsoft.com/office/drawing/2014/main" id="{808664D2-A030-6840-961B-6D9ECF74EE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r="24924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1521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C972A8-A888-49A4-960E-32F0EA9C9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346559"/>
            <a:ext cx="10711543" cy="14778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300" dirty="0"/>
              <a:t>IZVJEŠĆIVANJE ISPITANIKA - O POVREDI OSOBNIH PODATAKA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D27BDC-29E3-4910-914E-033C9C04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534" y="2143693"/>
            <a:ext cx="5373320" cy="413142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2000" dirty="0">
                <a:solidFill>
                  <a:schemeClr val="tx1"/>
                </a:solidFill>
              </a:rPr>
              <a:t>Članak 34. Uredbe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chemeClr val="tx1"/>
                </a:solidFill>
              </a:rPr>
              <a:t>U slučaju povrede koje će vjerojatno prouzročiti visok rizik </a:t>
            </a:r>
            <a:r>
              <a:rPr lang="hr-HR" sz="2000" dirty="0" smtClean="0">
                <a:solidFill>
                  <a:schemeClr val="tx1"/>
                </a:solidFill>
              </a:rPr>
              <a:t>za prava ispitanika</a:t>
            </a:r>
            <a:endParaRPr lang="hr-HR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hr-HR" sz="2000" b="1" dirty="0">
                <a:solidFill>
                  <a:schemeClr val="tx1"/>
                </a:solidFill>
              </a:rPr>
              <a:t>Obavješćivanje sadrži: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opis povrede osobnih podataka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ime i kontakt podatke službenika ili druge kontaktne točke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opis vjerojatne posljedice povrede osobnih podataka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opis mjere koje su poduzete ili koje se namjeravaju poduzeti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95" y="2509785"/>
            <a:ext cx="41148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36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9054"/>
            <a:ext cx="4348942" cy="260418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pl-PL" dirty="0" err="1"/>
              <a:t>Imenovanje</a:t>
            </a:r>
            <a:r>
              <a:rPr lang="pl-PL" dirty="0"/>
              <a:t> </a:t>
            </a:r>
            <a:r>
              <a:rPr lang="pl-PL" dirty="0" err="1"/>
              <a:t>Službenika</a:t>
            </a:r>
            <a:r>
              <a:rPr lang="pl-PL" dirty="0"/>
              <a:t> za </a:t>
            </a:r>
            <a:r>
              <a:rPr lang="pl-PL" dirty="0" err="1"/>
              <a:t>zaštitu</a:t>
            </a:r>
            <a:r>
              <a:rPr lang="pl-PL" dirty="0"/>
              <a:t> </a:t>
            </a:r>
            <a:r>
              <a:rPr lang="pl-PL" dirty="0" err="1"/>
              <a:t>podataka</a:t>
            </a:r>
            <a:endParaRPr lang="hr-HR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659411"/>
              </p:ext>
            </p:extLst>
          </p:nvPr>
        </p:nvGraphicFramePr>
        <p:xfrm>
          <a:off x="838200" y="298197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74" y="715512"/>
            <a:ext cx="4291271" cy="2860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35966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432015-8904-451A-A157-5C1BA0F4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521" y="336211"/>
            <a:ext cx="8384508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200" dirty="0" smtClean="0">
                <a:solidFill>
                  <a:schemeClr val="accent3"/>
                </a:solidFill>
              </a:rPr>
              <a:t>NADLEŽNOSTI NEOVISNOG NADZORNOG </a:t>
            </a:r>
            <a:r>
              <a:rPr lang="pl-PL" sz="3200" dirty="0">
                <a:solidFill>
                  <a:schemeClr val="accent3"/>
                </a:solidFill>
              </a:rPr>
              <a:t>TIJELA </a:t>
            </a:r>
            <a:r>
              <a:rPr lang="pl-PL" sz="3200" dirty="0" smtClean="0">
                <a:solidFill>
                  <a:schemeClr val="accent3"/>
                </a:solidFill>
              </a:rPr>
              <a:t>– AZOP </a:t>
            </a:r>
            <a:endParaRPr lang="hr-HR" sz="3200" dirty="0">
              <a:solidFill>
                <a:schemeClr val="accent3"/>
              </a:solidFill>
            </a:endParaRPr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709042"/>
              </p:ext>
            </p:extLst>
          </p:nvPr>
        </p:nvGraphicFramePr>
        <p:xfrm>
          <a:off x="1586807" y="1764839"/>
          <a:ext cx="9091386" cy="4124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1" y="6115520"/>
            <a:ext cx="3725807" cy="7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83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105E45-B875-4F67-A85A-E9FA07AD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01" y="334905"/>
            <a:ext cx="8911687" cy="1280890"/>
          </a:xfrm>
        </p:spPr>
        <p:txBody>
          <a:bodyPr/>
          <a:lstStyle/>
          <a:p>
            <a:r>
              <a:rPr lang="hr-HR" dirty="0"/>
              <a:t>NEOVISNA NADZORNA TIJELA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026059-9471-4964-A572-B3278D097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9081" y="1979295"/>
            <a:ext cx="4313864" cy="3777622"/>
          </a:xfrm>
        </p:spPr>
        <p:txBody>
          <a:bodyPr>
            <a:normAutofit/>
          </a:bodyPr>
          <a:lstStyle/>
          <a:p>
            <a:r>
              <a:rPr lang="hr-HR" sz="2800" dirty="0"/>
              <a:t>Ovlasti:</a:t>
            </a:r>
          </a:p>
          <a:p>
            <a:pPr lvl="1"/>
            <a:r>
              <a:rPr lang="hr-HR" sz="2400" dirty="0"/>
              <a:t>savjetodavne</a:t>
            </a:r>
          </a:p>
          <a:p>
            <a:pPr lvl="1"/>
            <a:r>
              <a:rPr lang="hr-HR" sz="2400" dirty="0"/>
              <a:t>istražne</a:t>
            </a:r>
          </a:p>
          <a:p>
            <a:pPr lvl="1"/>
            <a:r>
              <a:rPr lang="hr-HR" sz="2400" dirty="0"/>
              <a:t>Korektivne</a:t>
            </a:r>
          </a:p>
          <a:p>
            <a:pPr marL="457200" lvl="1" indent="0">
              <a:buNone/>
            </a:pPr>
            <a:endParaRPr lang="hr-HR" sz="2400" dirty="0"/>
          </a:p>
          <a:p>
            <a:r>
              <a:rPr lang="hr-HR" sz="2800" dirty="0"/>
              <a:t>Izricanje upravnih novčanih kazni</a:t>
            </a:r>
          </a:p>
          <a:p>
            <a:endParaRPr lang="hr-HR" sz="2800" dirty="0"/>
          </a:p>
        </p:txBody>
      </p:sp>
      <p:pic>
        <p:nvPicPr>
          <p:cNvPr id="9218" name="Picture 2" descr="http://azop.hr/images/uploads/azop-logo_1.png">
            <a:extLst>
              <a:ext uri="{FF2B5EF4-FFF2-40B4-BE49-F238E27FC236}">
                <a16:creationId xmlns:a16="http://schemas.microsoft.com/office/drawing/2014/main" id="{19FFA6B6-8209-420C-8FB1-701B69CDC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45" y="1987282"/>
            <a:ext cx="4918907" cy="9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45" y="2987364"/>
            <a:ext cx="4496380" cy="29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02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kovni rezultat za money penalty">
            <a:extLst>
              <a:ext uri="{FF2B5EF4-FFF2-40B4-BE49-F238E27FC236}">
                <a16:creationId xmlns:a16="http://schemas.microsoft.com/office/drawing/2014/main" id="{C3FA0F7D-F7EC-4371-B84B-B702D581A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9" r="26917"/>
          <a:stretch/>
        </p:blipFill>
        <p:spPr bwMode="auto">
          <a:xfrm>
            <a:off x="9183892" y="1777308"/>
            <a:ext cx="2735071" cy="474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79" y="0"/>
            <a:ext cx="6852782" cy="1325563"/>
          </a:xfrm>
        </p:spPr>
        <p:txBody>
          <a:bodyPr>
            <a:normAutofit/>
          </a:bodyPr>
          <a:lstStyle/>
          <a:p>
            <a:r>
              <a:rPr lang="hr-HR" sz="4000" dirty="0"/>
              <a:t>Novčane kazne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1" y="1604070"/>
            <a:ext cx="8908121" cy="4923054"/>
          </a:xfrm>
        </p:spPr>
        <p:txBody>
          <a:bodyPr>
            <a:noAutofit/>
          </a:bodyPr>
          <a:lstStyle/>
          <a:p>
            <a:r>
              <a:rPr lang="hr-HR" dirty="0"/>
              <a:t>do 20 000 000 EUR ili (za poduzetnike) do 4 % od ukupnog godišnjeg prometa na svjetskoj razini (ovisi što je veće)</a:t>
            </a:r>
          </a:p>
          <a:p>
            <a:r>
              <a:rPr lang="hr-HR" dirty="0"/>
              <a:t>za ozbiljna kršenja voditelja i izvršitelja obrade, npr.</a:t>
            </a:r>
          </a:p>
          <a:p>
            <a:pPr lvl="1"/>
            <a:r>
              <a:rPr lang="hr-HR" sz="2000" dirty="0"/>
              <a:t>osnovni principi obrade podataka uključujući privole</a:t>
            </a:r>
          </a:p>
          <a:p>
            <a:pPr lvl="1"/>
            <a:r>
              <a:rPr lang="hr-HR" sz="2000" dirty="0"/>
              <a:t>prava ispitanika</a:t>
            </a:r>
          </a:p>
          <a:p>
            <a:pPr lvl="1"/>
            <a:r>
              <a:rPr lang="hr-HR" sz="2000" dirty="0"/>
              <a:t>prijenosi podataka u treće zemlje</a:t>
            </a:r>
          </a:p>
          <a:p>
            <a:pPr lvl="1"/>
            <a:r>
              <a:rPr lang="hr-HR" sz="2000" dirty="0"/>
              <a:t>obrada i sloboda izražavanja i informiranje, prikupljanje i uporaba nacionalnog identifikacijskog broja, obrada u kontekstu zaposlenja, obveze tajnosti i pravila o zaštiti podataka crkava i vjerskih udruženja</a:t>
            </a:r>
          </a:p>
          <a:p>
            <a:pPr lvl="1"/>
            <a:r>
              <a:rPr lang="hr-HR" sz="2000" dirty="0"/>
              <a:t>nepoštivanje naredbi nadzornog tijela o privremenom ili trajnom ograničenju ili zabrani obrade ili suspenzije protoka podataka</a:t>
            </a:r>
          </a:p>
        </p:txBody>
      </p:sp>
    </p:spTree>
    <p:extLst>
      <p:ext uri="{BB962C8B-B14F-4D97-AF65-F5344CB8AC3E}">
        <p14:creationId xmlns:p14="http://schemas.microsoft.com/office/powerpoint/2010/main" val="1259102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kovni rezultat za money penalty">
            <a:extLst>
              <a:ext uri="{FF2B5EF4-FFF2-40B4-BE49-F238E27FC236}">
                <a16:creationId xmlns:a16="http://schemas.microsoft.com/office/drawing/2014/main" id="{2444390E-42B3-45D0-8AE6-CE4635491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1" r="22599" b="-1"/>
          <a:stretch/>
        </p:blipFill>
        <p:spPr bwMode="auto">
          <a:xfrm>
            <a:off x="9466225" y="1850813"/>
            <a:ext cx="2351338" cy="37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929" y="103868"/>
            <a:ext cx="7717077" cy="1325563"/>
          </a:xfrm>
        </p:spPr>
        <p:txBody>
          <a:bodyPr>
            <a:normAutofit/>
          </a:bodyPr>
          <a:lstStyle/>
          <a:p>
            <a:r>
              <a:rPr lang="hr-HR" sz="4000" dirty="0"/>
              <a:t>Novčane kazne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8104" y="1749213"/>
            <a:ext cx="8908121" cy="4923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r-HR" sz="2200" dirty="0"/>
              <a:t>do 10 000 000 EUR ili (za poduzetnike) do 2 % od ukupnog godišnjeg prometa na svjetskoj razini (ovisi što je veće)</a:t>
            </a:r>
          </a:p>
          <a:p>
            <a:r>
              <a:rPr lang="hr-HR" sz="2200" dirty="0"/>
              <a:t>za voditelje i izvršitelje obrade, certifikacijska i tijela za praćenje, npr.</a:t>
            </a:r>
          </a:p>
          <a:p>
            <a:pPr lvl="1"/>
            <a:r>
              <a:rPr lang="hr-HR" sz="2200" dirty="0"/>
              <a:t>nepribavljanje privole djeteta u odnosu na usluge informacijskog društva</a:t>
            </a:r>
          </a:p>
          <a:p>
            <a:pPr lvl="1"/>
            <a:r>
              <a:rPr lang="hr-HR" sz="2200" dirty="0"/>
              <a:t>neizvješćivanje nadzornog tijela o povredi osobnih podataka</a:t>
            </a:r>
          </a:p>
          <a:p>
            <a:pPr lvl="1"/>
            <a:r>
              <a:rPr lang="hr-HR" sz="2200" dirty="0"/>
              <a:t>neizvješćivanje ispitanika o povredi osobnih podataka</a:t>
            </a:r>
          </a:p>
          <a:p>
            <a:pPr lvl="1"/>
            <a:r>
              <a:rPr lang="hr-HR" sz="2200" dirty="0"/>
              <a:t>neimenovanje službenika za zaštitu podataka</a:t>
            </a:r>
          </a:p>
        </p:txBody>
      </p:sp>
    </p:spTree>
    <p:extLst>
      <p:ext uri="{BB962C8B-B14F-4D97-AF65-F5344CB8AC3E}">
        <p14:creationId xmlns:p14="http://schemas.microsoft.com/office/powerpoint/2010/main" val="1827947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2510" y="110810"/>
            <a:ext cx="8057910" cy="1432933"/>
          </a:xfrm>
        </p:spPr>
        <p:txBody>
          <a:bodyPr/>
          <a:lstStyle/>
          <a:p>
            <a:pPr algn="ctr"/>
            <a:r>
              <a:rPr lang="hr-HR" dirty="0" smtClean="0"/>
              <a:t>Pitanja?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62" y="2211841"/>
            <a:ext cx="8304605" cy="363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11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152400"/>
            <a:ext cx="10353761" cy="1326321"/>
          </a:xfrm>
        </p:spPr>
        <p:txBody>
          <a:bodyPr/>
          <a:lstStyle/>
          <a:p>
            <a:r>
              <a:rPr lang="en-US" dirty="0"/>
              <a:t>General Data Protection Regulation (GDPR)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294" y="1478721"/>
            <a:ext cx="10353762" cy="3695136"/>
          </a:xfrm>
        </p:spPr>
        <p:txBody>
          <a:bodyPr>
            <a:noAutofit/>
          </a:bodyPr>
          <a:lstStyle/>
          <a:p>
            <a:r>
              <a:rPr lang="hr-HR" sz="1600" b="1" dirty="0"/>
              <a:t>UREDBA (EU) 2016/679 EUROPSKOG PARLAMENTA I VIJEĆA </a:t>
            </a:r>
            <a:r>
              <a:rPr lang="hr-HR" sz="1600" dirty="0"/>
              <a:t>od 27. travnja 2016. o zaštiti pojedinaca u vezi s obradom osobnih podataka i o slobodnom kretanju takvih podataka te o stavljanju izvan snage Direktive 95/46/EZ (Opća uredba o zaštiti podataka) </a:t>
            </a:r>
          </a:p>
          <a:p>
            <a:r>
              <a:rPr lang="hr-HR" sz="1600" dirty="0" smtClean="0"/>
              <a:t>primjenjuje </a:t>
            </a:r>
            <a:r>
              <a:rPr lang="hr-HR" sz="1600" dirty="0"/>
              <a:t>se od </a:t>
            </a:r>
            <a:r>
              <a:rPr lang="hr-HR" sz="1600" b="1" dirty="0" smtClean="0"/>
              <a:t>25. svinja 2018</a:t>
            </a:r>
            <a:r>
              <a:rPr lang="hr-HR" sz="1600" dirty="0"/>
              <a:t>. u svim </a:t>
            </a:r>
            <a:r>
              <a:rPr lang="hr-HR" sz="1600" dirty="0" smtClean="0"/>
              <a:t>državama članicama EU, a obvezni su je primjenjivati i sve organizacije izvan EU koji obrađuju osobne podatke građana EU.</a:t>
            </a:r>
            <a:endParaRPr lang="hr-HR" sz="1600" dirty="0"/>
          </a:p>
          <a:p>
            <a:r>
              <a:rPr lang="hr-HR" sz="1600" dirty="0" smtClean="0"/>
              <a:t>Razlog donošenja: zaštita privatnosti i jačanje standarda u zaštiti osobnih podataka građana EU</a:t>
            </a:r>
          </a:p>
          <a:p>
            <a:pPr marL="0" indent="0">
              <a:buNone/>
            </a:pPr>
            <a:endParaRPr lang="hr-HR" sz="1600" dirty="0"/>
          </a:p>
          <a:p>
            <a:r>
              <a:rPr lang="hr-HR" sz="1600" b="1" dirty="0"/>
              <a:t>Načela obrade osobnih podataka</a:t>
            </a:r>
          </a:p>
          <a:p>
            <a:pPr lvl="1"/>
            <a:r>
              <a:rPr lang="hr-HR" sz="1600" dirty="0"/>
              <a:t>“zakonitost, poštenost i transparentnost”</a:t>
            </a:r>
          </a:p>
          <a:p>
            <a:pPr lvl="1"/>
            <a:r>
              <a:rPr lang="hr-HR" sz="1600" dirty="0"/>
              <a:t>“ograničavanje svrhe”</a:t>
            </a:r>
          </a:p>
          <a:p>
            <a:pPr lvl="1"/>
            <a:r>
              <a:rPr lang="hr-HR" sz="1600" dirty="0"/>
              <a:t>“smanjenje količine podataka”</a:t>
            </a:r>
          </a:p>
          <a:p>
            <a:pPr lvl="1"/>
            <a:r>
              <a:rPr lang="hr-HR" sz="1600" dirty="0"/>
              <a:t>“točnost”</a:t>
            </a:r>
          </a:p>
          <a:p>
            <a:pPr lvl="1"/>
            <a:r>
              <a:rPr lang="hr-HR" sz="1600" dirty="0"/>
              <a:t>“ograničenje pohrane”</a:t>
            </a:r>
          </a:p>
          <a:p>
            <a:pPr lvl="1"/>
            <a:r>
              <a:rPr lang="hr-HR" sz="1600" dirty="0"/>
              <a:t>“cjelovitost i povjerljivost”</a:t>
            </a:r>
          </a:p>
        </p:txBody>
      </p:sp>
      <p:pic>
        <p:nvPicPr>
          <p:cNvPr id="1026" name="Picture 2" descr="https://www.collibra.com/wp-content/uploads/GDPR-Icon.png">
            <a:extLst>
              <a:ext uri="{FF2B5EF4-FFF2-40B4-BE49-F238E27FC236}">
                <a16:creationId xmlns:a16="http://schemas.microsoft.com/office/drawing/2014/main" id="{01D3D2E6-F024-447C-B7BD-7D2925F9E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004" y="423342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70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22" y="141968"/>
            <a:ext cx="8911687" cy="589548"/>
          </a:xfrm>
        </p:spPr>
        <p:txBody>
          <a:bodyPr>
            <a:normAutofit/>
          </a:bodyPr>
          <a:lstStyle/>
          <a:p>
            <a:r>
              <a:rPr lang="hr-HR" dirty="0" smtClean="0"/>
              <a:t>OSOBNI PODATAK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0" y="731516"/>
            <a:ext cx="10229013" cy="5910349"/>
          </a:xfrm>
        </p:spPr>
        <p:txBody>
          <a:bodyPr numCol="3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1200" b="1" dirty="0" smtClean="0"/>
              <a:t>MATIČNI </a:t>
            </a:r>
            <a:r>
              <a:rPr lang="hr-HR" sz="1200" b="1" dirty="0"/>
              <a:t>PODACI</a:t>
            </a:r>
            <a:endParaRPr lang="hr-HR" sz="12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Ime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Prezime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Srednje ime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Inicijali (svi)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OIB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JMBG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Adresa (osobna)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Datum rođenja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Ime majke/oca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Djevojačko ime majke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Zapisi o školovanju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Zapisi o </a:t>
            </a:r>
            <a:r>
              <a:rPr lang="hr-HR" sz="1050" dirty="0" smtClean="0"/>
              <a:t>kažnjavanju</a:t>
            </a:r>
            <a:endParaRPr lang="hr-HR" sz="105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Interni broj/oznaka zaposlenika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Zapisi o internoj evaluaciji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Elektroničke adrese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Telefonski brojevi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Faks brojevi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Identifikatori na socijalnim mrežama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Podaci o djeci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1200" dirty="0"/>
              <a:t> </a:t>
            </a:r>
            <a:r>
              <a:rPr lang="hr-HR" sz="1200" b="1" dirty="0"/>
              <a:t> OSOBNI </a:t>
            </a:r>
            <a:r>
              <a:rPr lang="hr-HR" sz="1200" b="1" dirty="0" smtClean="0"/>
              <a:t>DOKUMENTI</a:t>
            </a:r>
            <a:endParaRPr lang="hr-HR" sz="12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 smtClean="0"/>
              <a:t>Preslika </a:t>
            </a:r>
            <a:r>
              <a:rPr lang="hr-HR" sz="1050" dirty="0"/>
              <a:t>osobnih dokumenata (iskaznica, putovnica, vozačka dozvola itd.)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Broj osobne iskaznice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Broj putovnice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Broj vozačke </a:t>
            </a:r>
            <a:r>
              <a:rPr lang="hr-HR" sz="1050" dirty="0" smtClean="0"/>
              <a:t>dozvole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200" dirty="0" smtClean="0"/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200" dirty="0"/>
              <a:t> </a:t>
            </a:r>
            <a:endParaRPr lang="hr-HR" sz="1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1200" b="1" dirty="0" smtClean="0"/>
              <a:t>FINANCIJSKI PODACI</a:t>
            </a:r>
            <a:endParaRPr lang="hr-HR" sz="12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Plaća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Urednost plaćanja računa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Iznos računa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Dugovanje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Broj bankovnog računa (IBAN)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Trajni nalog/Izravno terećenje/SEPA izravni terećenje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Račun (engl. </a:t>
            </a:r>
            <a:r>
              <a:rPr lang="en-US" sz="1050" i="1" dirty="0"/>
              <a:t>billing account</a:t>
            </a:r>
            <a:r>
              <a:rPr lang="hr-HR" sz="1050" dirty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Porezni broj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Broj </a:t>
            </a:r>
            <a:r>
              <a:rPr lang="hr-HR" sz="1050" dirty="0" smtClean="0"/>
              <a:t>kreditnih/debitnih </a:t>
            </a:r>
            <a:r>
              <a:rPr lang="hr-HR" sz="1050" dirty="0"/>
              <a:t>kartica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1200" b="1" dirty="0"/>
              <a:t>POSEBNE KATEGORIJE OSOBNIH </a:t>
            </a:r>
            <a:r>
              <a:rPr lang="hr-HR" sz="1200" b="1" dirty="0" smtClean="0"/>
              <a:t>PODATAKA</a:t>
            </a:r>
            <a:endParaRPr lang="hr-HR" sz="12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Rasno ili etničko podrijetlo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Političko mišljenje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Vjersko ili filozofsko uvjerenje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Članstvo u sindikatu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Genetski i biometrijski podaci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Podaci o zdravlju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Podaci o spolnom životu ili seksualnoj orijentaciji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1200" b="1" dirty="0"/>
              <a:t>PROMETNI </a:t>
            </a:r>
            <a:r>
              <a:rPr lang="hr-HR" sz="1200" b="1" dirty="0" smtClean="0"/>
              <a:t>PODACI</a:t>
            </a:r>
            <a:endParaRPr lang="hr-HR" sz="12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Telefonski pozivi </a:t>
            </a:r>
            <a:r>
              <a:rPr lang="hr-HR" sz="1050" dirty="0" smtClean="0"/>
              <a:t>(ispis telekomunikacijskog prometa)</a:t>
            </a:r>
            <a:endParaRPr lang="hr-HR" sz="105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Sadržaj telefonskih poziva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Sadržaj poruka elektroničke pošte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Sadržaj tekstualnih poruka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1200" b="1" dirty="0" smtClean="0"/>
              <a:t>AUDIO </a:t>
            </a:r>
            <a:r>
              <a:rPr lang="hr-HR" sz="1200" b="1" dirty="0"/>
              <a:t>VIDEO </a:t>
            </a:r>
            <a:r>
              <a:rPr lang="hr-HR" sz="1200" b="1" dirty="0" smtClean="0"/>
              <a:t>SNIMKE</a:t>
            </a:r>
            <a:endParaRPr lang="hr-HR" sz="12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Snimke telefonskih razgovora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Snimke nadzornih kamera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Fotografija osobe (samo lice</a:t>
            </a:r>
            <a:r>
              <a:rPr lang="hr-HR" sz="1050" dirty="0" smtClean="0"/>
              <a:t>)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2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1200" b="1" dirty="0"/>
              <a:t>PODACI </a:t>
            </a:r>
            <a:r>
              <a:rPr lang="hr-HR" sz="1200" b="1" dirty="0" smtClean="0"/>
              <a:t>O </a:t>
            </a:r>
            <a:r>
              <a:rPr lang="hr-HR" sz="1200" b="1" dirty="0"/>
              <a:t>KORIŠTENJU KOJI NISU </a:t>
            </a:r>
            <a:r>
              <a:rPr lang="hr-HR" sz="1200" b="1" dirty="0" smtClean="0"/>
              <a:t>PROMETNI</a:t>
            </a:r>
            <a:endParaRPr lang="hr-HR" sz="12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Podaci o navikama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Podaci o kretanju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Različiti logovi o korištenju </a:t>
            </a:r>
            <a:r>
              <a:rPr lang="hr-HR" sz="1050" dirty="0" smtClean="0"/>
              <a:t>aplikacija/usluga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1200" b="1" dirty="0"/>
              <a:t>PODACI O USLUGAMA I </a:t>
            </a:r>
            <a:r>
              <a:rPr lang="hr-HR" sz="1200" b="1" dirty="0" smtClean="0"/>
              <a:t>PROIZVODIMA</a:t>
            </a:r>
            <a:endParaRPr lang="hr-HR" sz="12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Usluge/proizvode koje fizička osoba koristi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Tarife koje fizička osoba koristi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Serijski broj </a:t>
            </a:r>
            <a:r>
              <a:rPr lang="hr-HR" sz="1050" dirty="0" smtClean="0"/>
              <a:t>uređaja (računalo, telefon…)</a:t>
            </a:r>
            <a:endParaRPr lang="hr-HR" sz="105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IMEI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IMSI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Broj </a:t>
            </a:r>
            <a:r>
              <a:rPr lang="hr-HR" sz="1050" dirty="0" smtClean="0"/>
              <a:t>registarskih oznaka vozila, broj šasije…</a:t>
            </a:r>
            <a:endParaRPr lang="hr-HR" sz="105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IP adresa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Korisnička imena i lozinke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PIN/PUK brojevi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1050" dirty="0"/>
              <a:t>Broj OMM (obračunsko mjerno mjesto) za </a:t>
            </a:r>
            <a:r>
              <a:rPr lang="hr-HR" sz="1050" dirty="0" smtClean="0"/>
              <a:t>struju/plin</a:t>
            </a:r>
            <a:endParaRPr lang="hr-HR" sz="1200" dirty="0"/>
          </a:p>
          <a:p>
            <a:endParaRPr lang="hr-HR" sz="700" dirty="0"/>
          </a:p>
        </p:txBody>
      </p:sp>
    </p:spTree>
    <p:extLst>
      <p:ext uri="{BB962C8B-B14F-4D97-AF65-F5344CB8AC3E}">
        <p14:creationId xmlns:p14="http://schemas.microsoft.com/office/powerpoint/2010/main" val="1982900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99" y="4780861"/>
            <a:ext cx="3245162" cy="182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0701DB91-28A2-4E51-9A97-5844F985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466" y="69401"/>
            <a:ext cx="8911687" cy="1280890"/>
          </a:xfrm>
        </p:spPr>
        <p:txBody>
          <a:bodyPr/>
          <a:lstStyle/>
          <a:p>
            <a:r>
              <a:rPr lang="hr-HR" dirty="0"/>
              <a:t>PODRUČJA PRIMJENE </a:t>
            </a:r>
            <a:r>
              <a:rPr lang="hr-HR" dirty="0" smtClean="0"/>
              <a:t>GDPR-a</a:t>
            </a: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C9318F2-0588-49E0-A02F-6987FB1F2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308" y="1216123"/>
            <a:ext cx="4607188" cy="576262"/>
          </a:xfrm>
        </p:spPr>
        <p:txBody>
          <a:bodyPr/>
          <a:lstStyle/>
          <a:p>
            <a:r>
              <a:rPr lang="hr-HR" b="1" dirty="0"/>
              <a:t>MATERIJALNO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AD8A2AE-CB76-4610-9909-8140F7924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0293" y="1897471"/>
            <a:ext cx="4698355" cy="3419560"/>
          </a:xfrm>
        </p:spPr>
        <p:txBody>
          <a:bodyPr>
            <a:noAutofit/>
          </a:bodyPr>
          <a:lstStyle/>
          <a:p>
            <a:r>
              <a:rPr lang="hr-HR" sz="1600" dirty="0"/>
              <a:t>Automatizirana i neautomatizirana obrada osobnih podataka</a:t>
            </a:r>
          </a:p>
          <a:p>
            <a:r>
              <a:rPr lang="hr-HR" sz="1800" b="1" dirty="0"/>
              <a:t>Ne primjenjuje se na:</a:t>
            </a:r>
          </a:p>
          <a:p>
            <a:pPr lvl="1"/>
            <a:r>
              <a:rPr lang="hr-HR" sz="1600" dirty="0"/>
              <a:t>nacionalnu sigurnost,</a:t>
            </a:r>
          </a:p>
          <a:p>
            <a:pPr lvl="1"/>
            <a:r>
              <a:rPr lang="hr-HR" sz="1600" dirty="0"/>
              <a:t>zajedničku vanjsku i sigurnosnu politiku EU,</a:t>
            </a:r>
          </a:p>
          <a:p>
            <a:pPr lvl="1"/>
            <a:r>
              <a:rPr lang="hr-HR" sz="1600" dirty="0"/>
              <a:t>u svrhu sprečavanja, istrage, otkrivanja ili progona kaznenih djela,</a:t>
            </a:r>
          </a:p>
          <a:p>
            <a:pPr lvl="1"/>
            <a:r>
              <a:rPr lang="hr-HR" sz="1600" dirty="0" smtClean="0"/>
              <a:t>Obrada osobnih podataka od strane fizičke </a:t>
            </a:r>
            <a:r>
              <a:rPr lang="hr-HR" sz="1600" dirty="0"/>
              <a:t>osobe </a:t>
            </a:r>
            <a:r>
              <a:rPr lang="hr-HR" sz="1600" dirty="0" smtClean="0"/>
              <a:t>koji nisu namijenjeni u profesionalne i komercijalne svrhe</a:t>
            </a:r>
            <a:endParaRPr lang="hr-HR" sz="1600" dirty="0"/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BE9AF63F-13CD-4DB2-A60F-9CC216059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616" y="1224590"/>
            <a:ext cx="4622537" cy="576262"/>
          </a:xfrm>
        </p:spPr>
        <p:txBody>
          <a:bodyPr/>
          <a:lstStyle/>
          <a:p>
            <a:r>
              <a:rPr lang="hr-HR" b="1" dirty="0"/>
              <a:t>TERITORIJALNO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23EA785-49DF-48C2-978D-A1DA2271D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4094" y="1897471"/>
            <a:ext cx="4700059" cy="3419560"/>
          </a:xfrm>
        </p:spPr>
        <p:txBody>
          <a:bodyPr>
            <a:normAutofit/>
          </a:bodyPr>
          <a:lstStyle/>
          <a:p>
            <a:r>
              <a:rPr lang="hr-HR" sz="1400" dirty="0" smtClean="0"/>
              <a:t>Uredba se odnosi na obradu </a:t>
            </a:r>
            <a:r>
              <a:rPr lang="hr-HR" sz="1400" dirty="0"/>
              <a:t>osobnih podataka u okviru aktivnosti poslovnog nastana voditelja ili izvršitelja obrade, neovisno obavlja li se obrada </a:t>
            </a:r>
            <a:r>
              <a:rPr lang="hr-HR" sz="1400" dirty="0" smtClean="0"/>
              <a:t>osobnih podataka u zemljama EU </a:t>
            </a:r>
            <a:r>
              <a:rPr lang="hr-HR" sz="1400" dirty="0"/>
              <a:t>ili </a:t>
            </a:r>
            <a:r>
              <a:rPr lang="hr-HR" sz="1400" dirty="0" smtClean="0"/>
              <a:t>izvan EU,</a:t>
            </a:r>
            <a:endParaRPr lang="hr-HR" sz="1400" dirty="0"/>
          </a:p>
          <a:p>
            <a:r>
              <a:rPr lang="hr-HR" sz="1400" dirty="0" smtClean="0"/>
              <a:t>Uredba se odnosi i </a:t>
            </a:r>
            <a:r>
              <a:rPr lang="hr-HR" sz="1400" dirty="0"/>
              <a:t>na </a:t>
            </a:r>
            <a:r>
              <a:rPr lang="hr-HR" sz="1400" dirty="0" smtClean="0"/>
              <a:t>obradu osobnih podataka koju provodi voditelj </a:t>
            </a:r>
            <a:r>
              <a:rPr lang="hr-HR" sz="1400" dirty="0"/>
              <a:t>ili izvršitelj obrade bez poslovnog </a:t>
            </a:r>
            <a:r>
              <a:rPr lang="hr-HR" sz="1400" dirty="0" err="1"/>
              <a:t>nastana</a:t>
            </a:r>
            <a:r>
              <a:rPr lang="hr-HR" sz="1400" dirty="0"/>
              <a:t> u EU (ponuda robe ili usluga ispitanicima u EU ili praćenje njihovog ponašanja)</a:t>
            </a:r>
          </a:p>
        </p:txBody>
      </p:sp>
    </p:spTree>
    <p:extLst>
      <p:ext uri="{BB962C8B-B14F-4D97-AF65-F5344CB8AC3E}">
        <p14:creationId xmlns:p14="http://schemas.microsoft.com/office/powerpoint/2010/main" val="594172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C70A2C-58DD-4300-89F5-E2159FCD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563" y="0"/>
            <a:ext cx="9080727" cy="1280890"/>
          </a:xfrm>
        </p:spPr>
        <p:txBody>
          <a:bodyPr/>
          <a:lstStyle/>
          <a:p>
            <a:r>
              <a:rPr lang="hr-HR" dirty="0">
                <a:latin typeface="Arial Black" panose="020B0A04020102020204" pitchFamily="34" charset="0"/>
              </a:rPr>
              <a:t>NAČELA GDPR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CF7BAE-5AE7-4A35-938B-A0F799CBF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379" y="1198053"/>
            <a:ext cx="8341097" cy="4195481"/>
          </a:xfrm>
        </p:spPr>
        <p:txBody>
          <a:bodyPr>
            <a:normAutofit/>
          </a:bodyPr>
          <a:lstStyle/>
          <a:p>
            <a:r>
              <a:rPr lang="hr-HR" sz="1600" b="1" dirty="0">
                <a:latin typeface="Eurostile Bold" panose="020B0804020202050204" pitchFamily="34" charset="0"/>
              </a:rPr>
              <a:t>Zakonita, poštena i transparentna </a:t>
            </a:r>
            <a:r>
              <a:rPr lang="hr-HR" sz="1600" b="1" dirty="0" smtClean="0">
                <a:latin typeface="Eurostile Bold" panose="020B0804020202050204" pitchFamily="34" charset="0"/>
              </a:rPr>
              <a:t>obrada; Ograničavanje svrhe; Smanjenje </a:t>
            </a:r>
            <a:r>
              <a:rPr lang="hr-HR" sz="1600" b="1" dirty="0">
                <a:latin typeface="Eurostile Bold" panose="020B0804020202050204" pitchFamily="34" charset="0"/>
              </a:rPr>
              <a:t>količine </a:t>
            </a:r>
            <a:r>
              <a:rPr lang="hr-HR" sz="1600" b="1" dirty="0" smtClean="0">
                <a:latin typeface="Eurostile Bold" panose="020B0804020202050204" pitchFamily="34" charset="0"/>
              </a:rPr>
              <a:t>podataka; Točnost; Ograničenje pohrane; Cjelovitost </a:t>
            </a:r>
            <a:r>
              <a:rPr lang="hr-HR" sz="1600" b="1" dirty="0">
                <a:latin typeface="Eurostile Bold" panose="020B0804020202050204" pitchFamily="34" charset="0"/>
              </a:rPr>
              <a:t>i povjerljivost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78" y="2013412"/>
            <a:ext cx="8572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14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zid, na zatvorenom, stol, pod&#10;&#10;Opis je generiran uz vrlo visoku pouzdanost">
            <a:extLst>
              <a:ext uri="{FF2B5EF4-FFF2-40B4-BE49-F238E27FC236}">
                <a16:creationId xmlns:a16="http://schemas.microsoft.com/office/drawing/2014/main" id="{02564985-08CC-4527-85C7-7393E56DA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92" t="9091" r="30915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39D1DD8-D2B6-4D62-8D02-3A0FE58F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ZAKONITOST OBRADE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6E8C50-ED26-4426-885C-0C534FDC0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5766" y="2483831"/>
            <a:ext cx="7659156" cy="3742267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Pravna osnova za obradu </a:t>
            </a:r>
            <a:r>
              <a:rPr lang="hr-HR" dirty="0">
                <a:solidFill>
                  <a:schemeClr val="tx1"/>
                </a:solidFill>
              </a:rPr>
              <a:t>osobnih podataka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Obrada osobnih podataka vrši se u zakonom propisanim </a:t>
            </a:r>
            <a:r>
              <a:rPr lang="hr-HR" dirty="0">
                <a:solidFill>
                  <a:schemeClr val="tx1"/>
                </a:solidFill>
              </a:rPr>
              <a:t>slučajevima</a:t>
            </a:r>
          </a:p>
          <a:p>
            <a:r>
              <a:rPr lang="hr-HR" dirty="0">
                <a:solidFill>
                  <a:schemeClr val="tx1"/>
                </a:solidFill>
              </a:rPr>
              <a:t>Svrha obrade određuje se </a:t>
            </a:r>
            <a:r>
              <a:rPr lang="hr-HR" dirty="0" smtClean="0">
                <a:solidFill>
                  <a:schemeClr val="tx1"/>
                </a:solidFill>
              </a:rPr>
              <a:t>pravnom </a:t>
            </a:r>
            <a:r>
              <a:rPr lang="hr-HR" dirty="0">
                <a:solidFill>
                  <a:schemeClr val="tx1"/>
                </a:solidFill>
              </a:rPr>
              <a:t>osnovom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Zakonska svrha mora biti </a:t>
            </a:r>
            <a:r>
              <a:rPr lang="hr-HR" dirty="0">
                <a:solidFill>
                  <a:schemeClr val="tx1"/>
                </a:solidFill>
              </a:rPr>
              <a:t>točno određena i osobni podaci se </a:t>
            </a:r>
            <a:r>
              <a:rPr lang="hr-HR" dirty="0" smtClean="0">
                <a:solidFill>
                  <a:schemeClr val="tx1"/>
                </a:solidFill>
              </a:rPr>
              <a:t>mogu </a:t>
            </a:r>
            <a:r>
              <a:rPr lang="hr-HR" dirty="0">
                <a:solidFill>
                  <a:schemeClr val="tx1"/>
                </a:solidFill>
              </a:rPr>
              <a:t>obrađivati samo u </a:t>
            </a:r>
            <a:r>
              <a:rPr lang="hr-HR" dirty="0" smtClean="0">
                <a:solidFill>
                  <a:schemeClr val="tx1"/>
                </a:solidFill>
              </a:rPr>
              <a:t>propisanu svrhu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827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kovni rezultat za people in every color">
            <a:extLst>
              <a:ext uri="{FF2B5EF4-FFF2-40B4-BE49-F238E27FC236}">
                <a16:creationId xmlns:a16="http://schemas.microsoft.com/office/drawing/2014/main" id="{CA489C87-0A9B-4101-B9B2-E0A9CC04C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37" b="-1"/>
          <a:stretch/>
        </p:blipFill>
        <p:spPr bwMode="auto">
          <a:xfrm>
            <a:off x="91791" y="1538666"/>
            <a:ext cx="3490309" cy="477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83" y="55756"/>
            <a:ext cx="8775192" cy="1325563"/>
          </a:xfrm>
        </p:spPr>
        <p:txBody>
          <a:bodyPr>
            <a:normAutofit/>
          </a:bodyPr>
          <a:lstStyle/>
          <a:p>
            <a:r>
              <a:rPr lang="hr-HR" dirty="0"/>
              <a:t>Privola </a:t>
            </a:r>
            <a:r>
              <a:rPr lang="hr-HR" dirty="0" smtClean="0"/>
              <a:t>ispitanika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957" y="1381319"/>
            <a:ext cx="9006840" cy="5288407"/>
          </a:xfrm>
        </p:spPr>
        <p:txBody>
          <a:bodyPr>
            <a:normAutofit lnSpcReduction="10000"/>
          </a:bodyPr>
          <a:lstStyle/>
          <a:p>
            <a:r>
              <a:rPr lang="hr-HR" sz="2000" dirty="0" smtClean="0"/>
              <a:t>privola </a:t>
            </a:r>
            <a:r>
              <a:rPr lang="hr-HR" sz="2000" dirty="0"/>
              <a:t>za obradu posebnih kategorija osobnih </a:t>
            </a:r>
            <a:r>
              <a:rPr lang="hr-HR" sz="2000" dirty="0" smtClean="0"/>
              <a:t>podataka je potrebna kada se obrađuju osobni podaci ispitanika o:</a:t>
            </a:r>
            <a:endParaRPr lang="hr-HR" sz="2000" dirty="0"/>
          </a:p>
          <a:p>
            <a:pPr lvl="1"/>
            <a:r>
              <a:rPr lang="hr-HR" sz="2000" dirty="0" smtClean="0"/>
              <a:t>rasnom </a:t>
            </a:r>
            <a:r>
              <a:rPr lang="hr-HR" sz="2000" dirty="0"/>
              <a:t>ili </a:t>
            </a:r>
            <a:r>
              <a:rPr lang="hr-HR" sz="2000" dirty="0" smtClean="0"/>
              <a:t>etničkom podrijetlu</a:t>
            </a:r>
            <a:endParaRPr lang="hr-HR" sz="2000" dirty="0"/>
          </a:p>
          <a:p>
            <a:pPr lvl="1"/>
            <a:r>
              <a:rPr lang="hr-HR" sz="2000" dirty="0"/>
              <a:t>politička mišljenja</a:t>
            </a:r>
          </a:p>
          <a:p>
            <a:pPr lvl="1"/>
            <a:r>
              <a:rPr lang="hr-HR" sz="2000" dirty="0"/>
              <a:t>vjerska ili filozofska uvjerenja</a:t>
            </a:r>
          </a:p>
          <a:p>
            <a:pPr lvl="1"/>
            <a:r>
              <a:rPr lang="hr-HR" sz="2000" dirty="0"/>
              <a:t>članstvo u sindikatu</a:t>
            </a:r>
          </a:p>
          <a:p>
            <a:pPr lvl="1"/>
            <a:r>
              <a:rPr lang="hr-HR" sz="2000" dirty="0"/>
              <a:t>obrada genetskih podataka, biometrijskih podataka u svrhu jedinstvene identifikacije pojedinca</a:t>
            </a:r>
          </a:p>
          <a:p>
            <a:pPr lvl="1"/>
            <a:r>
              <a:rPr lang="hr-HR" sz="2000" dirty="0"/>
              <a:t>podataka koji se odnose na </a:t>
            </a:r>
            <a:r>
              <a:rPr lang="hr-HR" sz="2000" dirty="0" smtClean="0"/>
              <a:t>zdravlje ispitanika</a:t>
            </a:r>
            <a:endParaRPr lang="hr-HR" sz="2000" dirty="0"/>
          </a:p>
          <a:p>
            <a:pPr lvl="1"/>
            <a:r>
              <a:rPr lang="hr-HR" sz="2000" dirty="0"/>
              <a:t>podataka o spolnom životu ili seksualnoj orijentaciji</a:t>
            </a:r>
          </a:p>
          <a:p>
            <a:r>
              <a:rPr lang="hr-HR" sz="2000" dirty="0" smtClean="0"/>
              <a:t>fotografija je biometrijski podatak ako se obrađuje posebnim tehničkim sredstvima kojima se omogućuje jedinstvena identifikacija ili </a:t>
            </a:r>
            <a:r>
              <a:rPr lang="hr-HR" sz="2000" dirty="0" err="1" smtClean="0"/>
              <a:t>autentifikacija</a:t>
            </a:r>
            <a:r>
              <a:rPr lang="hr-HR" sz="2000" dirty="0" smtClean="0"/>
              <a:t> pojedinca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63886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99BF53-0575-46B0-86F2-CE2CC2EF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480" y="93540"/>
            <a:ext cx="8914246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200" dirty="0"/>
              <a:t>OBRADA POSEBNIH KATEGORIJA </a:t>
            </a:r>
            <a:r>
              <a:rPr lang="pl-PL" sz="3200" dirty="0" smtClean="0"/>
              <a:t>OSOBNIH PODATAKA</a:t>
            </a: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F500FE-017A-4535-B5CF-367D310A8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759" y="1606376"/>
            <a:ext cx="6721875" cy="49421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b="1" dirty="0"/>
              <a:t>Odnose se </a:t>
            </a:r>
            <a:r>
              <a:rPr lang="hr-HR" b="1" dirty="0" smtClean="0"/>
              <a:t>na:</a:t>
            </a:r>
            <a:endParaRPr lang="hr-HR" b="1" dirty="0"/>
          </a:p>
          <a:p>
            <a:pPr lvl="1">
              <a:lnSpc>
                <a:spcPct val="90000"/>
              </a:lnSpc>
            </a:pPr>
            <a:r>
              <a:rPr lang="hr-HR" sz="2000" dirty="0"/>
              <a:t>rasno ili etičko </a:t>
            </a:r>
            <a:r>
              <a:rPr lang="hr-HR" sz="2000" dirty="0" smtClean="0"/>
              <a:t>podrijetlo</a:t>
            </a:r>
            <a:endParaRPr lang="hr-HR" sz="2000" dirty="0"/>
          </a:p>
          <a:p>
            <a:pPr lvl="1">
              <a:lnSpc>
                <a:spcPct val="90000"/>
              </a:lnSpc>
            </a:pPr>
            <a:r>
              <a:rPr lang="hr-HR" sz="2000" dirty="0"/>
              <a:t>politička </a:t>
            </a:r>
            <a:r>
              <a:rPr lang="hr-HR" sz="2000" dirty="0" smtClean="0"/>
              <a:t>mišljenja</a:t>
            </a:r>
            <a:endParaRPr lang="hr-HR" sz="2000" dirty="0"/>
          </a:p>
          <a:p>
            <a:pPr lvl="1">
              <a:lnSpc>
                <a:spcPct val="90000"/>
              </a:lnSpc>
            </a:pPr>
            <a:r>
              <a:rPr lang="hr-HR" sz="2000" dirty="0"/>
              <a:t>vjerska filozofska uvjerenja</a:t>
            </a:r>
          </a:p>
          <a:p>
            <a:pPr lvl="1">
              <a:lnSpc>
                <a:spcPct val="90000"/>
              </a:lnSpc>
            </a:pPr>
            <a:r>
              <a:rPr lang="hr-HR" sz="2000" dirty="0"/>
              <a:t>članstvo u </a:t>
            </a:r>
            <a:r>
              <a:rPr lang="hr-HR" sz="2000" dirty="0" smtClean="0"/>
              <a:t>sindikatu</a:t>
            </a:r>
            <a:endParaRPr lang="hr-HR" sz="2000" dirty="0"/>
          </a:p>
          <a:p>
            <a:pPr lvl="1">
              <a:lnSpc>
                <a:spcPct val="90000"/>
              </a:lnSpc>
            </a:pPr>
            <a:r>
              <a:rPr lang="hr-HR" sz="2000" dirty="0"/>
              <a:t>genskih podataka</a:t>
            </a:r>
          </a:p>
          <a:p>
            <a:pPr lvl="1">
              <a:lnSpc>
                <a:spcPct val="90000"/>
              </a:lnSpc>
            </a:pPr>
            <a:r>
              <a:rPr lang="hr-HR" sz="2000" dirty="0"/>
              <a:t>biometrijskih podataka</a:t>
            </a:r>
          </a:p>
          <a:p>
            <a:pPr lvl="1">
              <a:lnSpc>
                <a:spcPct val="90000"/>
              </a:lnSpc>
            </a:pPr>
            <a:r>
              <a:rPr lang="hr-HR" sz="2000" dirty="0"/>
              <a:t>podaci o zdravlju</a:t>
            </a:r>
          </a:p>
          <a:p>
            <a:pPr lvl="1">
              <a:lnSpc>
                <a:spcPct val="90000"/>
              </a:lnSpc>
            </a:pPr>
            <a:r>
              <a:rPr lang="hr-HR" sz="2000" dirty="0"/>
              <a:t>spolna i seksualna orijentacija</a:t>
            </a:r>
          </a:p>
          <a:p>
            <a:pPr>
              <a:lnSpc>
                <a:spcPct val="90000"/>
              </a:lnSpc>
            </a:pPr>
            <a:r>
              <a:rPr lang="hr-HR" dirty="0"/>
              <a:t>mogućnost da države </a:t>
            </a:r>
            <a:r>
              <a:rPr lang="hr-HR" dirty="0" smtClean="0"/>
              <a:t>članice EU </a:t>
            </a:r>
            <a:r>
              <a:rPr lang="hr-HR" dirty="0"/>
              <a:t>dodatno reguliraju uvjete za obradu genetskih, biometrijskih podataka </a:t>
            </a:r>
            <a:r>
              <a:rPr lang="hr-HR" dirty="0" smtClean="0"/>
              <a:t>te osobnih </a:t>
            </a:r>
            <a:r>
              <a:rPr lang="hr-HR" dirty="0"/>
              <a:t>podataka koji se odnose na  zdravlje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9" t="13376"/>
          <a:stretch/>
        </p:blipFill>
        <p:spPr>
          <a:xfrm>
            <a:off x="8216742" y="4077433"/>
            <a:ext cx="2535186" cy="2352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r="14209"/>
          <a:stretch/>
        </p:blipFill>
        <p:spPr>
          <a:xfrm>
            <a:off x="8229823" y="1606376"/>
            <a:ext cx="2509025" cy="232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65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likovni rezultat za gdpr education">
            <a:extLst>
              <a:ext uri="{FF2B5EF4-FFF2-40B4-BE49-F238E27FC236}">
                <a16:creationId xmlns:a16="http://schemas.microsoft.com/office/drawing/2014/main" id="{0B978C71-BB12-4A64-B13F-944C5C3DB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r="1647"/>
          <a:stretch/>
        </p:blipFill>
        <p:spPr bwMode="auto">
          <a:xfrm>
            <a:off x="6991107" y="1828279"/>
            <a:ext cx="3895270" cy="40521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8CB7BAB-916A-41EF-9F94-0ADCC954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15" y="0"/>
            <a:ext cx="8235042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900" dirty="0" smtClean="0"/>
              <a:t>NAČINI </a:t>
            </a:r>
            <a:r>
              <a:rPr lang="it-IT" sz="2900" dirty="0" smtClean="0"/>
              <a:t>OSTVARIVANJA </a:t>
            </a:r>
            <a:r>
              <a:rPr lang="it-IT" sz="2900" dirty="0"/>
              <a:t>PRAVA ISPITANIKA </a:t>
            </a:r>
            <a:endParaRPr lang="hr-HR" sz="29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67D5FF-B808-4F47-8A5B-72527A30B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680" y="1846793"/>
            <a:ext cx="4797256" cy="403361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b="1" dirty="0" smtClean="0"/>
              <a:t>Ispitanik </a:t>
            </a:r>
            <a:r>
              <a:rPr lang="hr-HR" b="1" dirty="0" smtClean="0"/>
              <a:t>ima pravo</a:t>
            </a:r>
            <a:r>
              <a:rPr lang="hr-HR" dirty="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hr-HR" dirty="0" smtClean="0"/>
          </a:p>
          <a:p>
            <a:pPr>
              <a:lnSpc>
                <a:spcPct val="90000"/>
              </a:lnSpc>
            </a:pPr>
            <a:r>
              <a:rPr lang="hr-HR" dirty="0" smtClean="0"/>
              <a:t>dobiti </a:t>
            </a:r>
            <a:r>
              <a:rPr lang="hr-HR" dirty="0"/>
              <a:t>informaciju na sažet, transparentan, razumljiv i lako dostupan način</a:t>
            </a:r>
          </a:p>
          <a:p>
            <a:pPr>
              <a:lnSpc>
                <a:spcPct val="90000"/>
              </a:lnSpc>
            </a:pPr>
            <a:r>
              <a:rPr lang="hr-HR" dirty="0"/>
              <a:t>Pravo na pristup, ispravak, brisanje i “zaborav”</a:t>
            </a:r>
          </a:p>
          <a:p>
            <a:pPr>
              <a:lnSpc>
                <a:spcPct val="90000"/>
              </a:lnSpc>
            </a:pPr>
            <a:r>
              <a:rPr lang="hr-HR" dirty="0" smtClean="0"/>
              <a:t>Pravo na ograničenje </a:t>
            </a:r>
            <a:r>
              <a:rPr lang="hr-HR" dirty="0"/>
              <a:t>obrade</a:t>
            </a:r>
          </a:p>
          <a:p>
            <a:pPr>
              <a:lnSpc>
                <a:spcPct val="90000"/>
              </a:lnSpc>
            </a:pPr>
            <a:r>
              <a:rPr lang="hr-HR" dirty="0"/>
              <a:t>Pravo na prenosivost podataka</a:t>
            </a:r>
          </a:p>
          <a:p>
            <a:pPr>
              <a:lnSpc>
                <a:spcPct val="90000"/>
              </a:lnSpc>
            </a:pPr>
            <a:r>
              <a:rPr lang="hr-HR" dirty="0"/>
              <a:t>Pravo na prigovor</a:t>
            </a:r>
          </a:p>
          <a:p>
            <a:pPr>
              <a:lnSpc>
                <a:spcPct val="90000"/>
              </a:lnSpc>
            </a:pPr>
            <a:r>
              <a:rPr lang="hr-HR" dirty="0"/>
              <a:t>Pravo usprotiviti se donošenju automatiziranih pojedinačnih </a:t>
            </a:r>
            <a:r>
              <a:rPr lang="hr-HR" dirty="0" smtClean="0"/>
              <a:t>odluka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0437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885</TotalTime>
  <Words>1051</Words>
  <Application>Microsoft Office PowerPoint</Application>
  <PresentationFormat>Widescreen</PresentationFormat>
  <Paragraphs>196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Bookman Old Style</vt:lpstr>
      <vt:lpstr>Eurostile Bold</vt:lpstr>
      <vt:lpstr>Rockwell</vt:lpstr>
      <vt:lpstr>Damask</vt:lpstr>
      <vt:lpstr>OBVEZE organizacija U  IMPLEMENTACIJI OPĆE  UREDBE EU O ZAŠTITI  OSOBNIH PODATAKA - gdpr</vt:lpstr>
      <vt:lpstr>General Data Protection Regulation (GDPR)</vt:lpstr>
      <vt:lpstr>OSOBNI PODATAK</vt:lpstr>
      <vt:lpstr>PODRUČJA PRIMJENE GDPR-a</vt:lpstr>
      <vt:lpstr>NAČELA GDPR</vt:lpstr>
      <vt:lpstr>ZAKONITOST OBRADE</vt:lpstr>
      <vt:lpstr>Privola ispitanika</vt:lpstr>
      <vt:lpstr>OBRADA POSEBNIH KATEGORIJA OSOBNIH PODATAKA</vt:lpstr>
      <vt:lpstr>NAČINI OSTVARIVANJA PRAVA ISPITANIKA </vt:lpstr>
      <vt:lpstr>POSLOVNI SUBJEKTI</vt:lpstr>
      <vt:lpstr>IZVJEŠĆIVANJE NADZORNOG TIJELA O POVREDI OSOBNIH PODATAKA</vt:lpstr>
      <vt:lpstr>IZVJEŠĆIVANJE ISPITANIKA - O POVREDI OSOBNIH PODATAKA</vt:lpstr>
      <vt:lpstr>Imenovanje Službenika za zaštitu podataka</vt:lpstr>
      <vt:lpstr>NADLEŽNOSTI NEOVISNOG NADZORNOG TIJELA – AZOP </vt:lpstr>
      <vt:lpstr>NEOVISNA NADZORNA TIJELA</vt:lpstr>
      <vt:lpstr>Novčane kazne </vt:lpstr>
      <vt:lpstr>Novčane kazne </vt:lpstr>
      <vt:lpstr>Pitanja?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OSOBNIH PODATAKA</dc:title>
  <dc:creator>Ivan Šabić</dc:creator>
  <cp:lastModifiedBy>Petar Mišević</cp:lastModifiedBy>
  <cp:revision>135</cp:revision>
  <dcterms:created xsi:type="dcterms:W3CDTF">2018-02-27T13:49:50Z</dcterms:created>
  <dcterms:modified xsi:type="dcterms:W3CDTF">2018-10-16T10:16:23Z</dcterms:modified>
</cp:coreProperties>
</file>