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74" r:id="rId2"/>
    <p:sldId id="277" r:id="rId3"/>
    <p:sldId id="282" r:id="rId4"/>
    <p:sldId id="285" r:id="rId5"/>
    <p:sldId id="284" r:id="rId6"/>
    <p:sldId id="286" r:id="rId7"/>
    <p:sldId id="287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F26"/>
    <a:srgbClr val="8BE957"/>
    <a:srgbClr val="30D038"/>
    <a:srgbClr val="41C63A"/>
    <a:srgbClr val="5CE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 autoAdjust="0"/>
    <p:restoredTop sz="94643" autoAdjust="0"/>
  </p:normalViewPr>
  <p:slideViewPr>
    <p:cSldViewPr snapToGrid="0">
      <p:cViewPr varScale="1">
        <p:scale>
          <a:sx n="120" d="100"/>
          <a:sy n="120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D997-1C0C-49BD-8B2C-18BD442969E6}" type="datetimeFigureOut">
              <a:rPr lang="hr-HR" smtClean="0"/>
              <a:t>25.01.2021.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328D-E3F2-4DF1-B48B-ABC33F964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021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D997-1C0C-49BD-8B2C-18BD442969E6}" type="datetimeFigureOut">
              <a:rPr lang="hr-HR" smtClean="0"/>
              <a:t>25.01.2021.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328D-E3F2-4DF1-B48B-ABC33F964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31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D997-1C0C-49BD-8B2C-18BD442969E6}" type="datetimeFigureOut">
              <a:rPr lang="hr-HR" smtClean="0"/>
              <a:t>25.01.2021.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328D-E3F2-4DF1-B48B-ABC33F964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964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D997-1C0C-49BD-8B2C-18BD442969E6}" type="datetimeFigureOut">
              <a:rPr lang="hr-HR" smtClean="0"/>
              <a:t>25.01.2021.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328D-E3F2-4DF1-B48B-ABC33F964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433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D997-1C0C-49BD-8B2C-18BD442969E6}" type="datetimeFigureOut">
              <a:rPr lang="hr-HR" smtClean="0"/>
              <a:t>25.01.2021.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328D-E3F2-4DF1-B48B-ABC33F964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302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D997-1C0C-49BD-8B2C-18BD442969E6}" type="datetimeFigureOut">
              <a:rPr lang="hr-HR" smtClean="0"/>
              <a:t>25.01.2021.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328D-E3F2-4DF1-B48B-ABC33F964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873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D997-1C0C-49BD-8B2C-18BD442969E6}" type="datetimeFigureOut">
              <a:rPr lang="hr-HR" smtClean="0"/>
              <a:t>25.01.2021.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328D-E3F2-4DF1-B48B-ABC33F964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600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D997-1C0C-49BD-8B2C-18BD442969E6}" type="datetimeFigureOut">
              <a:rPr lang="hr-HR" smtClean="0"/>
              <a:t>25.01.2021.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328D-E3F2-4DF1-B48B-ABC33F964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375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D997-1C0C-49BD-8B2C-18BD442969E6}" type="datetimeFigureOut">
              <a:rPr lang="hr-HR" smtClean="0"/>
              <a:t>25.01.2021.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328D-E3F2-4DF1-B48B-ABC33F964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863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D997-1C0C-49BD-8B2C-18BD442969E6}" type="datetimeFigureOut">
              <a:rPr lang="hr-HR" smtClean="0"/>
              <a:t>25.01.2021.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328D-E3F2-4DF1-B48B-ABC33F964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1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D997-1C0C-49BD-8B2C-18BD442969E6}" type="datetimeFigureOut">
              <a:rPr lang="hr-HR" smtClean="0"/>
              <a:t>25.01.2021.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328D-E3F2-4DF1-B48B-ABC33F964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882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FD997-1C0C-49BD-8B2C-18BD442969E6}" type="datetimeFigureOut">
              <a:rPr lang="hr-HR" smtClean="0"/>
              <a:t>25.01.2021.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7328D-E3F2-4DF1-B48B-ABC33F964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62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ravokutnik 9"/>
          <p:cNvSpPr/>
          <p:nvPr/>
        </p:nvSpPr>
        <p:spPr>
          <a:xfrm>
            <a:off x="2514600" y="1401417"/>
            <a:ext cx="7076661" cy="8947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-7727" y="-2"/>
            <a:ext cx="12199726" cy="685800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292086"/>
            <a:ext cx="12192000" cy="3130827"/>
          </a:xfrm>
        </p:spPr>
        <p:txBody>
          <a:bodyPr anchor="ctr">
            <a:noAutofit/>
          </a:bodyPr>
          <a:lstStyle/>
          <a:p>
            <a:r>
              <a:rPr lang="en-US" sz="4000" spc="-15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Safety and organization in pharmacies </a:t>
            </a:r>
            <a:br>
              <a:rPr lang="hr-HR" sz="4000" spc="-15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r>
              <a:rPr lang="en-US" sz="4000" spc="-15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during the </a:t>
            </a:r>
            <a:r>
              <a:rPr lang="en-US" sz="4000" spc="-15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Covid</a:t>
            </a:r>
            <a:r>
              <a:rPr lang="hr-HR" sz="4000" spc="-15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-19</a:t>
            </a:r>
            <a:r>
              <a:rPr lang="en-US" sz="4000" spc="-15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pandemic</a:t>
            </a:r>
            <a:br>
              <a:rPr lang="hr-HR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br>
              <a:rPr lang="hr-HR" sz="1100" spc="-150" dirty="0">
                <a:latin typeface="Montserrat" panose="00000500000000000000" pitchFamily="50" charset="0"/>
              </a:rPr>
            </a:br>
            <a:r>
              <a:rPr lang="hr-HR" sz="32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- </a:t>
            </a:r>
            <a:r>
              <a:rPr lang="en-US" sz="32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pharmacist in the role of manager</a:t>
            </a:r>
            <a:r>
              <a:rPr lang="hr-HR" sz="32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 -</a:t>
            </a:r>
            <a:endParaRPr lang="hr-HR" sz="2000" spc="-150" dirty="0">
              <a:latin typeface="Montserrat" panose="00000500000000000000" pitchFamily="50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-7726" y="0"/>
            <a:ext cx="12199725" cy="188843"/>
          </a:xfrm>
          <a:prstGeom prst="rect">
            <a:avLst/>
          </a:prstGeom>
          <a:solidFill>
            <a:srgbClr val="69BF2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6135893"/>
            <a:ext cx="1950720" cy="482852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1" y="6659577"/>
            <a:ext cx="12199725" cy="188843"/>
          </a:xfrm>
          <a:prstGeom prst="rect">
            <a:avLst/>
          </a:prstGeom>
          <a:solidFill>
            <a:srgbClr val="69BF2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3051863" y="533697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Ana Zovko,</a:t>
            </a: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mr.</a:t>
            </a: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pharm. </a:t>
            </a:r>
            <a:b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</a:b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o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wner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 and </a:t>
            </a: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m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anager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, </a:t>
            </a: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A</a:t>
            </a: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FARM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 Pharmacy</a:t>
            </a:r>
            <a:endParaRPr lang="hr-H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6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-1" y="-2"/>
            <a:ext cx="12191999" cy="685800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-7726" y="0"/>
            <a:ext cx="12199725" cy="188843"/>
          </a:xfrm>
          <a:prstGeom prst="rect">
            <a:avLst/>
          </a:prstGeom>
          <a:solidFill>
            <a:srgbClr val="69BF2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6135893"/>
            <a:ext cx="1950720" cy="482852"/>
          </a:xfrm>
          <a:prstGeom prst="rect">
            <a:avLst/>
          </a:prstGeom>
        </p:spPr>
      </p:pic>
      <p:sp>
        <p:nvSpPr>
          <p:cNvPr id="14" name="Pravokutnik 13"/>
          <p:cNvSpPr/>
          <p:nvPr/>
        </p:nvSpPr>
        <p:spPr>
          <a:xfrm>
            <a:off x="1" y="6659577"/>
            <a:ext cx="12199725" cy="188843"/>
          </a:xfrm>
          <a:prstGeom prst="rect">
            <a:avLst/>
          </a:prstGeom>
          <a:solidFill>
            <a:srgbClr val="69BF2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6" y="1316584"/>
            <a:ext cx="10058400" cy="477847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987827"/>
          </a:xfrm>
        </p:spPr>
        <p:txBody>
          <a:bodyPr anchor="ctr">
            <a:noAutofit/>
          </a:bodyPr>
          <a:lstStyle/>
          <a:p>
            <a:r>
              <a:rPr lang="en-US" sz="4000" u="sng" spc="-15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We have achieved business </a:t>
            </a:r>
            <a:br>
              <a:rPr lang="hr-HR" sz="4000" u="sng" spc="-15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r>
              <a:rPr lang="en-US" sz="4000" u="sng" spc="-15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growth in 2020.</a:t>
            </a:r>
            <a:endParaRPr lang="hr-HR" sz="2000" u="sng" spc="-1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0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1" y="0"/>
            <a:ext cx="12191997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our working principles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997766"/>
          </a:xfrm>
        </p:spPr>
        <p:txBody>
          <a:bodyPr anchor="ctr">
            <a:noAutofit/>
          </a:bodyPr>
          <a:lstStyle/>
          <a:p>
            <a:r>
              <a:rPr lang="hr-HR" sz="4000" u="sng" spc="-15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O</a:t>
            </a:r>
            <a:r>
              <a:rPr lang="en-US" sz="4000" u="sng" spc="-15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ur</a:t>
            </a:r>
            <a:r>
              <a:rPr lang="en-US" sz="4000" u="sng" spc="-15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working principles</a:t>
            </a:r>
            <a:endParaRPr lang="hr-HR" sz="2000" u="sng" spc="-1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604052" y="2618555"/>
            <a:ext cx="684806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consultation</a:t>
            </a:r>
            <a:endParaRPr lang="hr-HR" sz="21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50" charset="0"/>
            </a:endParaRPr>
          </a:p>
          <a:p>
            <a:pPr marL="342900" indent="-342900">
              <a:buFontTx/>
              <a:buChar char="-"/>
            </a:pP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several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different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measurments</a:t>
            </a:r>
            <a:endParaRPr lang="hr-HR" sz="21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50" charset="0"/>
            </a:endParaRPr>
          </a:p>
          <a:p>
            <a:pPr marL="342900" indent="-342900">
              <a:buFontTx/>
              <a:buChar char="-"/>
            </a:pP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skin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analysis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by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dermatopharmachy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specialist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analysis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of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patient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adherece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by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specialyst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of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clinical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pharmachy</a:t>
            </a:r>
            <a:endParaRPr lang="hr-HR" sz="21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50" charset="0"/>
            </a:endParaRPr>
          </a:p>
          <a:p>
            <a:pPr marL="342900" indent="-342900">
              <a:buFontTx/>
              <a:buChar char="-"/>
            </a:pP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all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these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acitivities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were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all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of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a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sudden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hr-HR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suspended</a:t>
            </a:r>
            <a:endParaRPr lang="hr-HR" sz="21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90" y="2432360"/>
            <a:ext cx="2056418" cy="2741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8" r="-910" b="9553"/>
          <a:stretch/>
        </p:blipFill>
        <p:spPr>
          <a:xfrm>
            <a:off x="435613" y="1716740"/>
            <a:ext cx="1928865" cy="2741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Pravokutnik 15"/>
          <p:cNvSpPr/>
          <p:nvPr/>
        </p:nvSpPr>
        <p:spPr>
          <a:xfrm>
            <a:off x="-7726" y="0"/>
            <a:ext cx="12199725" cy="188843"/>
          </a:xfrm>
          <a:prstGeom prst="rect">
            <a:avLst/>
          </a:prstGeom>
          <a:solidFill>
            <a:srgbClr val="69BF2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6135893"/>
            <a:ext cx="1950720" cy="482852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1" y="6659577"/>
            <a:ext cx="12199725" cy="188843"/>
          </a:xfrm>
          <a:prstGeom prst="rect">
            <a:avLst/>
          </a:prstGeom>
          <a:solidFill>
            <a:srgbClr val="69BF2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3" y="4495866"/>
            <a:ext cx="1864832" cy="1320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089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1" y="0"/>
            <a:ext cx="12191997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our working principles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041080"/>
          </a:xfrm>
        </p:spPr>
        <p:txBody>
          <a:bodyPr anchor="ctr">
            <a:noAutofit/>
          </a:bodyPr>
          <a:lstStyle/>
          <a:p>
            <a:r>
              <a:rPr lang="hr-HR" sz="4000" u="sng" spc="-15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Lockdown</a:t>
            </a:r>
            <a:endParaRPr lang="hr-HR" sz="2000" u="sng" spc="-1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-7726" y="0"/>
            <a:ext cx="12199725" cy="188843"/>
          </a:xfrm>
          <a:prstGeom prst="rect">
            <a:avLst/>
          </a:prstGeom>
          <a:solidFill>
            <a:srgbClr val="69BF2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6135893"/>
            <a:ext cx="1950720" cy="482852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1" y="6659577"/>
            <a:ext cx="12199725" cy="188843"/>
          </a:xfrm>
          <a:prstGeom prst="rect">
            <a:avLst/>
          </a:prstGeom>
          <a:solidFill>
            <a:srgbClr val="69BF2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Pravokutnik 13"/>
          <p:cNvSpPr/>
          <p:nvPr/>
        </p:nvSpPr>
        <p:spPr>
          <a:xfrm>
            <a:off x="5722315" y="2271513"/>
            <a:ext cx="55486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buFontTx/>
              <a:buChar char="-"/>
            </a:pPr>
            <a:r>
              <a:rPr lang="en-US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pharmacists most accessible health providers</a:t>
            </a:r>
            <a:endParaRPr lang="hr-HR" sz="21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  <a:p>
            <a:pPr marL="342900" lvl="2" indent="-342900">
              <a:buFontTx/>
              <a:buChar char="-"/>
            </a:pPr>
            <a:r>
              <a:rPr lang="en-US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new organization in difficult working conditions</a:t>
            </a:r>
            <a:endParaRPr lang="hr-HR" sz="21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23" y="1837458"/>
            <a:ext cx="3382360" cy="2253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r="7706"/>
          <a:stretch/>
        </p:blipFill>
        <p:spPr>
          <a:xfrm>
            <a:off x="7747820" y="3886942"/>
            <a:ext cx="3371328" cy="2248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Pravokutnik 18"/>
          <p:cNvSpPr/>
          <p:nvPr/>
        </p:nvSpPr>
        <p:spPr>
          <a:xfrm>
            <a:off x="716509" y="4320243"/>
            <a:ext cx="7087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buFontTx/>
              <a:buChar char="-"/>
            </a:pPr>
            <a:r>
              <a:rPr lang="en-US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panic among the population, c</a:t>
            </a:r>
            <a:r>
              <a:rPr lang="hr-HR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r</a:t>
            </a:r>
            <a:r>
              <a:rPr lang="en-US" sz="21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owds</a:t>
            </a:r>
            <a:r>
              <a:rPr lang="en-US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in front of pharmacies</a:t>
            </a:r>
            <a:endParaRPr lang="hr-HR" sz="21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  <a:p>
            <a:pPr marL="342900" lvl="2" indent="-342900">
              <a:buFontTx/>
              <a:buChar char="-"/>
            </a:pPr>
            <a:r>
              <a:rPr lang="en-US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defects of certain drugs and medical devices</a:t>
            </a:r>
            <a:endParaRPr lang="hr-HR" sz="21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  <a:p>
            <a:pPr marL="342900" lvl="2" indent="-342900">
              <a:buFontTx/>
              <a:buChar char="-"/>
            </a:pPr>
            <a:r>
              <a:rPr lang="en-US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the role of leader was crucial</a:t>
            </a:r>
            <a:endParaRPr lang="hr-HR" sz="21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2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1" y="0"/>
            <a:ext cx="12191997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our working principles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001127"/>
          </a:xfrm>
        </p:spPr>
        <p:txBody>
          <a:bodyPr anchor="ctr">
            <a:noAutofit/>
          </a:bodyPr>
          <a:lstStyle/>
          <a:p>
            <a:r>
              <a:rPr lang="hr-HR" sz="4000" u="sng" spc="-15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New </a:t>
            </a:r>
            <a:r>
              <a:rPr lang="hr-HR" sz="4000" u="sng" spc="-15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projects</a:t>
            </a:r>
            <a:endParaRPr lang="hr-HR" sz="2000" u="sng" spc="-1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-7726" y="0"/>
            <a:ext cx="12199725" cy="188843"/>
          </a:xfrm>
          <a:prstGeom prst="rect">
            <a:avLst/>
          </a:prstGeom>
          <a:solidFill>
            <a:srgbClr val="69BF2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6135893"/>
            <a:ext cx="1950720" cy="482852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1" y="6659577"/>
            <a:ext cx="12199725" cy="188843"/>
          </a:xfrm>
          <a:prstGeom prst="rect">
            <a:avLst/>
          </a:prstGeom>
          <a:solidFill>
            <a:srgbClr val="69BF2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Pravokutnik 13"/>
          <p:cNvSpPr/>
          <p:nvPr/>
        </p:nvSpPr>
        <p:spPr>
          <a:xfrm>
            <a:off x="516835" y="1639110"/>
            <a:ext cx="843832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buFontTx/>
              <a:buChar char="-"/>
            </a:pPr>
            <a:r>
              <a:rPr lang="en-US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expected decline in sales of OTC preparations</a:t>
            </a:r>
            <a:endParaRPr lang="hr-HR" sz="21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  <a:p>
            <a:pPr marL="342900" lvl="2" indent="-342900">
              <a:buFontTx/>
              <a:buChar char="-"/>
            </a:pPr>
            <a:r>
              <a:rPr lang="en-US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constant engagement on social media</a:t>
            </a:r>
            <a:endParaRPr lang="hr-HR" sz="21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  <a:p>
            <a:pPr marL="342900" lvl="2" indent="-342900">
              <a:buFontTx/>
              <a:buChar char="-"/>
            </a:pPr>
            <a:r>
              <a:rPr lang="en-US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online sales</a:t>
            </a:r>
            <a:endParaRPr lang="hr-HR" sz="21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  <a:p>
            <a:pPr marL="342900" lvl="2" indent="-342900">
              <a:buFontTx/>
              <a:buChar char="-"/>
            </a:pPr>
            <a:r>
              <a:rPr lang="en-US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making info flyers</a:t>
            </a:r>
            <a:endParaRPr lang="hr-HR" sz="21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  <a:p>
            <a:pPr marL="342900" lvl="2" indent="-342900">
              <a:buFontTx/>
              <a:buChar char="-"/>
            </a:pPr>
            <a:r>
              <a:rPr lang="en-US" sz="2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work on branding</a:t>
            </a:r>
            <a:endParaRPr lang="hr-HR" sz="21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64" y="3493040"/>
            <a:ext cx="4400704" cy="244140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17" y="2854366"/>
            <a:ext cx="1644397" cy="309303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62" y="3962011"/>
            <a:ext cx="1663065" cy="124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00" y="4408989"/>
            <a:ext cx="1013792" cy="1351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960" y="4585660"/>
            <a:ext cx="1453053" cy="124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1922" y="3239517"/>
            <a:ext cx="1088391" cy="1204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757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-7727" y="0"/>
            <a:ext cx="12191997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our working principles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987827"/>
          </a:xfrm>
        </p:spPr>
        <p:txBody>
          <a:bodyPr anchor="ctr">
            <a:noAutofit/>
          </a:bodyPr>
          <a:lstStyle/>
          <a:p>
            <a:r>
              <a:rPr lang="hr-HR" sz="4000" u="sng" spc="-15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Conclusion</a:t>
            </a:r>
            <a:endParaRPr lang="hr-HR" sz="2000" u="sng" spc="-1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647908" y="1933052"/>
            <a:ext cx="62896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importance of consistent education</a:t>
            </a:r>
            <a:endParaRPr lang="hr-HR" sz="24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additional source of income</a:t>
            </a:r>
            <a:endParaRPr lang="hr-HR" sz="24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new experiences </a:t>
            </a:r>
            <a:endParaRPr lang="hr-HR" sz="24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  <a:p>
            <a:endParaRPr lang="hr-HR" sz="2400" dirty="0">
              <a:ln w="0"/>
              <a:latin typeface="Montserrat" panose="00000500000000000000" pitchFamily="50" charset="0"/>
            </a:endParaRPr>
          </a:p>
          <a:p>
            <a:r>
              <a:rPr lang="en-US" sz="26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The pandemic has opened new perspectives for us and directed us to some new, interesting and useful paths, although some of our important activities were suspended.</a:t>
            </a:r>
            <a:endParaRPr lang="hr-HR" sz="26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-7726" y="0"/>
            <a:ext cx="12199725" cy="188843"/>
          </a:xfrm>
          <a:prstGeom prst="rect">
            <a:avLst/>
          </a:prstGeom>
          <a:solidFill>
            <a:srgbClr val="69BF2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6135893"/>
            <a:ext cx="1950720" cy="482852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1" y="6659577"/>
            <a:ext cx="12199725" cy="188843"/>
          </a:xfrm>
          <a:prstGeom prst="rect">
            <a:avLst/>
          </a:prstGeom>
          <a:solidFill>
            <a:srgbClr val="69BF2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076" y="3669181"/>
            <a:ext cx="2518634" cy="25894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2" b="23176"/>
          <a:stretch/>
        </p:blipFill>
        <p:spPr>
          <a:xfrm>
            <a:off x="8308718" y="1681851"/>
            <a:ext cx="2289235" cy="258943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3025861"/>
            <a:ext cx="2065847" cy="24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8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-7726" y="-9582"/>
            <a:ext cx="12199725" cy="68628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6858001"/>
          </a:xfrm>
        </p:spPr>
        <p:txBody>
          <a:bodyPr anchor="ctr">
            <a:noAutofit/>
          </a:bodyPr>
          <a:lstStyle/>
          <a:p>
            <a:r>
              <a:rPr lang="en-US" sz="4000" u="sng" spc="-15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Thank you for attention</a:t>
            </a:r>
            <a:endParaRPr lang="hr-HR" sz="2000" u="sng" spc="-1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-7726" y="0"/>
            <a:ext cx="12199725" cy="188843"/>
          </a:xfrm>
          <a:prstGeom prst="rect">
            <a:avLst/>
          </a:prstGeom>
          <a:solidFill>
            <a:srgbClr val="69BF2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6135893"/>
            <a:ext cx="1950720" cy="482852"/>
          </a:xfrm>
          <a:prstGeom prst="rect">
            <a:avLst/>
          </a:prstGeom>
        </p:spPr>
      </p:pic>
      <p:sp>
        <p:nvSpPr>
          <p:cNvPr id="14" name="Pravokutnik 13"/>
          <p:cNvSpPr/>
          <p:nvPr/>
        </p:nvSpPr>
        <p:spPr>
          <a:xfrm>
            <a:off x="1" y="6659577"/>
            <a:ext cx="12199725" cy="188843"/>
          </a:xfrm>
          <a:prstGeom prst="rect">
            <a:avLst/>
          </a:prstGeom>
          <a:solidFill>
            <a:srgbClr val="69BF2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8454153"/>
      </p:ext>
    </p:extLst>
  </p:cSld>
  <p:clrMapOvr>
    <a:masterClrMapping/>
  </p:clrMapOvr>
</p:sld>
</file>

<file path=ppt/theme/theme1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</TotalTime>
  <Words>193</Words>
  <Application>Microsoft Macintosh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Prilagođeni dizajn</vt:lpstr>
      <vt:lpstr>Safety and organization in pharmacies  during the Covid-19 pandemic  - pharmacist in the role of manager -</vt:lpstr>
      <vt:lpstr>We have achieved business  growth in 2020.</vt:lpstr>
      <vt:lpstr>Our working principles</vt:lpstr>
      <vt:lpstr>Lockdown</vt:lpstr>
      <vt:lpstr>New projects</vt:lpstr>
      <vt:lpstr>Conclusion</vt:lpstr>
      <vt:lpstr>Thank you for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organization in pharmacies  during the Covid-19 pandemic  - pharmacist in the role of manager -</dc:title>
  <dc:creator>Mario Zovko</dc:creator>
  <cp:lastModifiedBy>Microsoft Office User</cp:lastModifiedBy>
  <cp:revision>74</cp:revision>
  <dcterms:created xsi:type="dcterms:W3CDTF">2019-07-30T20:08:42Z</dcterms:created>
  <dcterms:modified xsi:type="dcterms:W3CDTF">2021-01-25T12:44:33Z</dcterms:modified>
</cp:coreProperties>
</file>