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8"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100" d="100"/>
          <a:sy n="100" d="100"/>
        </p:scale>
        <p:origin x="-88" y="14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ta-IN"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a-IN"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6AD6EE87-EBD5-4F12-A48A-63ACA297AC8F}" type="datetimeFigureOut">
              <a:rPr lang="en-US" smtClean="0"/>
              <a:t>27/01/21</a:t>
            </a:fld>
            <a:endParaRPr lang="en-US" dirty="0"/>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ABA52B23-7122-6646-BEA2-EC01D72A58DF}" type="slidenum">
              <a:rPr lang="en-US" smtClean="0"/>
              <a:t>‹#›</a:t>
            </a:fld>
            <a:endParaRPr lang="en-US" dirty="0"/>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4CD73815-2707-4475-8F1A-B873CB631BB4}" type="datetimeFigureOut">
              <a:rPr lang="en-US" smtClean="0"/>
              <a:t>27/01/21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ta-IN"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2A4AFB99-0EAB-4182-AFF8-E214C82A68F6}" type="datetimeFigureOut">
              <a:rPr lang="en-US" smtClean="0"/>
              <a:t>27/01/21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idx="1"/>
          </p:nvPr>
        </p:nvSpPr>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27/01/21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ta-IN"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a-IN"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27/01/21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5" name="Date Placeholder 4"/>
          <p:cNvSpPr>
            <a:spLocks noGrp="1"/>
          </p:cNvSpPr>
          <p:nvPr>
            <p:ph type="dt" sz="half" idx="10"/>
          </p:nvPr>
        </p:nvSpPr>
        <p:spPr/>
        <p:txBody>
          <a:bodyPr/>
          <a:lstStyle/>
          <a:p>
            <a:fld id="{93C6A301-0538-44EC-B09D-202E1042A48B}" type="datetimeFigureOut">
              <a:rPr lang="en-US" smtClean="0"/>
              <a:t>27/01/21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
        <p:nvSpPr>
          <p:cNvPr id="9" name="Content Placeholder 8"/>
          <p:cNvSpPr>
            <a:spLocks noGrp="1"/>
          </p:cNvSpPr>
          <p:nvPr>
            <p:ph sz="quarter" idx="13"/>
          </p:nvPr>
        </p:nvSpPr>
        <p:spPr>
          <a:xfrm>
            <a:off x="1389888" y="2313432"/>
            <a:ext cx="4559808" cy="3493008"/>
          </a:xfrm>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a-IN"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27/01/21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Date Placeholder 2"/>
          <p:cNvSpPr>
            <a:spLocks noGrp="1"/>
          </p:cNvSpPr>
          <p:nvPr>
            <p:ph type="dt" sz="half" idx="10"/>
          </p:nvPr>
        </p:nvSpPr>
        <p:spPr/>
        <p:txBody>
          <a:bodyPr/>
          <a:lstStyle/>
          <a:p>
            <a:fld id="{67EF4D4C-5367-4C26-9E2B-D8088D7FCA81}" type="datetimeFigureOut">
              <a:rPr lang="en-US" smtClean="0"/>
              <a:t>27/01/21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27/01/21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5C68B11-C5A8-448C-8CE9-B1A273C79CFC}" type="datetimeFigureOut">
              <a:rPr lang="en-US" smtClean="0"/>
              <a:t>27/01/21</a:t>
            </a:fld>
            <a:endParaRPr lang="en-US" dirty="0"/>
          </a:p>
        </p:txBody>
      </p:sp>
      <p:sp>
        <p:nvSpPr>
          <p:cNvPr id="7" name="Slide Number Placeholder 6"/>
          <p:cNvSpPr>
            <a:spLocks noGrp="1"/>
          </p:cNvSpPr>
          <p:nvPr>
            <p:ph type="sldNum" sz="quarter" idx="12"/>
          </p:nvPr>
        </p:nvSpPr>
        <p:spPr/>
        <p:txBody>
          <a:bodyPr/>
          <a:lstStyle/>
          <a:p>
            <a:fld id="{ABA52B23-7122-6646-BEA2-EC01D72A58DF}" type="slidenum">
              <a:rPr lang="en-US" smtClean="0"/>
              <a:t>‹#›</a:t>
            </a:fld>
            <a:endParaRPr lang="en-US" dirty="0"/>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ta-IN"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ta-IN"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a-IN" smtClean="0"/>
              <a:t>Drag picture to placeholder or click icon to add</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27/01/21</a:t>
            </a:fld>
            <a:endParaRPr lang="en-US" dirty="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ta-IN"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90298CD5-6C1E-4009-B41F-6DF62E31D3BE}" type="datetimeFigureOut">
              <a:rPr lang="en-US" smtClean="0"/>
              <a:pPr/>
              <a:t>27/01/21</a:t>
            </a:fld>
            <a:endParaRPr lang="en-US" dirty="0"/>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A350E0-7EA8-4E33-B3B2-CFA7660B2512}"/>
              </a:ext>
            </a:extLst>
          </p:cNvPr>
          <p:cNvSpPr>
            <a:spLocks noGrp="1"/>
          </p:cNvSpPr>
          <p:nvPr>
            <p:ph type="ctrTitle"/>
          </p:nvPr>
        </p:nvSpPr>
        <p:spPr/>
        <p:txBody>
          <a:bodyPr/>
          <a:lstStyle/>
          <a:p>
            <a:r>
              <a:rPr lang="bs-Latn-BA" dirty="0"/>
              <a:t>LEADERSHIP IN TERMS OF CRISIS</a:t>
            </a:r>
            <a:endParaRPr lang="en-GB" dirty="0"/>
          </a:p>
        </p:txBody>
      </p:sp>
      <p:sp>
        <p:nvSpPr>
          <p:cNvPr id="3" name="Subtitle 2">
            <a:extLst>
              <a:ext uri="{FF2B5EF4-FFF2-40B4-BE49-F238E27FC236}">
                <a16:creationId xmlns="" xmlns:a16="http://schemas.microsoft.com/office/drawing/2014/main" id="{C86ADEE3-1535-4370-B06E-467512B047C2}"/>
              </a:ext>
            </a:extLst>
          </p:cNvPr>
          <p:cNvSpPr>
            <a:spLocks noGrp="1"/>
          </p:cNvSpPr>
          <p:nvPr>
            <p:ph type="subTitle" idx="1"/>
          </p:nvPr>
        </p:nvSpPr>
        <p:spPr/>
        <p:txBody>
          <a:bodyPr/>
          <a:lstStyle/>
          <a:p>
            <a:r>
              <a:rPr lang="bs-Latn-BA" dirty="0"/>
              <a:t>Doc.dr. Mia Glamuzina</a:t>
            </a:r>
            <a:endParaRPr lang="en-GB" dirty="0"/>
          </a:p>
        </p:txBody>
      </p:sp>
    </p:spTree>
    <p:extLst>
      <p:ext uri="{BB962C8B-B14F-4D97-AF65-F5344CB8AC3E}">
        <p14:creationId xmlns:p14="http://schemas.microsoft.com/office/powerpoint/2010/main" val="1697584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a:bodyPr>
          <a:lstStyle/>
          <a:p>
            <a:pPr>
              <a:buFont typeface="Wingdings" panose="05000000000000000000" pitchFamily="2" charset="2"/>
              <a:buChar char="§"/>
            </a:pPr>
            <a:r>
              <a:rPr lang="en-US" dirty="0" smtClean="0"/>
              <a:t> Ending the crisis – the crisis cannot be ended to early, especially if there are consequences for other stakeholders, these consequences must be minimized first. </a:t>
            </a:r>
          </a:p>
          <a:p>
            <a:pPr>
              <a:buFont typeface="Wingdings" panose="05000000000000000000" pitchFamily="2" charset="2"/>
              <a:buChar char="§"/>
            </a:pPr>
            <a:r>
              <a:rPr lang="en-US" dirty="0" smtClean="0"/>
              <a:t> Long-term crises where one event triggers another are very difficult to terminate.</a:t>
            </a:r>
          </a:p>
          <a:p>
            <a:pPr>
              <a:buFont typeface="Wingdings" panose="05000000000000000000" pitchFamily="2" charset="2"/>
              <a:buChar char="§"/>
            </a:pPr>
            <a:r>
              <a:rPr lang="en-US" dirty="0" smtClean="0"/>
              <a:t> Learning from crisis – this is one of the main parts, active, critical process of evaluating the crisis, its sources, conducted tactics are essential to prepare for new potential crisis or skipping it. </a:t>
            </a:r>
            <a:endParaRPr lang="en-US" dirty="0"/>
          </a:p>
        </p:txBody>
      </p:sp>
    </p:spTree>
    <p:extLst>
      <p:ext uri="{BB962C8B-B14F-4D97-AF65-F5344CB8AC3E}">
        <p14:creationId xmlns:p14="http://schemas.microsoft.com/office/powerpoint/2010/main" val="38573980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smtClean="0"/>
              <a:t>These five tasks explain well what leaders should do in terms of </a:t>
            </a:r>
          </a:p>
          <a:p>
            <a:pPr>
              <a:buFont typeface="Wingdings" panose="05000000000000000000" pitchFamily="2" charset="2"/>
              <a:buChar char="§"/>
            </a:pPr>
            <a:r>
              <a:rPr lang="en-US" dirty="0" smtClean="0"/>
              <a:t>Preparing consists of several subtasks: organizing and selecting, planning, educating, training and exercising, cultivating vigilance and protecting preparedness. </a:t>
            </a:r>
          </a:p>
          <a:p>
            <a:pPr>
              <a:buFont typeface="Wingdings" panose="05000000000000000000" pitchFamily="2" charset="2"/>
              <a:buChar char="§"/>
            </a:pPr>
            <a:r>
              <a:rPr lang="en-US" dirty="0" smtClean="0"/>
              <a:t>Organizing and selection are based on creation of processes, organizational structure and finding the proper people for different roles during potential crisis. </a:t>
            </a:r>
          </a:p>
          <a:p>
            <a:pPr>
              <a:buFont typeface="Wingdings" panose="05000000000000000000" pitchFamily="2" charset="2"/>
              <a:buChar char="§"/>
            </a:pPr>
            <a:r>
              <a:rPr lang="en-US" dirty="0" smtClean="0"/>
              <a:t>Planning or improvising crisis is extremely difficult, based on the value and validity of crisis planning. Some crisis situations can be predicted and the behaving in crisis can be planned, while others cannot (</a:t>
            </a:r>
            <a:r>
              <a:rPr lang="en-US" dirty="0" smtClean="0"/>
              <a:t>pandemia</a:t>
            </a:r>
            <a:r>
              <a:rPr lang="en-US" dirty="0" smtClean="0"/>
              <a:t>). One of the possible options is modular planning. </a:t>
            </a:r>
            <a:endParaRPr lang="en-US" dirty="0"/>
          </a:p>
        </p:txBody>
      </p:sp>
    </p:spTree>
    <p:extLst>
      <p:ext uri="{BB962C8B-B14F-4D97-AF65-F5344CB8AC3E}">
        <p14:creationId xmlns:p14="http://schemas.microsoft.com/office/powerpoint/2010/main" val="13308193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smtClean="0"/>
              <a:t>Education, training and exercise – means that leaders must be educated, trained and exercised for conducting crisis management. </a:t>
            </a:r>
          </a:p>
          <a:p>
            <a:pPr>
              <a:buFont typeface="Wingdings" panose="05000000000000000000" pitchFamily="2" charset="2"/>
              <a:buChar char="§"/>
            </a:pPr>
            <a:r>
              <a:rPr lang="en-US" dirty="0" smtClean="0"/>
              <a:t>In many countries this is recognized, especially in disasters, catastrophes or other urgent situations in military, health, legal or similar crises. When meeting a huge crisis a partnership between politics and professionalism is necessary.</a:t>
            </a:r>
          </a:p>
          <a:p>
            <a:pPr>
              <a:buFont typeface="Wingdings" panose="05000000000000000000" pitchFamily="2" charset="2"/>
              <a:buChar char="§"/>
            </a:pPr>
            <a:r>
              <a:rPr lang="en-US" dirty="0" smtClean="0"/>
              <a:t>Cultivating vigilance and protecting preparedness represents both psychological and organizational readiness for crisis and absence of “it cannot happen to us” opinion. </a:t>
            </a:r>
            <a:endParaRPr lang="en-US" dirty="0" smtClean="0"/>
          </a:p>
        </p:txBody>
      </p:sp>
    </p:spTree>
    <p:extLst>
      <p:ext uri="{BB962C8B-B14F-4D97-AF65-F5344CB8AC3E}">
        <p14:creationId xmlns:p14="http://schemas.microsoft.com/office/powerpoint/2010/main" val="41590141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ta-IN" dirty="0" smtClean="0"/>
              <a:t>CONCLUSION</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a:bodyPr>
          <a:lstStyle/>
          <a:p>
            <a:pPr>
              <a:buFont typeface="Wingdings" panose="05000000000000000000" pitchFamily="2" charset="2"/>
              <a:buChar char="§"/>
            </a:pPr>
            <a:r>
              <a:rPr lang="en-US" dirty="0" smtClean="0"/>
              <a:t> Leadership is among most important roles for every manager, and it is especially important when the organization is in crisis. In these moments leaders must be stabile, confident, have control and vision, be ready to make decisions and take responsibility for them. </a:t>
            </a:r>
          </a:p>
          <a:p>
            <a:pPr>
              <a:buFont typeface="Wingdings" panose="05000000000000000000" pitchFamily="2" charset="2"/>
              <a:buChar char="§"/>
            </a:pPr>
            <a:r>
              <a:rPr lang="en-US" dirty="0" smtClean="0"/>
              <a:t>Leaders are responsible for overcoming crisis, crisis communication with public when needed, crisis communication with </a:t>
            </a:r>
            <a:r>
              <a:rPr lang="en-US" smtClean="0"/>
              <a:t>employees and </a:t>
            </a:r>
            <a:r>
              <a:rPr lang="en-US" dirty="0" smtClean="0"/>
              <a:t>learning from crises to be prepared for new challenges. </a:t>
            </a:r>
          </a:p>
          <a:p>
            <a:pPr marL="0" indent="0" algn="ctr">
              <a:buNone/>
            </a:pPr>
            <a:r>
              <a:rPr lang="en-US" sz="2600" b="1" dirty="0" smtClean="0"/>
              <a:t>“Failing to prepare is prepare to fail.”</a:t>
            </a:r>
            <a:endParaRPr lang="en-US" sz="2600" b="1" dirty="0" smtClean="0"/>
          </a:p>
        </p:txBody>
      </p:sp>
    </p:spTree>
    <p:extLst>
      <p:ext uri="{BB962C8B-B14F-4D97-AF65-F5344CB8AC3E}">
        <p14:creationId xmlns:p14="http://schemas.microsoft.com/office/powerpoint/2010/main" val="24118899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a:bodyPr>
          <a:lstStyle/>
          <a:p>
            <a:pPr>
              <a:lnSpc>
                <a:spcPct val="107000"/>
              </a:lnSpc>
              <a:spcAft>
                <a:spcPts val="800"/>
              </a:spcAft>
            </a:pP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charset="2"/>
              <a:buChar char="§"/>
            </a:pPr>
            <a:r>
              <a:rPr lang="en-US" sz="1800" dirty="0" smtClean="0">
                <a:latin typeface="Calibri" panose="020F0502020204030204" pitchFamily="34" charset="0"/>
                <a:ea typeface="Calibri" panose="020F0502020204030204" pitchFamily="34" charset="0"/>
                <a:cs typeface="Times New Roman" panose="02020603050405020304" pitchFamily="18" charset="0"/>
              </a:rPr>
              <a:t>Crisis is a situation during which company's leadership or organization's leadership must try to create safety, gain and keep control over the situation and try to resolve the crisis with a positive outcome. </a:t>
            </a:r>
          </a:p>
          <a:p>
            <a:pPr>
              <a:lnSpc>
                <a:spcPct val="107000"/>
              </a:lnSpc>
              <a:spcAft>
                <a:spcPts val="800"/>
              </a:spcAft>
              <a:buFont typeface="Wingdings" charset="2"/>
              <a:buChar char="§"/>
            </a:pPr>
            <a:r>
              <a:rPr lang="en-US" sz="1800" dirty="0" smtClean="0">
                <a:latin typeface="Calibri" panose="020F0502020204030204" pitchFamily="34" charset="0"/>
                <a:ea typeface="Calibri" panose="020F0502020204030204" pitchFamily="34" charset="0"/>
                <a:cs typeface="Times New Roman" panose="02020603050405020304" pitchFamily="18" charset="0"/>
              </a:rPr>
              <a:t>Leadership role is to improve bad financial state of the company and preserve company's image by using some of the possible crisis management strategies. </a:t>
            </a:r>
          </a:p>
          <a:p>
            <a:pPr>
              <a:lnSpc>
                <a:spcPct val="107000"/>
              </a:lnSpc>
              <a:spcAft>
                <a:spcPts val="800"/>
              </a:spcAft>
              <a:buFont typeface="Wingdings" charset="2"/>
              <a:buChar char="§"/>
            </a:pP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Crises are caused by a set of different events, from ecological disasters, natural catastrophes, market failures to specific internal causes created in a company that may result in a crisis.</a:t>
            </a:r>
          </a:p>
          <a:p>
            <a:endParaRPr lang="en-US" dirty="0"/>
          </a:p>
        </p:txBody>
      </p:sp>
    </p:spTree>
    <p:extLst>
      <p:ext uri="{BB962C8B-B14F-4D97-AF65-F5344CB8AC3E}">
        <p14:creationId xmlns:p14="http://schemas.microsoft.com/office/powerpoint/2010/main" val="25603311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lstStyle/>
          <a:p>
            <a:r>
              <a:rPr lang="bs-Latn-BA" dirty="0">
                <a:latin typeface="Calibri"/>
                <a:cs typeface="Calibri"/>
              </a:rPr>
              <a:t>Leadership as a management function is a process through which employees are motivated to act toward achiving common company‘s goals. </a:t>
            </a:r>
          </a:p>
          <a:p>
            <a:r>
              <a:rPr lang="bs-Latn-BA" dirty="0">
                <a:latin typeface="Calibri"/>
                <a:cs typeface="Calibri"/>
              </a:rPr>
              <a:t>Leadership is consisted of 4 main parts:</a:t>
            </a:r>
          </a:p>
          <a:p>
            <a:pPr>
              <a:buFont typeface="Wingdings" panose="05000000000000000000" pitchFamily="2" charset="2"/>
              <a:buChar char="§"/>
            </a:pPr>
            <a:r>
              <a:rPr lang="bs-Latn-BA" dirty="0">
                <a:latin typeface="Calibri"/>
                <a:cs typeface="Calibri"/>
              </a:rPr>
              <a:t> Motivation</a:t>
            </a:r>
          </a:p>
          <a:p>
            <a:pPr>
              <a:buFont typeface="Wingdings" panose="05000000000000000000" pitchFamily="2" charset="2"/>
              <a:buChar char="§"/>
            </a:pPr>
            <a:r>
              <a:rPr lang="bs-Latn-BA" dirty="0">
                <a:latin typeface="Calibri"/>
                <a:cs typeface="Calibri"/>
              </a:rPr>
              <a:t> Communication</a:t>
            </a:r>
          </a:p>
          <a:p>
            <a:pPr>
              <a:buFont typeface="Wingdings" panose="05000000000000000000" pitchFamily="2" charset="2"/>
              <a:buChar char="§"/>
            </a:pPr>
            <a:r>
              <a:rPr lang="bs-Latn-BA" dirty="0">
                <a:latin typeface="Calibri"/>
                <a:cs typeface="Calibri"/>
              </a:rPr>
              <a:t> Leading and</a:t>
            </a:r>
          </a:p>
          <a:p>
            <a:pPr>
              <a:buFont typeface="Wingdings" panose="05000000000000000000" pitchFamily="2" charset="2"/>
              <a:buChar char="§"/>
            </a:pPr>
            <a:r>
              <a:rPr lang="bs-Latn-BA" dirty="0">
                <a:latin typeface="Calibri"/>
                <a:cs typeface="Calibri"/>
              </a:rPr>
              <a:t> Teamwork</a:t>
            </a:r>
            <a:endParaRPr lang="en-GB" dirty="0">
              <a:latin typeface="Calibri"/>
              <a:cs typeface="Calibri"/>
            </a:endParaRPr>
          </a:p>
        </p:txBody>
      </p:sp>
    </p:spTree>
    <p:extLst>
      <p:ext uri="{BB962C8B-B14F-4D97-AF65-F5344CB8AC3E}">
        <p14:creationId xmlns:p14="http://schemas.microsoft.com/office/powerpoint/2010/main" val="12880575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fontScale="92500"/>
          </a:bodyPr>
          <a:lstStyle/>
          <a:p>
            <a:r>
              <a:rPr lang="bs-Latn-BA" dirty="0"/>
              <a:t>Crisis – definitions</a:t>
            </a:r>
          </a:p>
          <a:p>
            <a:r>
              <a:rPr lang="bs-Latn-BA" b="1" dirty="0"/>
              <a:t>Crisis is a specific, unexpected and non-routine event or series of events that create high levels of uncertainty or threaten or are perceived to threaten an organization‘s high-priority goals. (Ulmer, 2007)</a:t>
            </a:r>
          </a:p>
          <a:p>
            <a:r>
              <a:rPr lang="bs-Latn-BA" dirty="0"/>
              <a:t>There are different types and categories of crises but three are main (Diers, 2007):</a:t>
            </a:r>
          </a:p>
          <a:p>
            <a:pPr>
              <a:buFont typeface="Wingdings" panose="05000000000000000000" pitchFamily="2" charset="2"/>
              <a:buChar char="§"/>
            </a:pPr>
            <a:r>
              <a:rPr lang="bs-Latn-BA" dirty="0"/>
              <a:t> Organizational transgressions</a:t>
            </a:r>
          </a:p>
          <a:p>
            <a:pPr>
              <a:buFont typeface="Wingdings" panose="05000000000000000000" pitchFamily="2" charset="2"/>
              <a:buChar char="§"/>
            </a:pPr>
            <a:r>
              <a:rPr lang="bs-Latn-BA" dirty="0"/>
              <a:t> Organizational events and</a:t>
            </a:r>
          </a:p>
          <a:p>
            <a:pPr>
              <a:buFont typeface="Wingdings" panose="05000000000000000000" pitchFamily="2" charset="2"/>
              <a:buChar char="§"/>
            </a:pPr>
            <a:r>
              <a:rPr lang="bs-Latn-BA" dirty="0"/>
              <a:t> Events/actions outside of the organization locus and control</a:t>
            </a:r>
            <a:endParaRPr lang="en-GB" dirty="0"/>
          </a:p>
        </p:txBody>
      </p:sp>
    </p:spTree>
    <p:extLst>
      <p:ext uri="{BB962C8B-B14F-4D97-AF65-F5344CB8AC3E}">
        <p14:creationId xmlns:p14="http://schemas.microsoft.com/office/powerpoint/2010/main" val="12013314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smtClean="0"/>
              <a:t> Organizational transgressions–  is a type of crisis caused by intentional or unintentional actions in the organization. </a:t>
            </a:r>
          </a:p>
          <a:p>
            <a:pPr>
              <a:buFont typeface="Wingdings" panose="05000000000000000000" pitchFamily="2" charset="2"/>
              <a:buChar char="§"/>
            </a:pPr>
            <a:r>
              <a:rPr lang="en-US" dirty="0" smtClean="0"/>
              <a:t> Organizational events– is a type of crisis caused by an event in organization‘s locus or control but may or may not have an effect of other stakeholders of the organization. </a:t>
            </a:r>
          </a:p>
          <a:p>
            <a:pPr>
              <a:buFont typeface="Wingdings" panose="05000000000000000000" pitchFamily="2" charset="2"/>
              <a:buChar char="§"/>
            </a:pPr>
            <a:r>
              <a:rPr lang="en-US" dirty="0" smtClean="0"/>
              <a:t> Events/actions outside of the organization locus and control– events or actions on which organization has no control over and they are out of organization‘s locus of control, but they affect the organizational crisis severely. </a:t>
            </a:r>
          </a:p>
          <a:p>
            <a:pPr>
              <a:buFont typeface="Wingdings" panose="05000000000000000000" pitchFamily="2" charset="2"/>
              <a:buChar char="§"/>
            </a:pPr>
            <a:r>
              <a:rPr lang="en-US" dirty="0" smtClean="0"/>
              <a:t>Covid</a:t>
            </a:r>
            <a:r>
              <a:rPr lang="en-US" dirty="0" smtClean="0"/>
              <a:t> -19 </a:t>
            </a:r>
            <a:r>
              <a:rPr lang="en-US" dirty="0" smtClean="0"/>
              <a:t>pandemia</a:t>
            </a:r>
            <a:r>
              <a:rPr lang="en-US" dirty="0" smtClean="0"/>
              <a:t> is definitely the third type of crisis.</a:t>
            </a:r>
            <a:endParaRPr lang="en-US" dirty="0"/>
          </a:p>
        </p:txBody>
      </p:sp>
    </p:spTree>
    <p:extLst>
      <p:ext uri="{BB962C8B-B14F-4D97-AF65-F5344CB8AC3E}">
        <p14:creationId xmlns:p14="http://schemas.microsoft.com/office/powerpoint/2010/main" val="32875551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fontScale="77500" lnSpcReduction="20000"/>
          </a:bodyPr>
          <a:lstStyle/>
          <a:p>
            <a:pPr>
              <a:buFont typeface="Wingdings" panose="05000000000000000000" pitchFamily="2" charset="2"/>
              <a:buChar char="§"/>
            </a:pPr>
            <a:r>
              <a:rPr lang="en-US" dirty="0" smtClean="0">
                <a:latin typeface="Calibri"/>
                <a:cs typeface="Calibri"/>
              </a:rPr>
              <a:t>CEO, as organizational spokesperson, in crisis uses different strategies to repair image of the organization and makes decisions will he be included in crisis communication based on the seriousness of the crisis and potential impact which the crisis can have on the organization.</a:t>
            </a:r>
          </a:p>
          <a:p>
            <a:pPr>
              <a:buFont typeface="Wingdings" panose="05000000000000000000" pitchFamily="2" charset="2"/>
              <a:buChar char="§"/>
            </a:pPr>
            <a:r>
              <a:rPr lang="en-US" dirty="0" smtClean="0">
                <a:latin typeface="Calibri"/>
                <a:cs typeface="Calibri"/>
              </a:rPr>
              <a:t>Five main crisis communication image repair strategies are:</a:t>
            </a:r>
          </a:p>
          <a:p>
            <a:pPr>
              <a:buFont typeface="Wingdings" panose="05000000000000000000" pitchFamily="2" charset="2"/>
              <a:buChar char="§"/>
            </a:pPr>
            <a:r>
              <a:rPr lang="en-US" dirty="0" smtClean="0">
                <a:latin typeface="Calibri"/>
                <a:cs typeface="Calibri"/>
              </a:rPr>
              <a:t> 1. Denial – includes two types: absolute denial and shifting the blame to some other organization </a:t>
            </a:r>
          </a:p>
          <a:p>
            <a:pPr>
              <a:buFont typeface="Wingdings" panose="05000000000000000000" pitchFamily="2" charset="2"/>
              <a:buChar char="§"/>
            </a:pPr>
            <a:r>
              <a:rPr lang="en-US" dirty="0" smtClean="0">
                <a:latin typeface="Calibri"/>
                <a:cs typeface="Calibri"/>
              </a:rPr>
              <a:t>2. Evasion of responsibility– includes: provocation, defeasibility, accident and good intentions</a:t>
            </a:r>
          </a:p>
          <a:p>
            <a:pPr>
              <a:buFont typeface="Wingdings" panose="05000000000000000000" pitchFamily="2" charset="2"/>
              <a:buChar char="§"/>
            </a:pPr>
            <a:r>
              <a:rPr lang="en-US" dirty="0" smtClean="0">
                <a:latin typeface="Calibri"/>
                <a:cs typeface="Calibri"/>
              </a:rPr>
              <a:t> 3. Reducing offensiveness of event – bolstering, minimization of damage, differentiation, transcendence and compensation. </a:t>
            </a:r>
          </a:p>
          <a:p>
            <a:pPr>
              <a:buFont typeface="Wingdings" panose="05000000000000000000" pitchFamily="2" charset="2"/>
              <a:buChar char="§"/>
            </a:pPr>
            <a:r>
              <a:rPr lang="en-US" dirty="0" smtClean="0">
                <a:latin typeface="Calibri"/>
                <a:cs typeface="Calibri"/>
              </a:rPr>
              <a:t> 4. Corrective action – restoring status quo</a:t>
            </a:r>
          </a:p>
          <a:p>
            <a:pPr>
              <a:buFont typeface="Wingdings" panose="05000000000000000000" pitchFamily="2" charset="2"/>
              <a:buChar char="§"/>
            </a:pPr>
            <a:r>
              <a:rPr lang="en-US" dirty="0" smtClean="0">
                <a:latin typeface="Calibri"/>
                <a:cs typeface="Calibri"/>
              </a:rPr>
              <a:t> 5. Mortification – taking responsibility and seeking forgiveness</a:t>
            </a:r>
            <a:endParaRPr lang="en-US" dirty="0">
              <a:latin typeface="Calibri"/>
              <a:cs typeface="Calibri"/>
            </a:endParaRPr>
          </a:p>
        </p:txBody>
      </p:sp>
    </p:spTree>
    <p:extLst>
      <p:ext uri="{BB962C8B-B14F-4D97-AF65-F5344CB8AC3E}">
        <p14:creationId xmlns:p14="http://schemas.microsoft.com/office/powerpoint/2010/main" val="24354993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smtClean="0"/>
              <a:t> </a:t>
            </a:r>
            <a:r>
              <a:rPr lang="en-US" dirty="0" smtClean="0">
                <a:latin typeface="Calibri"/>
                <a:cs typeface="Calibri"/>
              </a:rPr>
              <a:t>When the CEO needs to step up in crisis communication?</a:t>
            </a:r>
          </a:p>
          <a:p>
            <a:pPr algn="just">
              <a:buFont typeface="Wingdings" panose="05000000000000000000" pitchFamily="2" charset="2"/>
              <a:buChar char="§"/>
            </a:pPr>
            <a:r>
              <a:rPr lang="en-US" dirty="0" smtClean="0">
                <a:latin typeface="Calibri"/>
                <a:cs typeface="Calibri"/>
              </a:rPr>
              <a:t> </a:t>
            </a:r>
            <a:r>
              <a:rPr lang="en-US" i="1" dirty="0" smtClean="0">
                <a:latin typeface="Calibri"/>
                <a:cs typeface="Calibri"/>
              </a:rPr>
              <a:t>At the beginning of the crisis </a:t>
            </a:r>
            <a:r>
              <a:rPr lang="en-US" dirty="0" smtClean="0">
                <a:latin typeface="Calibri"/>
                <a:cs typeface="Calibri"/>
              </a:rPr>
              <a:t>– in cases when the organization is responsible for the crisis and the consequences may severely effect the company. This is needed when organizational transgression is in question and the crisis may cause great damage to society or some members of society. </a:t>
            </a:r>
          </a:p>
          <a:p>
            <a:pPr algn="just">
              <a:buFont typeface="Wingdings" panose="05000000000000000000" pitchFamily="2" charset="2"/>
              <a:buChar char="§"/>
            </a:pPr>
            <a:r>
              <a:rPr lang="en-US" dirty="0" smtClean="0">
                <a:latin typeface="Calibri"/>
                <a:cs typeface="Calibri"/>
              </a:rPr>
              <a:t> </a:t>
            </a:r>
            <a:r>
              <a:rPr lang="en-US" i="1" dirty="0" smtClean="0">
                <a:latin typeface="Calibri"/>
                <a:cs typeface="Calibri"/>
              </a:rPr>
              <a:t>At the height of the crisis </a:t>
            </a:r>
            <a:r>
              <a:rPr lang="en-US" dirty="0" smtClean="0">
                <a:latin typeface="Calibri"/>
                <a:cs typeface="Calibri"/>
              </a:rPr>
              <a:t>– when there is no clear responsibility for the creation of the crisis, it is recommended that the CEO doesn't step up immediately. If there are some unsolved legal issues it is as well better to wait. But, if the company must take a significant hit it is better that the CEO try's to soften the public and steps up as a spokesperson. </a:t>
            </a:r>
            <a:endParaRPr lang="en-US" dirty="0" smtClean="0"/>
          </a:p>
          <a:p>
            <a:pPr>
              <a:buFont typeface="Wingdings" panose="05000000000000000000" pitchFamily="2" charset="2"/>
              <a:buChar char="§"/>
            </a:pPr>
            <a:endParaRPr lang="en-US" dirty="0"/>
          </a:p>
        </p:txBody>
      </p:sp>
    </p:spTree>
    <p:extLst>
      <p:ext uri="{BB962C8B-B14F-4D97-AF65-F5344CB8AC3E}">
        <p14:creationId xmlns:p14="http://schemas.microsoft.com/office/powerpoint/2010/main" val="41321597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a:bodyPr>
          <a:lstStyle/>
          <a:p>
            <a:pPr>
              <a:buFont typeface="Wingdings" panose="05000000000000000000" pitchFamily="2" charset="2"/>
              <a:buChar char="§"/>
            </a:pPr>
            <a:r>
              <a:rPr lang="en-US" dirty="0" smtClean="0"/>
              <a:t> </a:t>
            </a:r>
            <a:r>
              <a:rPr lang="en-US" dirty="0" smtClean="0">
                <a:cs typeface="Calibri"/>
              </a:rPr>
              <a:t>When the CEO needs to step up in crisis communication?</a:t>
            </a:r>
          </a:p>
          <a:p>
            <a:pPr>
              <a:buFont typeface="Wingdings" panose="05000000000000000000" pitchFamily="2" charset="2"/>
              <a:buChar char="§"/>
            </a:pPr>
            <a:r>
              <a:rPr lang="en-US" dirty="0" smtClean="0">
                <a:latin typeface="Calibri"/>
                <a:cs typeface="Calibri"/>
              </a:rPr>
              <a:t> </a:t>
            </a:r>
            <a:r>
              <a:rPr lang="en-US" i="1" dirty="0" smtClean="0">
                <a:latin typeface="Calibri"/>
                <a:cs typeface="Calibri"/>
              </a:rPr>
              <a:t>When the crisis becomes unbearable </a:t>
            </a:r>
            <a:r>
              <a:rPr lang="en-US" dirty="0" smtClean="0">
                <a:latin typeface="Calibri"/>
                <a:cs typeface="Calibri"/>
              </a:rPr>
              <a:t>– in moments when company's image is under a severe threat, CEO must step up and speak, regardless the cause of crisis. </a:t>
            </a:r>
          </a:p>
          <a:p>
            <a:pPr>
              <a:buFont typeface="Wingdings" panose="05000000000000000000" pitchFamily="2" charset="2"/>
              <a:buChar char="§"/>
            </a:pPr>
            <a:r>
              <a:rPr lang="en-US" dirty="0" smtClean="0">
                <a:latin typeface="Calibri"/>
                <a:cs typeface="Calibri"/>
              </a:rPr>
              <a:t>Under these conditions the trust in the company is already severely damaged and CEO, as a person with the highest credibility and authority in the organization must step up and try to decrease further undermining of company's image. </a:t>
            </a:r>
            <a:endParaRPr lang="en-US" dirty="0"/>
          </a:p>
        </p:txBody>
      </p:sp>
    </p:spTree>
    <p:extLst>
      <p:ext uri="{BB962C8B-B14F-4D97-AF65-F5344CB8AC3E}">
        <p14:creationId xmlns:p14="http://schemas.microsoft.com/office/powerpoint/2010/main" val="3236793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3FC9C1-B766-4201-B0DC-760D6EE8B3F8}"/>
              </a:ext>
            </a:extLst>
          </p:cNvPr>
          <p:cNvSpPr>
            <a:spLocks noGrp="1"/>
          </p:cNvSpPr>
          <p:nvPr>
            <p:ph type="title"/>
          </p:nvPr>
        </p:nvSpPr>
        <p:spPr/>
        <p:txBody>
          <a:bodyPr/>
          <a:lstStyle/>
          <a:p>
            <a:r>
              <a:rPr lang="bs-Latn-BA" dirty="0"/>
              <a:t>LEADERSHIP IN TERMS OF CRISIS</a:t>
            </a:r>
            <a:endParaRPr lang="en-GB" dirty="0"/>
          </a:p>
        </p:txBody>
      </p:sp>
      <p:sp>
        <p:nvSpPr>
          <p:cNvPr id="3" name="Content Placeholder 2">
            <a:extLst>
              <a:ext uri="{FF2B5EF4-FFF2-40B4-BE49-F238E27FC236}">
                <a16:creationId xmlns="" xmlns:a16="http://schemas.microsoft.com/office/drawing/2014/main" id="{7CD62A71-5919-488F-8BD6-CF7432BDE404}"/>
              </a:ext>
            </a:extLst>
          </p:cNvPr>
          <p:cNvSpPr>
            <a:spLocks noGrp="1"/>
          </p:cNvSpPr>
          <p:nvPr>
            <p:ph idx="1"/>
          </p:nvPr>
        </p:nvSpPr>
        <p:spPr/>
        <p:txBody>
          <a:bodyPr>
            <a:normAutofit fontScale="85000" lnSpcReduction="10000"/>
          </a:bodyPr>
          <a:lstStyle/>
          <a:p>
            <a:pPr>
              <a:buFont typeface="Wingdings" panose="05000000000000000000" pitchFamily="2" charset="2"/>
              <a:buChar char="§"/>
            </a:pPr>
            <a:r>
              <a:rPr lang="en-US" dirty="0" smtClean="0"/>
              <a:t> Tasks for which the leader has to take responsibility for in crisis are the same when we are talking about a natural disaster or financial crisis and they include: </a:t>
            </a:r>
          </a:p>
          <a:p>
            <a:pPr>
              <a:buFont typeface="Wingdings" panose="05000000000000000000" pitchFamily="2" charset="2"/>
              <a:buChar char="§"/>
            </a:pPr>
            <a:r>
              <a:rPr lang="en-US" dirty="0" smtClean="0">
                <a:latin typeface="Calibri"/>
                <a:cs typeface="Calibri"/>
              </a:rPr>
              <a:t>Sense making – in this phase the leader is trying to understand the causes of crisis, get the right information, create patterns and see what can happen next, as well as, what steps are reasonable to conduct. </a:t>
            </a:r>
          </a:p>
          <a:p>
            <a:pPr>
              <a:buFont typeface="Wingdings" panose="05000000000000000000" pitchFamily="2" charset="2"/>
              <a:buChar char="§"/>
            </a:pPr>
            <a:r>
              <a:rPr lang="en-US" dirty="0" smtClean="0">
                <a:latin typeface="Calibri"/>
                <a:cs typeface="Calibri"/>
              </a:rPr>
              <a:t>Decision making – crisis and its solving is consisted of a set of quick decision making “what to do next” and it needs a strong leader who will take responsibility for the same. </a:t>
            </a:r>
          </a:p>
          <a:p>
            <a:pPr>
              <a:buFont typeface="Wingdings" panose="05000000000000000000" pitchFamily="2" charset="2"/>
              <a:buChar char="§"/>
            </a:pPr>
            <a:r>
              <a:rPr lang="en-US" dirty="0" smtClean="0">
                <a:latin typeface="Calibri"/>
                <a:cs typeface="Calibri"/>
              </a:rPr>
              <a:t>Meaning – making – beside that the leader is excepted to make decisions, he is as well expected to make sense to sudden and stressful events from the environment. Leader must show safety, stability, competence, control and vision. </a:t>
            </a:r>
            <a:endParaRPr lang="en-US" dirty="0">
              <a:latin typeface="Calibri"/>
              <a:cs typeface="Calibri"/>
            </a:endParaRPr>
          </a:p>
        </p:txBody>
      </p:sp>
    </p:spTree>
    <p:extLst>
      <p:ext uri="{BB962C8B-B14F-4D97-AF65-F5344CB8AC3E}">
        <p14:creationId xmlns:p14="http://schemas.microsoft.com/office/powerpoint/2010/main" val="419717505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2303</TotalTime>
  <Words>1243</Words>
  <Application>Microsoft Macintosh PowerPoint</Application>
  <PresentationFormat>Custom</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LEADERSHIP IN TERMS OF CRISIS</vt:lpstr>
      <vt:lpstr>LEADERSHIP IN TERMS OF CRISIS</vt:lpstr>
      <vt:lpstr>LEADERSHIP IN TERMS OF CRISIS</vt:lpstr>
      <vt:lpstr>LEADERSHIP IN TERMS OF CRISIS</vt:lpstr>
      <vt:lpstr>LEADERSHIP IN TERMS OF CRISIS</vt:lpstr>
      <vt:lpstr>LEADERSHIP IN TERMS OF CRISIS</vt:lpstr>
      <vt:lpstr>LEADERSHIP IN TERMS OF CRISIS</vt:lpstr>
      <vt:lpstr>LEADERSHIP IN TERMS OF CRISIS</vt:lpstr>
      <vt:lpstr>LEADERSHIP IN TERMS OF CRISIS</vt:lpstr>
      <vt:lpstr>LEADERSHIP IN TERMS OF CRISIS</vt:lpstr>
      <vt:lpstr>LEADERSHIP IN TERMS OF CRISIS</vt:lpstr>
      <vt:lpstr>LEADERSHIP IN TERMS OF CRISIS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Vodstvo u uvjetima krize</dc:title>
  <dc:creator>Mia Glamuzina</dc:creator>
  <cp:lastModifiedBy>Administrator</cp:lastModifiedBy>
  <cp:revision>40</cp:revision>
  <dcterms:created xsi:type="dcterms:W3CDTF">2021-01-14T09:10:54Z</dcterms:created>
  <dcterms:modified xsi:type="dcterms:W3CDTF">2021-01-27T15:04:03Z</dcterms:modified>
</cp:coreProperties>
</file>