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76" r:id="rId2"/>
    <p:sldId id="396" r:id="rId3"/>
    <p:sldId id="402" r:id="rId4"/>
    <p:sldId id="380" r:id="rId5"/>
    <p:sldId id="388" r:id="rId6"/>
    <p:sldId id="288" r:id="rId7"/>
    <p:sldId id="389" r:id="rId8"/>
    <p:sldId id="390" r:id="rId9"/>
    <p:sldId id="391" r:id="rId10"/>
    <p:sldId id="384" r:id="rId11"/>
    <p:sldId id="392" r:id="rId12"/>
    <p:sldId id="400" r:id="rId13"/>
    <p:sldId id="399" r:id="rId14"/>
    <p:sldId id="393" r:id="rId15"/>
    <p:sldId id="394" r:id="rId16"/>
    <p:sldId id="401" r:id="rId17"/>
    <p:sldId id="395"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RA Federico (ENV)" initials="PF(" lastIdx="0" clrIdx="0">
    <p:extLst>
      <p:ext uri="{19B8F6BF-5375-455C-9EA6-DF929625EA0E}">
        <p15:presenceInfo xmlns:p15="http://schemas.microsoft.com/office/powerpoint/2012/main" xmlns="" userId="PORRA Federico (EN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F75B8"/>
    <a:srgbClr val="445D43"/>
    <a:srgbClr val="A6D278"/>
    <a:srgbClr val="F16A7D"/>
    <a:srgbClr val="C7E1A7"/>
    <a:srgbClr val="3C60AD"/>
    <a:srgbClr val="4866B0"/>
    <a:srgbClr val="ADCF8E"/>
    <a:srgbClr val="4D6AB1"/>
    <a:srgbClr val="526D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7558" autoAdjust="0"/>
  </p:normalViewPr>
  <p:slideViewPr>
    <p:cSldViewPr snapToGrid="0">
      <p:cViewPr varScale="1">
        <p:scale>
          <a:sx n="89" d="100"/>
          <a:sy n="89" d="100"/>
        </p:scale>
        <p:origin x="-1416" y="936"/>
      </p:cViewPr>
      <p:guideLst>
        <p:guide orient="horz" pos="2092"/>
        <p:guide pos="3840"/>
      </p:guideLst>
    </p:cSldViewPr>
  </p:slideViewPr>
  <p:outlineViewPr>
    <p:cViewPr>
      <p:scale>
        <a:sx n="33" d="100"/>
        <a:sy n="33" d="100"/>
      </p:scale>
      <p:origin x="0" y="-8608"/>
    </p:cViewPr>
  </p:outlin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96791-879D-4BF4-98EB-273301041A88}"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7B07BC74-21E6-4030-ACD1-B3F2342AC738}">
      <dgm:prSet phldrT="[Text]" custT="1"/>
      <dgm:spPr/>
      <dgm:t>
        <a:bodyPr/>
        <a:lstStyle/>
        <a:p>
          <a:r>
            <a:rPr lang="en-US" sz="1800" dirty="0" err="1" smtClean="0">
              <a:solidFill>
                <a:srgbClr val="5F75B8"/>
              </a:solidFill>
            </a:rPr>
            <a:t>Lookin</a:t>
          </a:r>
          <a:r>
            <a:rPr lang="en-US" sz="1800" dirty="0" smtClean="0">
              <a:solidFill>
                <a:srgbClr val="5F75B8"/>
              </a:solidFill>
            </a:rPr>
            <a:t> at the lifecycle of products</a:t>
          </a:r>
          <a:endParaRPr lang="en-US" sz="1800" dirty="0">
            <a:solidFill>
              <a:srgbClr val="5F75B8"/>
            </a:solidFill>
          </a:endParaRPr>
        </a:p>
      </dgm:t>
    </dgm:pt>
    <dgm:pt modelId="{FAA9C904-4DA0-40DB-99FF-636F77AF5BC6}" type="parTrans" cxnId="{8C401CE1-357A-4071-98DF-923AE4FEE2B1}">
      <dgm:prSet/>
      <dgm:spPr/>
      <dgm:t>
        <a:bodyPr/>
        <a:lstStyle/>
        <a:p>
          <a:endParaRPr lang="en-US"/>
        </a:p>
      </dgm:t>
    </dgm:pt>
    <dgm:pt modelId="{3411D961-95FA-4C62-942E-621B0533ECC4}" type="sibTrans" cxnId="{8C401CE1-357A-4071-98DF-923AE4FEE2B1}">
      <dgm:prSet/>
      <dgm:spPr/>
      <dgm:t>
        <a:bodyPr/>
        <a:lstStyle/>
        <a:p>
          <a:endParaRPr lang="en-US"/>
        </a:p>
      </dgm:t>
    </dgm:pt>
    <dgm:pt modelId="{AA2BF9E9-A11A-430D-8CE3-C2B3BC0E6371}">
      <dgm:prSet phldrT="[Text]" custT="1"/>
      <dgm:spPr/>
      <dgm:t>
        <a:bodyPr/>
        <a:lstStyle/>
        <a:p>
          <a:r>
            <a:rPr lang="en-US" sz="1800" dirty="0" smtClean="0">
              <a:solidFill>
                <a:srgbClr val="5F75B8"/>
              </a:solidFill>
            </a:rPr>
            <a:t>Strong Stakeholder Engagement </a:t>
          </a:r>
          <a:endParaRPr lang="en-US" sz="1800" dirty="0">
            <a:solidFill>
              <a:srgbClr val="5F75B8"/>
            </a:solidFill>
          </a:endParaRPr>
        </a:p>
      </dgm:t>
    </dgm:pt>
    <dgm:pt modelId="{D337539B-E59D-48D9-B877-D660FBAED328}" type="parTrans" cxnId="{614BEC25-3EC0-45DE-97F8-BE32942E1FB5}">
      <dgm:prSet/>
      <dgm:spPr/>
      <dgm:t>
        <a:bodyPr/>
        <a:lstStyle/>
        <a:p>
          <a:endParaRPr lang="en-US"/>
        </a:p>
      </dgm:t>
    </dgm:pt>
    <dgm:pt modelId="{6FFEE947-0CFE-4F84-A974-52654AB1EC85}" type="sibTrans" cxnId="{614BEC25-3EC0-45DE-97F8-BE32942E1FB5}">
      <dgm:prSet/>
      <dgm:spPr/>
      <dgm:t>
        <a:bodyPr/>
        <a:lstStyle/>
        <a:p>
          <a:endParaRPr lang="en-US"/>
        </a:p>
      </dgm:t>
    </dgm:pt>
    <dgm:pt modelId="{5D46DBCF-EC5B-4601-AB56-FCCFE5536EDA}">
      <dgm:prSet phldrT="[Text]" custT="1"/>
      <dgm:spPr/>
      <dgm:t>
        <a:bodyPr/>
        <a:lstStyle/>
        <a:p>
          <a:r>
            <a:rPr lang="en-US" sz="1800" dirty="0" smtClean="0">
              <a:solidFill>
                <a:srgbClr val="5F75B8"/>
              </a:solidFill>
            </a:rPr>
            <a:t>Material Specific approach</a:t>
          </a:r>
          <a:endParaRPr lang="en-US" sz="1800" dirty="0">
            <a:solidFill>
              <a:srgbClr val="5F75B8"/>
            </a:solidFill>
          </a:endParaRPr>
        </a:p>
      </dgm:t>
    </dgm:pt>
    <dgm:pt modelId="{E0A41DC1-3E50-4ADC-9479-382961D35BB3}" type="parTrans" cxnId="{DC5C343B-8FF5-481A-B3D7-261FD2126EA4}">
      <dgm:prSet/>
      <dgm:spPr/>
      <dgm:t>
        <a:bodyPr/>
        <a:lstStyle/>
        <a:p>
          <a:endParaRPr lang="en-US"/>
        </a:p>
      </dgm:t>
    </dgm:pt>
    <dgm:pt modelId="{5A61C531-FAC6-45D2-8312-3EC93024B725}" type="sibTrans" cxnId="{DC5C343B-8FF5-481A-B3D7-261FD2126EA4}">
      <dgm:prSet/>
      <dgm:spPr/>
      <dgm:t>
        <a:bodyPr/>
        <a:lstStyle/>
        <a:p>
          <a:endParaRPr lang="en-US"/>
        </a:p>
      </dgm:t>
    </dgm:pt>
    <dgm:pt modelId="{543B6334-4A96-4DD8-85C3-E5C6AC703AF6}">
      <dgm:prSet phldrT="[Text]" custT="1"/>
      <dgm:spPr/>
      <dgm:t>
        <a:bodyPr/>
        <a:lstStyle/>
        <a:p>
          <a:r>
            <a:rPr lang="en-US" sz="1800" dirty="0" smtClean="0">
              <a:solidFill>
                <a:srgbClr val="5F75B8"/>
              </a:solidFill>
            </a:rPr>
            <a:t>Eco-Design Working Plan &amp; Sustainable Products in a Circular Economy</a:t>
          </a:r>
          <a:endParaRPr lang="en-US" sz="1800" dirty="0">
            <a:solidFill>
              <a:srgbClr val="5F75B8"/>
            </a:solidFill>
          </a:endParaRPr>
        </a:p>
      </dgm:t>
    </dgm:pt>
    <dgm:pt modelId="{CD5B6722-8A26-423D-BD17-33F8B63CF572}" type="parTrans" cxnId="{BC709E5C-9E3A-4980-86EE-ED0F3F34F435}">
      <dgm:prSet/>
      <dgm:spPr/>
      <dgm:t>
        <a:bodyPr/>
        <a:lstStyle/>
        <a:p>
          <a:endParaRPr lang="en-US"/>
        </a:p>
      </dgm:t>
    </dgm:pt>
    <dgm:pt modelId="{E19B85BB-0373-49A4-B6F4-EDBA410B2390}" type="sibTrans" cxnId="{BC709E5C-9E3A-4980-86EE-ED0F3F34F435}">
      <dgm:prSet/>
      <dgm:spPr/>
      <dgm:t>
        <a:bodyPr/>
        <a:lstStyle/>
        <a:p>
          <a:endParaRPr lang="en-US"/>
        </a:p>
      </dgm:t>
    </dgm:pt>
    <dgm:pt modelId="{F2478610-78FC-4C21-B9E0-A190C6D2B5EB}">
      <dgm:prSet phldrT="[Text]" custT="1"/>
      <dgm:spPr/>
      <dgm:t>
        <a:bodyPr/>
        <a:lstStyle/>
        <a:p>
          <a:r>
            <a:rPr lang="fr-BE" sz="1800" b="0" dirty="0" smtClean="0">
              <a:solidFill>
                <a:srgbClr val="5F75B8"/>
              </a:solidFill>
            </a:rPr>
            <a:t>Product </a:t>
          </a:r>
          <a:r>
            <a:rPr lang="fr-BE" sz="1800" b="0" dirty="0" err="1" smtClean="0">
              <a:solidFill>
                <a:srgbClr val="5F75B8"/>
              </a:solidFill>
            </a:rPr>
            <a:t>Environmental</a:t>
          </a:r>
          <a:r>
            <a:rPr lang="fr-BE" sz="1800" b="0" dirty="0" smtClean="0">
              <a:solidFill>
                <a:srgbClr val="5F75B8"/>
              </a:solidFill>
            </a:rPr>
            <a:t> </a:t>
          </a:r>
          <a:r>
            <a:rPr lang="fr-BE" sz="1800" b="0" dirty="0" err="1" smtClean="0">
              <a:solidFill>
                <a:srgbClr val="5F75B8"/>
              </a:solidFill>
            </a:rPr>
            <a:t>Footprint</a:t>
          </a:r>
          <a:r>
            <a:rPr lang="fr-BE" sz="1800" b="0" dirty="0" smtClean="0">
              <a:solidFill>
                <a:srgbClr val="5F75B8"/>
              </a:solidFill>
            </a:rPr>
            <a:t> and </a:t>
          </a:r>
          <a:r>
            <a:rPr lang="fr-BE" sz="1800" b="0" dirty="0" err="1" smtClean="0">
              <a:solidFill>
                <a:srgbClr val="5F75B8"/>
              </a:solidFill>
            </a:rPr>
            <a:t>Consumers</a:t>
          </a:r>
          <a:r>
            <a:rPr lang="fr-BE" sz="1800" b="0" dirty="0" smtClean="0">
              <a:solidFill>
                <a:srgbClr val="5F75B8"/>
              </a:solidFill>
            </a:rPr>
            <a:t> REFIT</a:t>
          </a:r>
          <a:endParaRPr lang="en-US" sz="1800" dirty="0">
            <a:solidFill>
              <a:srgbClr val="5F75B8"/>
            </a:solidFill>
          </a:endParaRPr>
        </a:p>
      </dgm:t>
    </dgm:pt>
    <dgm:pt modelId="{6B3F4F87-576B-46D7-A7A6-9D8F291D8AC9}" type="parTrans" cxnId="{55163BAD-B78B-41EB-8926-6BF38F2A3F3C}">
      <dgm:prSet/>
      <dgm:spPr/>
      <dgm:t>
        <a:bodyPr/>
        <a:lstStyle/>
        <a:p>
          <a:endParaRPr lang="en-US"/>
        </a:p>
      </dgm:t>
    </dgm:pt>
    <dgm:pt modelId="{B4B8F567-C62A-4F53-9884-F249E36BD60F}" type="sibTrans" cxnId="{55163BAD-B78B-41EB-8926-6BF38F2A3F3C}">
      <dgm:prSet/>
      <dgm:spPr/>
      <dgm:t>
        <a:bodyPr/>
        <a:lstStyle/>
        <a:p>
          <a:endParaRPr lang="en-US"/>
        </a:p>
      </dgm:t>
    </dgm:pt>
    <dgm:pt modelId="{F680973F-DEE8-40A6-9A0E-9E39A2208A13}">
      <dgm:prSet phldrT="[Text]" custT="1"/>
      <dgm:spPr/>
      <dgm:t>
        <a:bodyPr/>
        <a:lstStyle/>
        <a:p>
          <a:r>
            <a:rPr lang="fr-BE" sz="1800" b="0" dirty="0" err="1" smtClean="0">
              <a:solidFill>
                <a:srgbClr val="5F75B8"/>
              </a:solidFill>
            </a:rPr>
            <a:t>Revised</a:t>
          </a:r>
          <a:r>
            <a:rPr lang="fr-BE" sz="1800" b="0" dirty="0" smtClean="0">
              <a:solidFill>
                <a:srgbClr val="5F75B8"/>
              </a:solidFill>
            </a:rPr>
            <a:t> </a:t>
          </a:r>
          <a:r>
            <a:rPr lang="fr-BE" sz="1800" b="0" dirty="0" err="1" smtClean="0">
              <a:solidFill>
                <a:srgbClr val="5F75B8"/>
              </a:solidFill>
            </a:rPr>
            <a:t>Waste</a:t>
          </a:r>
          <a:r>
            <a:rPr lang="fr-BE" sz="1800" b="0" dirty="0" smtClean="0">
              <a:solidFill>
                <a:srgbClr val="5F75B8"/>
              </a:solidFill>
            </a:rPr>
            <a:t> </a:t>
          </a:r>
          <a:r>
            <a:rPr lang="fr-BE" sz="1800" b="0" dirty="0" err="1" smtClean="0">
              <a:solidFill>
                <a:srgbClr val="5F75B8"/>
              </a:solidFill>
            </a:rPr>
            <a:t>Legislation</a:t>
          </a:r>
          <a:r>
            <a:rPr lang="fr-BE" sz="1800" b="0" dirty="0" smtClean="0">
              <a:solidFill>
                <a:srgbClr val="5F75B8"/>
              </a:solidFill>
            </a:rPr>
            <a:t> </a:t>
          </a:r>
          <a:endParaRPr lang="en-US" sz="1800" dirty="0">
            <a:solidFill>
              <a:srgbClr val="5F75B8"/>
            </a:solidFill>
          </a:endParaRPr>
        </a:p>
      </dgm:t>
    </dgm:pt>
    <dgm:pt modelId="{C108FCDA-14E9-447A-B091-64D2A9F3B2FE}" type="parTrans" cxnId="{B95E8E8B-D44C-4BEE-B729-5DACD513AE61}">
      <dgm:prSet/>
      <dgm:spPr/>
      <dgm:t>
        <a:bodyPr/>
        <a:lstStyle/>
        <a:p>
          <a:endParaRPr lang="en-US"/>
        </a:p>
      </dgm:t>
    </dgm:pt>
    <dgm:pt modelId="{A073F79D-12E9-469B-814B-203E339C9683}" type="sibTrans" cxnId="{B95E8E8B-D44C-4BEE-B729-5DACD513AE61}">
      <dgm:prSet/>
      <dgm:spPr/>
      <dgm:t>
        <a:bodyPr/>
        <a:lstStyle/>
        <a:p>
          <a:endParaRPr lang="en-US"/>
        </a:p>
      </dgm:t>
    </dgm:pt>
    <dgm:pt modelId="{BE102E27-CBC9-48C4-84BA-FCB67806A0BE}">
      <dgm:prSet phldrT="[Text]" custT="1"/>
      <dgm:spPr/>
      <dgm:t>
        <a:bodyPr/>
        <a:lstStyle/>
        <a:p>
          <a:r>
            <a:rPr lang="en-US" sz="1800" b="0" dirty="0" smtClean="0">
              <a:solidFill>
                <a:srgbClr val="5F75B8"/>
              </a:solidFill>
            </a:rPr>
            <a:t>Interface WPC and </a:t>
          </a:r>
          <a:r>
            <a:rPr lang="en-US" sz="1800" b="0" dirty="0" err="1" smtClean="0">
              <a:solidFill>
                <a:srgbClr val="5F75B8"/>
              </a:solidFill>
            </a:rPr>
            <a:t>Fertilising</a:t>
          </a:r>
          <a:r>
            <a:rPr lang="en-US" sz="1800" b="0" dirty="0" smtClean="0">
              <a:solidFill>
                <a:srgbClr val="5F75B8"/>
              </a:solidFill>
            </a:rPr>
            <a:t> Products Regulation</a:t>
          </a:r>
          <a:endParaRPr lang="en-US" sz="1800" dirty="0">
            <a:solidFill>
              <a:srgbClr val="5F75B8"/>
            </a:solidFill>
          </a:endParaRPr>
        </a:p>
      </dgm:t>
    </dgm:pt>
    <dgm:pt modelId="{9D0785C7-01C2-4121-AC67-0DA7BF739F81}" type="parTrans" cxnId="{EB7789DC-B755-4634-8AE4-51675E47056F}">
      <dgm:prSet/>
      <dgm:spPr/>
      <dgm:t>
        <a:bodyPr/>
        <a:lstStyle/>
        <a:p>
          <a:endParaRPr lang="en-US"/>
        </a:p>
      </dgm:t>
    </dgm:pt>
    <dgm:pt modelId="{C8DBA17B-E124-4CFC-B1B6-026A96240066}" type="sibTrans" cxnId="{EB7789DC-B755-4634-8AE4-51675E47056F}">
      <dgm:prSet/>
      <dgm:spPr/>
      <dgm:t>
        <a:bodyPr/>
        <a:lstStyle/>
        <a:p>
          <a:endParaRPr lang="en-US"/>
        </a:p>
      </dgm:t>
    </dgm:pt>
    <dgm:pt modelId="{2C06F85E-6E66-4E7A-AAB0-33E18A402789}">
      <dgm:prSet phldrT="[Text]"/>
      <dgm:spPr/>
      <dgm:t>
        <a:bodyPr/>
        <a:lstStyle/>
        <a:p>
          <a:endParaRPr lang="en-US" sz="1200" dirty="0"/>
        </a:p>
      </dgm:t>
    </dgm:pt>
    <dgm:pt modelId="{2C0EFE55-97AE-49D7-9DEA-50786C90FDFF}" type="parTrans" cxnId="{D5AE5C72-C50C-4598-9C2C-AB5E5400F88E}">
      <dgm:prSet/>
      <dgm:spPr/>
      <dgm:t>
        <a:bodyPr/>
        <a:lstStyle/>
        <a:p>
          <a:endParaRPr lang="en-US"/>
        </a:p>
      </dgm:t>
    </dgm:pt>
    <dgm:pt modelId="{D6DCE0F0-DBF5-4E6D-AEAF-B6EF8D1F5BDD}" type="sibTrans" cxnId="{D5AE5C72-C50C-4598-9C2C-AB5E5400F88E}">
      <dgm:prSet/>
      <dgm:spPr/>
      <dgm:t>
        <a:bodyPr/>
        <a:lstStyle/>
        <a:p>
          <a:endParaRPr lang="en-US"/>
        </a:p>
      </dgm:t>
    </dgm:pt>
    <dgm:pt modelId="{0866AD9D-8A3E-4F4E-8BBE-17BBAE107CF8}">
      <dgm:prSet phldrT="[Text]" custT="1"/>
      <dgm:spPr/>
      <dgm:t>
        <a:bodyPr/>
        <a:lstStyle/>
        <a:p>
          <a:r>
            <a:rPr lang="en-US" sz="1800" dirty="0" smtClean="0">
              <a:solidFill>
                <a:srgbClr val="5F75B8"/>
              </a:solidFill>
            </a:rPr>
            <a:t>Material-specific and systemic approach along entire value chains</a:t>
          </a:r>
          <a:endParaRPr lang="en-US" sz="1800" dirty="0">
            <a:solidFill>
              <a:srgbClr val="5F75B8"/>
            </a:solidFill>
          </a:endParaRPr>
        </a:p>
      </dgm:t>
    </dgm:pt>
    <dgm:pt modelId="{1902FCFD-49AB-43FF-9215-57B00D830D14}" type="parTrans" cxnId="{806FCB36-F321-4932-8693-4AB5607FD92E}">
      <dgm:prSet/>
      <dgm:spPr/>
      <dgm:t>
        <a:bodyPr/>
        <a:lstStyle/>
        <a:p>
          <a:endParaRPr lang="en-US"/>
        </a:p>
      </dgm:t>
    </dgm:pt>
    <dgm:pt modelId="{50CD209C-DB07-4A18-AD4E-76DB4BC02254}" type="sibTrans" cxnId="{806FCB36-F321-4932-8693-4AB5607FD92E}">
      <dgm:prSet/>
      <dgm:spPr/>
      <dgm:t>
        <a:bodyPr/>
        <a:lstStyle/>
        <a:p>
          <a:endParaRPr lang="en-US"/>
        </a:p>
      </dgm:t>
    </dgm:pt>
    <dgm:pt modelId="{0104F042-186E-4B7C-8B9F-D9E4FB8489DF}">
      <dgm:prSet custT="1"/>
      <dgm:spPr/>
      <dgm:t>
        <a:bodyPr/>
        <a:lstStyle/>
        <a:p>
          <a:r>
            <a:rPr lang="fr-BE" sz="1800" b="0" dirty="0" smtClean="0">
              <a:solidFill>
                <a:srgbClr val="5F75B8"/>
              </a:solidFill>
            </a:rPr>
            <a:t>Single Use Plastic Items Directive &amp; Circular Plastics Alliance</a:t>
          </a:r>
          <a:endParaRPr lang="en-GB" sz="1800" dirty="0" err="1" smtClean="0">
            <a:solidFill>
              <a:srgbClr val="5F75B8"/>
            </a:solidFill>
          </a:endParaRPr>
        </a:p>
      </dgm:t>
    </dgm:pt>
    <dgm:pt modelId="{43BABAFC-EB18-46A3-AE2A-A3861259DA55}" type="parTrans" cxnId="{3E49F964-3ECB-47CF-8620-7B8530D328EF}">
      <dgm:prSet/>
      <dgm:spPr/>
      <dgm:t>
        <a:bodyPr/>
        <a:lstStyle/>
        <a:p>
          <a:endParaRPr lang="en-US"/>
        </a:p>
      </dgm:t>
    </dgm:pt>
    <dgm:pt modelId="{6762D28D-4CFD-4425-B1AC-7EFDC6CA04BB}" type="sibTrans" cxnId="{3E49F964-3ECB-47CF-8620-7B8530D328EF}">
      <dgm:prSet/>
      <dgm:spPr/>
      <dgm:t>
        <a:bodyPr/>
        <a:lstStyle/>
        <a:p>
          <a:endParaRPr lang="en-US"/>
        </a:p>
      </dgm:t>
    </dgm:pt>
    <dgm:pt modelId="{51B12D6B-DD7D-490A-A301-A8FA7E36CE15}">
      <dgm:prSet phldrT="[Text]" custT="1"/>
      <dgm:spPr/>
      <dgm:t>
        <a:bodyPr/>
        <a:lstStyle/>
        <a:p>
          <a:r>
            <a:rPr lang="fr-BE" sz="1800" b="0" i="0" dirty="0" smtClean="0">
              <a:solidFill>
                <a:srgbClr val="5F75B8"/>
              </a:solidFill>
            </a:rPr>
            <a:t>EU Circular Economy </a:t>
          </a:r>
          <a:r>
            <a:rPr lang="fr-BE" sz="1800" b="0" i="0" dirty="0" err="1" smtClean="0">
              <a:solidFill>
                <a:srgbClr val="5F75B8"/>
              </a:solidFill>
            </a:rPr>
            <a:t>Stakeholder</a:t>
          </a:r>
          <a:r>
            <a:rPr lang="fr-BE" sz="1800" b="0" i="0" dirty="0" smtClean="0">
              <a:solidFill>
                <a:srgbClr val="5F75B8"/>
              </a:solidFill>
            </a:rPr>
            <a:t> Platform</a:t>
          </a:r>
          <a:endParaRPr lang="en-US" sz="1800" dirty="0">
            <a:solidFill>
              <a:srgbClr val="5F75B8"/>
            </a:solidFill>
          </a:endParaRPr>
        </a:p>
      </dgm:t>
    </dgm:pt>
    <dgm:pt modelId="{C08175FB-BEBC-4AE8-B927-13C5E6A679D6}" type="parTrans" cxnId="{39F03079-8295-4223-82A8-91CA09A01102}">
      <dgm:prSet/>
      <dgm:spPr/>
      <dgm:t>
        <a:bodyPr/>
        <a:lstStyle/>
        <a:p>
          <a:endParaRPr lang="en-US"/>
        </a:p>
      </dgm:t>
    </dgm:pt>
    <dgm:pt modelId="{AEDDF546-65C6-49ED-97FF-D832F810EDC1}" type="sibTrans" cxnId="{39F03079-8295-4223-82A8-91CA09A01102}">
      <dgm:prSet/>
      <dgm:spPr/>
      <dgm:t>
        <a:bodyPr/>
        <a:lstStyle/>
        <a:p>
          <a:endParaRPr lang="en-US"/>
        </a:p>
      </dgm:t>
    </dgm:pt>
    <dgm:pt modelId="{DE073213-C0A2-40FE-B2A0-FDEAA24F751F}">
      <dgm:prSet custT="1"/>
      <dgm:spPr/>
      <dgm:t>
        <a:bodyPr/>
        <a:lstStyle/>
        <a:p>
          <a:r>
            <a:rPr lang="en-US" sz="1800" b="0" i="0" dirty="0" smtClean="0">
              <a:solidFill>
                <a:srgbClr val="5F75B8"/>
              </a:solidFill>
            </a:rPr>
            <a:t>EU Platform on Food Losses and Food Waste</a:t>
          </a:r>
        </a:p>
      </dgm:t>
    </dgm:pt>
    <dgm:pt modelId="{1DC974E8-7800-4D41-A4E6-D4C4DCD3BEF4}" type="parTrans" cxnId="{41CDF94A-F7CC-48F0-8C42-9E3BD4B56A5B}">
      <dgm:prSet/>
      <dgm:spPr/>
      <dgm:t>
        <a:bodyPr/>
        <a:lstStyle/>
        <a:p>
          <a:endParaRPr lang="en-US"/>
        </a:p>
      </dgm:t>
    </dgm:pt>
    <dgm:pt modelId="{0399B826-608D-483E-A01C-433336E58046}" type="sibTrans" cxnId="{41CDF94A-F7CC-48F0-8C42-9E3BD4B56A5B}">
      <dgm:prSet/>
      <dgm:spPr/>
      <dgm:t>
        <a:bodyPr/>
        <a:lstStyle/>
        <a:p>
          <a:endParaRPr lang="en-US"/>
        </a:p>
      </dgm:t>
    </dgm:pt>
    <dgm:pt modelId="{D6C220EF-9071-46CC-AEAD-69BCFA4C0958}">
      <dgm:prSet custT="1"/>
      <dgm:spPr/>
      <dgm:t>
        <a:bodyPr/>
        <a:lstStyle/>
        <a:p>
          <a:r>
            <a:rPr lang="en-US" sz="1800" b="0" i="0" dirty="0" smtClean="0">
              <a:solidFill>
                <a:srgbClr val="5F75B8"/>
              </a:solidFill>
            </a:rPr>
            <a:t>Circular Economy Finance Support Platform </a:t>
          </a:r>
          <a:endParaRPr lang="es-ES_tradnl" sz="1800" b="0" i="0" dirty="0" smtClean="0">
            <a:solidFill>
              <a:srgbClr val="5F75B8"/>
            </a:solidFill>
          </a:endParaRPr>
        </a:p>
      </dgm:t>
    </dgm:pt>
    <dgm:pt modelId="{5963C0B4-8094-4961-AE7D-5FFA5439D226}" type="parTrans" cxnId="{6B6E904F-E747-49A1-844A-9B453F8809A1}">
      <dgm:prSet/>
      <dgm:spPr/>
      <dgm:t>
        <a:bodyPr/>
        <a:lstStyle/>
        <a:p>
          <a:endParaRPr lang="en-US"/>
        </a:p>
      </dgm:t>
    </dgm:pt>
    <dgm:pt modelId="{727D287F-285F-4D1A-979E-899D35BE29FA}" type="sibTrans" cxnId="{6B6E904F-E747-49A1-844A-9B453F8809A1}">
      <dgm:prSet/>
      <dgm:spPr/>
      <dgm:t>
        <a:bodyPr/>
        <a:lstStyle/>
        <a:p>
          <a:endParaRPr lang="en-US"/>
        </a:p>
      </dgm:t>
    </dgm:pt>
    <dgm:pt modelId="{BC828595-D569-4AD1-8B20-7A41698C5D95}" type="pres">
      <dgm:prSet presAssocID="{B4396791-879D-4BF4-98EB-273301041A88}" presName="Name0" presStyleCnt="0">
        <dgm:presLayoutVars>
          <dgm:dir/>
          <dgm:resizeHandles val="exact"/>
        </dgm:presLayoutVars>
      </dgm:prSet>
      <dgm:spPr/>
      <dgm:t>
        <a:bodyPr/>
        <a:lstStyle/>
        <a:p>
          <a:endParaRPr lang="en-US"/>
        </a:p>
      </dgm:t>
    </dgm:pt>
    <dgm:pt modelId="{C43F503E-D6AD-427E-9B53-74CA1614E457}" type="pres">
      <dgm:prSet presAssocID="{7B07BC74-21E6-4030-ACD1-B3F2342AC738}" presName="compNode" presStyleCnt="0"/>
      <dgm:spPr/>
    </dgm:pt>
    <dgm:pt modelId="{9718BB60-FC54-43FB-A7DA-183A37651801}" type="pres">
      <dgm:prSet presAssocID="{7B07BC74-21E6-4030-ACD1-B3F2342AC738}" presName="pictRect" presStyleLbl="node1" presStyleIdx="0" presStyleCnt="3" custScaleX="70845" custScaleY="74386" custLinFactNeighborX="-16363" custLinFactNeighborY="-183"/>
      <dgm:spPr>
        <a:blipFill rotWithShape="1">
          <a:blip xmlns:r="http://schemas.openxmlformats.org/officeDocument/2006/relationships" r:embed="rId1"/>
          <a:stretch>
            <a:fillRect/>
          </a:stretch>
        </a:blipFill>
      </dgm:spPr>
    </dgm:pt>
    <dgm:pt modelId="{49254EFE-1545-41E9-A487-523A9B0B329A}" type="pres">
      <dgm:prSet presAssocID="{7B07BC74-21E6-4030-ACD1-B3F2342AC738}" presName="textRect" presStyleLbl="revTx" presStyleIdx="0" presStyleCnt="3" custScaleX="132520">
        <dgm:presLayoutVars>
          <dgm:bulletEnabled val="1"/>
        </dgm:presLayoutVars>
      </dgm:prSet>
      <dgm:spPr/>
      <dgm:t>
        <a:bodyPr/>
        <a:lstStyle/>
        <a:p>
          <a:endParaRPr lang="en-US"/>
        </a:p>
      </dgm:t>
    </dgm:pt>
    <dgm:pt modelId="{E170FA73-220C-4AE1-B5DF-E33146B8E717}" type="pres">
      <dgm:prSet presAssocID="{3411D961-95FA-4C62-942E-621B0533ECC4}" presName="sibTrans" presStyleLbl="sibTrans2D1" presStyleIdx="0" presStyleCnt="0"/>
      <dgm:spPr/>
      <dgm:t>
        <a:bodyPr/>
        <a:lstStyle/>
        <a:p>
          <a:endParaRPr lang="en-US"/>
        </a:p>
      </dgm:t>
    </dgm:pt>
    <dgm:pt modelId="{F99C2550-2464-4E06-A954-73B3E6D7B715}" type="pres">
      <dgm:prSet presAssocID="{5D46DBCF-EC5B-4601-AB56-FCCFE5536EDA}" presName="compNode" presStyleCnt="0"/>
      <dgm:spPr/>
    </dgm:pt>
    <dgm:pt modelId="{27B55DED-9FEB-4808-813A-CE43213D4D77}" type="pres">
      <dgm:prSet presAssocID="{5D46DBCF-EC5B-4601-AB56-FCCFE5536EDA}" presName="pictRect" presStyleLbl="node1" presStyleIdx="1" presStyleCnt="3" custAng="0" custScaleX="67838" custScaleY="72617" custLinFactNeighborX="-6311" custLinFactNeighborY="3854"/>
      <dgm:spPr>
        <a:blipFill rotWithShape="1">
          <a:blip xmlns:r="http://schemas.openxmlformats.org/officeDocument/2006/relationships" r:embed="rId2"/>
          <a:stretch>
            <a:fillRect/>
          </a:stretch>
        </a:blipFill>
      </dgm:spPr>
    </dgm:pt>
    <dgm:pt modelId="{92C5BFDA-C898-41DD-85C6-57E7154B7944}" type="pres">
      <dgm:prSet presAssocID="{5D46DBCF-EC5B-4601-AB56-FCCFE5536EDA}" presName="textRect" presStyleLbl="revTx" presStyleIdx="1" presStyleCnt="3" custScaleX="113725">
        <dgm:presLayoutVars>
          <dgm:bulletEnabled val="1"/>
        </dgm:presLayoutVars>
      </dgm:prSet>
      <dgm:spPr/>
      <dgm:t>
        <a:bodyPr/>
        <a:lstStyle/>
        <a:p>
          <a:endParaRPr lang="en-US"/>
        </a:p>
      </dgm:t>
    </dgm:pt>
    <dgm:pt modelId="{3554CB23-3845-4E71-AF4E-5BC7FAB96123}" type="pres">
      <dgm:prSet presAssocID="{5A61C531-FAC6-45D2-8312-3EC93024B725}" presName="sibTrans" presStyleLbl="sibTrans2D1" presStyleIdx="0" presStyleCnt="0"/>
      <dgm:spPr/>
      <dgm:t>
        <a:bodyPr/>
        <a:lstStyle/>
        <a:p>
          <a:endParaRPr lang="en-US"/>
        </a:p>
      </dgm:t>
    </dgm:pt>
    <dgm:pt modelId="{84B90279-F3AE-4ABB-A7BC-C0ED821A0206}" type="pres">
      <dgm:prSet presAssocID="{AA2BF9E9-A11A-430D-8CE3-C2B3BC0E6371}" presName="compNode" presStyleCnt="0"/>
      <dgm:spPr/>
    </dgm:pt>
    <dgm:pt modelId="{72CA6FCC-75EB-4D4D-A80E-A2BF455824A3}" type="pres">
      <dgm:prSet presAssocID="{AA2BF9E9-A11A-430D-8CE3-C2B3BC0E6371}" presName="pictRect" presStyleLbl="node1" presStyleIdx="2" presStyleCnt="3" custScaleX="68491" custScaleY="66925"/>
      <dgm:spPr>
        <a:blipFill rotWithShape="1">
          <a:blip xmlns:r="http://schemas.openxmlformats.org/officeDocument/2006/relationships" r:embed="rId3"/>
          <a:stretch>
            <a:fillRect/>
          </a:stretch>
        </a:blipFill>
      </dgm:spPr>
    </dgm:pt>
    <dgm:pt modelId="{27C80775-52E0-4480-8626-5719ED7D2A1E}" type="pres">
      <dgm:prSet presAssocID="{AA2BF9E9-A11A-430D-8CE3-C2B3BC0E6371}" presName="textRect" presStyleLbl="revTx" presStyleIdx="2" presStyleCnt="3" custLinFactNeighborX="-4297" custLinFactNeighborY="2896">
        <dgm:presLayoutVars>
          <dgm:bulletEnabled val="1"/>
        </dgm:presLayoutVars>
      </dgm:prSet>
      <dgm:spPr/>
      <dgm:t>
        <a:bodyPr/>
        <a:lstStyle/>
        <a:p>
          <a:endParaRPr lang="en-US"/>
        </a:p>
      </dgm:t>
    </dgm:pt>
  </dgm:ptLst>
  <dgm:cxnLst>
    <dgm:cxn modelId="{B699D0D1-1622-43FD-8C27-2FA38D807C1F}" type="presOf" srcId="{0866AD9D-8A3E-4F4E-8BBE-17BBAE107CF8}" destId="{92C5BFDA-C898-41DD-85C6-57E7154B7944}" srcOrd="0" destOrd="1" presId="urn:microsoft.com/office/officeart/2005/8/layout/pList1#1"/>
    <dgm:cxn modelId="{8C401CE1-357A-4071-98DF-923AE4FEE2B1}" srcId="{B4396791-879D-4BF4-98EB-273301041A88}" destId="{7B07BC74-21E6-4030-ACD1-B3F2342AC738}" srcOrd="0" destOrd="0" parTransId="{FAA9C904-4DA0-40DB-99FF-636F77AF5BC6}" sibTransId="{3411D961-95FA-4C62-942E-621B0533ECC4}"/>
    <dgm:cxn modelId="{FCB7C323-FE85-4A80-A392-ACFFA97C1606}" type="presOf" srcId="{5D46DBCF-EC5B-4601-AB56-FCCFE5536EDA}" destId="{92C5BFDA-C898-41DD-85C6-57E7154B7944}" srcOrd="0" destOrd="0" presId="urn:microsoft.com/office/officeart/2005/8/layout/pList1#1"/>
    <dgm:cxn modelId="{6B6E904F-E747-49A1-844A-9B453F8809A1}" srcId="{AA2BF9E9-A11A-430D-8CE3-C2B3BC0E6371}" destId="{D6C220EF-9071-46CC-AEAD-69BCFA4C0958}" srcOrd="2" destOrd="0" parTransId="{5963C0B4-8094-4961-AE7D-5FFA5439D226}" sibTransId="{727D287F-285F-4D1A-979E-899D35BE29FA}"/>
    <dgm:cxn modelId="{C2731C30-DF04-400F-8AB1-E50461BEC1C5}" type="presOf" srcId="{BE102E27-CBC9-48C4-84BA-FCB67806A0BE}" destId="{49254EFE-1545-41E9-A487-523A9B0B329A}" srcOrd="0" destOrd="4" presId="urn:microsoft.com/office/officeart/2005/8/layout/pList1#1"/>
    <dgm:cxn modelId="{614BEC25-3EC0-45DE-97F8-BE32942E1FB5}" srcId="{B4396791-879D-4BF4-98EB-273301041A88}" destId="{AA2BF9E9-A11A-430D-8CE3-C2B3BC0E6371}" srcOrd="2" destOrd="0" parTransId="{D337539B-E59D-48D9-B877-D660FBAED328}" sibTransId="{6FFEE947-0CFE-4F84-A974-52654AB1EC85}"/>
    <dgm:cxn modelId="{39F03079-8295-4223-82A8-91CA09A01102}" srcId="{AA2BF9E9-A11A-430D-8CE3-C2B3BC0E6371}" destId="{51B12D6B-DD7D-490A-A301-A8FA7E36CE15}" srcOrd="0" destOrd="0" parTransId="{C08175FB-BEBC-4AE8-B927-13C5E6A679D6}" sibTransId="{AEDDF546-65C6-49ED-97FF-D832F810EDC1}"/>
    <dgm:cxn modelId="{BC709E5C-9E3A-4980-86EE-ED0F3F34F435}" srcId="{7B07BC74-21E6-4030-ACD1-B3F2342AC738}" destId="{543B6334-4A96-4DD8-85C3-E5C6AC703AF6}" srcOrd="0" destOrd="0" parTransId="{CD5B6722-8A26-423D-BD17-33F8B63CF572}" sibTransId="{E19B85BB-0373-49A4-B6F4-EDBA410B2390}"/>
    <dgm:cxn modelId="{85450978-C442-4144-BF00-1B3BE647BA8B}" type="presOf" srcId="{543B6334-4A96-4DD8-85C3-E5C6AC703AF6}" destId="{49254EFE-1545-41E9-A487-523A9B0B329A}" srcOrd="0" destOrd="1" presId="urn:microsoft.com/office/officeart/2005/8/layout/pList1#1"/>
    <dgm:cxn modelId="{E3EC1D55-5D48-41D2-9FAA-0C5CFF28DC60}" type="presOf" srcId="{3411D961-95FA-4C62-942E-621B0533ECC4}" destId="{E170FA73-220C-4AE1-B5DF-E33146B8E717}" srcOrd="0" destOrd="0" presId="urn:microsoft.com/office/officeart/2005/8/layout/pList1#1"/>
    <dgm:cxn modelId="{3AAF2122-2B01-43D0-B9DD-706BA4E345E4}" type="presOf" srcId="{AA2BF9E9-A11A-430D-8CE3-C2B3BC0E6371}" destId="{27C80775-52E0-4480-8626-5719ED7D2A1E}" srcOrd="0" destOrd="0" presId="urn:microsoft.com/office/officeart/2005/8/layout/pList1#1"/>
    <dgm:cxn modelId="{DC5C343B-8FF5-481A-B3D7-261FD2126EA4}" srcId="{B4396791-879D-4BF4-98EB-273301041A88}" destId="{5D46DBCF-EC5B-4601-AB56-FCCFE5536EDA}" srcOrd="1" destOrd="0" parTransId="{E0A41DC1-3E50-4ADC-9479-382961D35BB3}" sibTransId="{5A61C531-FAC6-45D2-8312-3EC93024B725}"/>
    <dgm:cxn modelId="{CFDB9CDD-5A0B-4583-9F8B-FB69F6A25523}" type="presOf" srcId="{F2478610-78FC-4C21-B9E0-A190C6D2B5EB}" destId="{49254EFE-1545-41E9-A487-523A9B0B329A}" srcOrd="0" destOrd="2" presId="urn:microsoft.com/office/officeart/2005/8/layout/pList1#1"/>
    <dgm:cxn modelId="{A9565831-EDDA-4306-B8BF-0E27F5000F58}" type="presOf" srcId="{7B07BC74-21E6-4030-ACD1-B3F2342AC738}" destId="{49254EFE-1545-41E9-A487-523A9B0B329A}" srcOrd="0" destOrd="0" presId="urn:microsoft.com/office/officeart/2005/8/layout/pList1#1"/>
    <dgm:cxn modelId="{3E49F964-3ECB-47CF-8620-7B8530D328EF}" srcId="{5D46DBCF-EC5B-4601-AB56-FCCFE5536EDA}" destId="{0104F042-186E-4B7C-8B9F-D9E4FB8489DF}" srcOrd="1" destOrd="0" parTransId="{43BABAFC-EB18-46A3-AE2A-A3861259DA55}" sibTransId="{6762D28D-4CFD-4425-B1AC-7EFDC6CA04BB}"/>
    <dgm:cxn modelId="{55163BAD-B78B-41EB-8926-6BF38F2A3F3C}" srcId="{7B07BC74-21E6-4030-ACD1-B3F2342AC738}" destId="{F2478610-78FC-4C21-B9E0-A190C6D2B5EB}" srcOrd="1" destOrd="0" parTransId="{6B3F4F87-576B-46D7-A7A6-9D8F291D8AC9}" sibTransId="{B4B8F567-C62A-4F53-9884-F249E36BD60F}"/>
    <dgm:cxn modelId="{B95E8E8B-D44C-4BEE-B729-5DACD513AE61}" srcId="{7B07BC74-21E6-4030-ACD1-B3F2342AC738}" destId="{F680973F-DEE8-40A6-9A0E-9E39A2208A13}" srcOrd="2" destOrd="0" parTransId="{C108FCDA-14E9-447A-B091-64D2A9F3B2FE}" sibTransId="{A073F79D-12E9-469B-814B-203E339C9683}"/>
    <dgm:cxn modelId="{806FCB36-F321-4932-8693-4AB5607FD92E}" srcId="{5D46DBCF-EC5B-4601-AB56-FCCFE5536EDA}" destId="{0866AD9D-8A3E-4F4E-8BBE-17BBAE107CF8}" srcOrd="0" destOrd="0" parTransId="{1902FCFD-49AB-43FF-9215-57B00D830D14}" sibTransId="{50CD209C-DB07-4A18-AD4E-76DB4BC02254}"/>
    <dgm:cxn modelId="{95D915CD-A9A4-4D66-9622-D13BE424BC99}" type="presOf" srcId="{2C06F85E-6E66-4E7A-AAB0-33E18A402789}" destId="{92C5BFDA-C898-41DD-85C6-57E7154B7944}" srcOrd="0" destOrd="3" presId="urn:microsoft.com/office/officeart/2005/8/layout/pList1#1"/>
    <dgm:cxn modelId="{5BE5A50A-E876-457B-BF58-4D010CCE3294}" type="presOf" srcId="{0104F042-186E-4B7C-8B9F-D9E4FB8489DF}" destId="{92C5BFDA-C898-41DD-85C6-57E7154B7944}" srcOrd="0" destOrd="2" presId="urn:microsoft.com/office/officeart/2005/8/layout/pList1#1"/>
    <dgm:cxn modelId="{60C026E6-328E-4D7F-9077-C2ADEFDAAA4A}" type="presOf" srcId="{D6C220EF-9071-46CC-AEAD-69BCFA4C0958}" destId="{27C80775-52E0-4480-8626-5719ED7D2A1E}" srcOrd="0" destOrd="3" presId="urn:microsoft.com/office/officeart/2005/8/layout/pList1#1"/>
    <dgm:cxn modelId="{902AC00A-63A0-42F4-B600-91E776254A84}" type="presOf" srcId="{DE073213-C0A2-40FE-B2A0-FDEAA24F751F}" destId="{27C80775-52E0-4480-8626-5719ED7D2A1E}" srcOrd="0" destOrd="2" presId="urn:microsoft.com/office/officeart/2005/8/layout/pList1#1"/>
    <dgm:cxn modelId="{EB7789DC-B755-4634-8AE4-51675E47056F}" srcId="{7B07BC74-21E6-4030-ACD1-B3F2342AC738}" destId="{BE102E27-CBC9-48C4-84BA-FCB67806A0BE}" srcOrd="3" destOrd="0" parTransId="{9D0785C7-01C2-4121-AC67-0DA7BF739F81}" sibTransId="{C8DBA17B-E124-4CFC-B1B6-026A96240066}"/>
    <dgm:cxn modelId="{D5AE5C72-C50C-4598-9C2C-AB5E5400F88E}" srcId="{5D46DBCF-EC5B-4601-AB56-FCCFE5536EDA}" destId="{2C06F85E-6E66-4E7A-AAB0-33E18A402789}" srcOrd="2" destOrd="0" parTransId="{2C0EFE55-97AE-49D7-9DEA-50786C90FDFF}" sibTransId="{D6DCE0F0-DBF5-4E6D-AEAF-B6EF8D1F5BDD}"/>
    <dgm:cxn modelId="{ACA3F537-1D81-4AD4-8B83-F6F19FA90F03}" type="presOf" srcId="{5A61C531-FAC6-45D2-8312-3EC93024B725}" destId="{3554CB23-3845-4E71-AF4E-5BC7FAB96123}" srcOrd="0" destOrd="0" presId="urn:microsoft.com/office/officeart/2005/8/layout/pList1#1"/>
    <dgm:cxn modelId="{E65AB910-B2C5-44D8-9618-A5696F699CC0}" type="presOf" srcId="{51B12D6B-DD7D-490A-A301-A8FA7E36CE15}" destId="{27C80775-52E0-4480-8626-5719ED7D2A1E}" srcOrd="0" destOrd="1" presId="urn:microsoft.com/office/officeart/2005/8/layout/pList1#1"/>
    <dgm:cxn modelId="{5BE6FA3A-A75A-4A80-AFC0-3DBEC0B2B890}" type="presOf" srcId="{B4396791-879D-4BF4-98EB-273301041A88}" destId="{BC828595-D569-4AD1-8B20-7A41698C5D95}" srcOrd="0" destOrd="0" presId="urn:microsoft.com/office/officeart/2005/8/layout/pList1#1"/>
    <dgm:cxn modelId="{41CDF94A-F7CC-48F0-8C42-9E3BD4B56A5B}" srcId="{AA2BF9E9-A11A-430D-8CE3-C2B3BC0E6371}" destId="{DE073213-C0A2-40FE-B2A0-FDEAA24F751F}" srcOrd="1" destOrd="0" parTransId="{1DC974E8-7800-4D41-A4E6-D4C4DCD3BEF4}" sibTransId="{0399B826-608D-483E-A01C-433336E58046}"/>
    <dgm:cxn modelId="{F1E802E2-FEE6-40F6-A643-E17BB1D57E65}" type="presOf" srcId="{F680973F-DEE8-40A6-9A0E-9E39A2208A13}" destId="{49254EFE-1545-41E9-A487-523A9B0B329A}" srcOrd="0" destOrd="3" presId="urn:microsoft.com/office/officeart/2005/8/layout/pList1#1"/>
    <dgm:cxn modelId="{42C6F36B-1018-43AD-AB22-5962EF44F00D}" type="presParOf" srcId="{BC828595-D569-4AD1-8B20-7A41698C5D95}" destId="{C43F503E-D6AD-427E-9B53-74CA1614E457}" srcOrd="0" destOrd="0" presId="urn:microsoft.com/office/officeart/2005/8/layout/pList1#1"/>
    <dgm:cxn modelId="{BD09C1CA-2302-412D-BE17-46E450729825}" type="presParOf" srcId="{C43F503E-D6AD-427E-9B53-74CA1614E457}" destId="{9718BB60-FC54-43FB-A7DA-183A37651801}" srcOrd="0" destOrd="0" presId="urn:microsoft.com/office/officeart/2005/8/layout/pList1#1"/>
    <dgm:cxn modelId="{B82B5823-3FE3-4E0A-A938-C56D801AB74D}" type="presParOf" srcId="{C43F503E-D6AD-427E-9B53-74CA1614E457}" destId="{49254EFE-1545-41E9-A487-523A9B0B329A}" srcOrd="1" destOrd="0" presId="urn:microsoft.com/office/officeart/2005/8/layout/pList1#1"/>
    <dgm:cxn modelId="{4B11DD76-3B8C-4F0F-B3DB-65CC4B0BFA9D}" type="presParOf" srcId="{BC828595-D569-4AD1-8B20-7A41698C5D95}" destId="{E170FA73-220C-4AE1-B5DF-E33146B8E717}" srcOrd="1" destOrd="0" presId="urn:microsoft.com/office/officeart/2005/8/layout/pList1#1"/>
    <dgm:cxn modelId="{0977C2EA-E4BC-4383-8C49-01C55A7DC6DE}" type="presParOf" srcId="{BC828595-D569-4AD1-8B20-7A41698C5D95}" destId="{F99C2550-2464-4E06-A954-73B3E6D7B715}" srcOrd="2" destOrd="0" presId="urn:microsoft.com/office/officeart/2005/8/layout/pList1#1"/>
    <dgm:cxn modelId="{B6CDB41E-79E5-496C-867E-61CF117A6AA8}" type="presParOf" srcId="{F99C2550-2464-4E06-A954-73B3E6D7B715}" destId="{27B55DED-9FEB-4808-813A-CE43213D4D77}" srcOrd="0" destOrd="0" presId="urn:microsoft.com/office/officeart/2005/8/layout/pList1#1"/>
    <dgm:cxn modelId="{9AD5B171-A9FF-4D8D-9149-643742116592}" type="presParOf" srcId="{F99C2550-2464-4E06-A954-73B3E6D7B715}" destId="{92C5BFDA-C898-41DD-85C6-57E7154B7944}" srcOrd="1" destOrd="0" presId="urn:microsoft.com/office/officeart/2005/8/layout/pList1#1"/>
    <dgm:cxn modelId="{AC351C7F-87B6-4EE1-BF64-7AD3C2061544}" type="presParOf" srcId="{BC828595-D569-4AD1-8B20-7A41698C5D95}" destId="{3554CB23-3845-4E71-AF4E-5BC7FAB96123}" srcOrd="3" destOrd="0" presId="urn:microsoft.com/office/officeart/2005/8/layout/pList1#1"/>
    <dgm:cxn modelId="{6986A732-62D8-4F26-91C7-CF1EC3395DA5}" type="presParOf" srcId="{BC828595-D569-4AD1-8B20-7A41698C5D95}" destId="{84B90279-F3AE-4ABB-A7BC-C0ED821A0206}" srcOrd="4" destOrd="0" presId="urn:microsoft.com/office/officeart/2005/8/layout/pList1#1"/>
    <dgm:cxn modelId="{418B9888-8FF9-48A6-AAAE-BBD10DD8542C}" type="presParOf" srcId="{84B90279-F3AE-4ABB-A7BC-C0ED821A0206}" destId="{72CA6FCC-75EB-4D4D-A80E-A2BF455824A3}" srcOrd="0" destOrd="0" presId="urn:microsoft.com/office/officeart/2005/8/layout/pList1#1"/>
    <dgm:cxn modelId="{814B41C1-4148-4F8D-93B4-1CFA6BDB109F}" type="presParOf" srcId="{84B90279-F3AE-4ABB-A7BC-C0ED821A0206}" destId="{27C80775-52E0-4480-8626-5719ED7D2A1E}"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FA54A3-E36F-4313-A26D-E56FC6205AF7}" type="doc">
      <dgm:prSet loTypeId="urn:microsoft.com/office/officeart/2005/8/layout/cycle7" loCatId="cycle" qsTypeId="urn:microsoft.com/office/officeart/2005/8/quickstyle/simple2" qsCatId="simple" csTypeId="urn:microsoft.com/office/officeart/2005/8/colors/accent3_1" csCatId="accent3" phldr="1"/>
      <dgm:spPr/>
      <dgm:t>
        <a:bodyPr/>
        <a:lstStyle/>
        <a:p>
          <a:endParaRPr lang="en-US"/>
        </a:p>
      </dgm:t>
    </dgm:pt>
    <dgm:pt modelId="{E078FC25-E941-4AE5-A5CF-6BC919D4E238}">
      <dgm:prSet phldrT="[Text]" custT="1"/>
      <dgm:spPr/>
      <dgm:t>
        <a:bodyPr/>
        <a:lstStyle/>
        <a:p>
          <a:r>
            <a:rPr lang="en-US" sz="1800" dirty="0" smtClean="0"/>
            <a:t>Product Design </a:t>
          </a:r>
          <a:endParaRPr lang="en-US" sz="1800" dirty="0"/>
        </a:p>
      </dgm:t>
    </dgm:pt>
    <dgm:pt modelId="{CA8FFAA1-B8A5-4C42-B9AE-A3F60A702FB2}" type="parTrans" cxnId="{9F5F674B-29F6-4ECF-91EC-B0326881256D}">
      <dgm:prSet/>
      <dgm:spPr/>
      <dgm:t>
        <a:bodyPr/>
        <a:lstStyle/>
        <a:p>
          <a:endParaRPr lang="en-US"/>
        </a:p>
      </dgm:t>
    </dgm:pt>
    <dgm:pt modelId="{DA8AA382-595E-424C-98CC-D63ECFE3C997}" type="sibTrans" cxnId="{9F5F674B-29F6-4ECF-91EC-B0326881256D}">
      <dgm:prSet/>
      <dgm:spPr/>
      <dgm:t>
        <a:bodyPr/>
        <a:lstStyle/>
        <a:p>
          <a:endParaRPr lang="en-US"/>
        </a:p>
      </dgm:t>
    </dgm:pt>
    <dgm:pt modelId="{7D52CC97-656B-4C91-BCB7-1039E44A5EFC}">
      <dgm:prSet phldrT="[Text]" custT="1"/>
      <dgm:spPr/>
      <dgm:t>
        <a:bodyPr/>
        <a:lstStyle/>
        <a:p>
          <a:r>
            <a:rPr lang="en-US" sz="1800" dirty="0" smtClean="0"/>
            <a:t>Empowering consumers </a:t>
          </a:r>
          <a:endParaRPr lang="en-US" sz="1800" dirty="0"/>
        </a:p>
      </dgm:t>
    </dgm:pt>
    <dgm:pt modelId="{B7355E43-6D7A-4473-BFE1-6D85429DC505}" type="parTrans" cxnId="{2F9B5C84-ED76-4BC9-9190-84F3B9C75EC2}">
      <dgm:prSet/>
      <dgm:spPr/>
      <dgm:t>
        <a:bodyPr/>
        <a:lstStyle/>
        <a:p>
          <a:endParaRPr lang="en-US"/>
        </a:p>
      </dgm:t>
    </dgm:pt>
    <dgm:pt modelId="{34D72F0F-8910-45E7-8436-E21C3B327D02}" type="sibTrans" cxnId="{2F9B5C84-ED76-4BC9-9190-84F3B9C75EC2}">
      <dgm:prSet/>
      <dgm:spPr/>
      <dgm:t>
        <a:bodyPr/>
        <a:lstStyle/>
        <a:p>
          <a:endParaRPr lang="en-US"/>
        </a:p>
      </dgm:t>
    </dgm:pt>
    <dgm:pt modelId="{9A8E3C79-382F-47C7-8041-8F9533E774A4}">
      <dgm:prSet phldrT="[Text]" custT="1"/>
      <dgm:spPr/>
      <dgm:t>
        <a:bodyPr/>
        <a:lstStyle/>
        <a:p>
          <a:r>
            <a:rPr lang="en-US" sz="1800" dirty="0" smtClean="0"/>
            <a:t>Circularity in production processes </a:t>
          </a:r>
          <a:endParaRPr lang="en-US" sz="1800" dirty="0"/>
        </a:p>
      </dgm:t>
    </dgm:pt>
    <dgm:pt modelId="{B9490D7E-70E4-4337-BFA8-9FA34C3B9803}" type="parTrans" cxnId="{0A6BE028-BD2C-4FFD-B0EC-FB674FF750B1}">
      <dgm:prSet/>
      <dgm:spPr/>
      <dgm:t>
        <a:bodyPr/>
        <a:lstStyle/>
        <a:p>
          <a:endParaRPr lang="en-US"/>
        </a:p>
      </dgm:t>
    </dgm:pt>
    <dgm:pt modelId="{B695251F-301B-44FB-9B81-C4A73118543C}" type="sibTrans" cxnId="{0A6BE028-BD2C-4FFD-B0EC-FB674FF750B1}">
      <dgm:prSet/>
      <dgm:spPr/>
      <dgm:t>
        <a:bodyPr/>
        <a:lstStyle/>
        <a:p>
          <a:endParaRPr lang="en-US"/>
        </a:p>
      </dgm:t>
    </dgm:pt>
    <dgm:pt modelId="{F9B0CBD2-7736-494C-B661-A0798AB88974}" type="pres">
      <dgm:prSet presAssocID="{A2FA54A3-E36F-4313-A26D-E56FC6205AF7}" presName="Name0" presStyleCnt="0">
        <dgm:presLayoutVars>
          <dgm:dir/>
          <dgm:resizeHandles val="exact"/>
        </dgm:presLayoutVars>
      </dgm:prSet>
      <dgm:spPr/>
      <dgm:t>
        <a:bodyPr/>
        <a:lstStyle/>
        <a:p>
          <a:endParaRPr lang="en-US"/>
        </a:p>
      </dgm:t>
    </dgm:pt>
    <dgm:pt modelId="{E28F3543-4502-4B66-923B-25153B0FEB37}" type="pres">
      <dgm:prSet presAssocID="{E078FC25-E941-4AE5-A5CF-6BC919D4E238}" presName="node" presStyleLbl="node1" presStyleIdx="0" presStyleCnt="3" custScaleX="117590" custScaleY="135667">
        <dgm:presLayoutVars>
          <dgm:bulletEnabled val="1"/>
        </dgm:presLayoutVars>
      </dgm:prSet>
      <dgm:spPr/>
      <dgm:t>
        <a:bodyPr/>
        <a:lstStyle/>
        <a:p>
          <a:endParaRPr lang="en-US"/>
        </a:p>
      </dgm:t>
    </dgm:pt>
    <dgm:pt modelId="{1045E333-F31A-4DE5-AE18-74C94D8B9917}" type="pres">
      <dgm:prSet presAssocID="{DA8AA382-595E-424C-98CC-D63ECFE3C997}" presName="sibTrans" presStyleLbl="sibTrans2D1" presStyleIdx="0" presStyleCnt="3"/>
      <dgm:spPr/>
      <dgm:t>
        <a:bodyPr/>
        <a:lstStyle/>
        <a:p>
          <a:endParaRPr lang="en-US"/>
        </a:p>
      </dgm:t>
    </dgm:pt>
    <dgm:pt modelId="{8B3A4DE9-DCEB-4FC7-A9F4-27C7303D96A3}" type="pres">
      <dgm:prSet presAssocID="{DA8AA382-595E-424C-98CC-D63ECFE3C997}" presName="connectorText" presStyleLbl="sibTrans2D1" presStyleIdx="0" presStyleCnt="3"/>
      <dgm:spPr/>
      <dgm:t>
        <a:bodyPr/>
        <a:lstStyle/>
        <a:p>
          <a:endParaRPr lang="en-US"/>
        </a:p>
      </dgm:t>
    </dgm:pt>
    <dgm:pt modelId="{CE5A749C-7128-4E46-B1E5-E35B23AEABC8}" type="pres">
      <dgm:prSet presAssocID="{7D52CC97-656B-4C91-BCB7-1039E44A5EFC}" presName="node" presStyleLbl="node1" presStyleIdx="1" presStyleCnt="3" custScaleX="117590" custScaleY="135667">
        <dgm:presLayoutVars>
          <dgm:bulletEnabled val="1"/>
        </dgm:presLayoutVars>
      </dgm:prSet>
      <dgm:spPr/>
      <dgm:t>
        <a:bodyPr/>
        <a:lstStyle/>
        <a:p>
          <a:endParaRPr lang="en-US"/>
        </a:p>
      </dgm:t>
    </dgm:pt>
    <dgm:pt modelId="{3523E9AA-15ED-4371-A882-44F095006791}" type="pres">
      <dgm:prSet presAssocID="{34D72F0F-8910-45E7-8436-E21C3B327D02}" presName="sibTrans" presStyleLbl="sibTrans2D1" presStyleIdx="1" presStyleCnt="3"/>
      <dgm:spPr/>
      <dgm:t>
        <a:bodyPr/>
        <a:lstStyle/>
        <a:p>
          <a:endParaRPr lang="en-US"/>
        </a:p>
      </dgm:t>
    </dgm:pt>
    <dgm:pt modelId="{C72F2A99-6945-4524-895D-90DED02A7F33}" type="pres">
      <dgm:prSet presAssocID="{34D72F0F-8910-45E7-8436-E21C3B327D02}" presName="connectorText" presStyleLbl="sibTrans2D1" presStyleIdx="1" presStyleCnt="3"/>
      <dgm:spPr/>
      <dgm:t>
        <a:bodyPr/>
        <a:lstStyle/>
        <a:p>
          <a:endParaRPr lang="en-US"/>
        </a:p>
      </dgm:t>
    </dgm:pt>
    <dgm:pt modelId="{A1BEF462-C431-4952-9ADC-EF6738F50606}" type="pres">
      <dgm:prSet presAssocID="{9A8E3C79-382F-47C7-8041-8F9533E774A4}" presName="node" presStyleLbl="node1" presStyleIdx="2" presStyleCnt="3" custScaleX="117590" custScaleY="135667">
        <dgm:presLayoutVars>
          <dgm:bulletEnabled val="1"/>
        </dgm:presLayoutVars>
      </dgm:prSet>
      <dgm:spPr/>
      <dgm:t>
        <a:bodyPr/>
        <a:lstStyle/>
        <a:p>
          <a:endParaRPr lang="en-US"/>
        </a:p>
      </dgm:t>
    </dgm:pt>
    <dgm:pt modelId="{E18C4918-34C0-4AB7-82A7-5606C3BA7401}" type="pres">
      <dgm:prSet presAssocID="{B695251F-301B-44FB-9B81-C4A73118543C}" presName="sibTrans" presStyleLbl="sibTrans2D1" presStyleIdx="2" presStyleCnt="3"/>
      <dgm:spPr/>
      <dgm:t>
        <a:bodyPr/>
        <a:lstStyle/>
        <a:p>
          <a:endParaRPr lang="en-US"/>
        </a:p>
      </dgm:t>
    </dgm:pt>
    <dgm:pt modelId="{70117D8E-81FB-4B90-B4A3-A86D4D86665D}" type="pres">
      <dgm:prSet presAssocID="{B695251F-301B-44FB-9B81-C4A73118543C}" presName="connectorText" presStyleLbl="sibTrans2D1" presStyleIdx="2" presStyleCnt="3"/>
      <dgm:spPr/>
      <dgm:t>
        <a:bodyPr/>
        <a:lstStyle/>
        <a:p>
          <a:endParaRPr lang="en-US"/>
        </a:p>
      </dgm:t>
    </dgm:pt>
  </dgm:ptLst>
  <dgm:cxnLst>
    <dgm:cxn modelId="{B8E0BD6D-6276-438F-9229-60C52DB9E7BC}" type="presOf" srcId="{34D72F0F-8910-45E7-8436-E21C3B327D02}" destId="{C72F2A99-6945-4524-895D-90DED02A7F33}" srcOrd="1" destOrd="0" presId="urn:microsoft.com/office/officeart/2005/8/layout/cycle7"/>
    <dgm:cxn modelId="{CF82D3DF-43C4-46DA-9D71-0D4A6FB7F961}" type="presOf" srcId="{DA8AA382-595E-424C-98CC-D63ECFE3C997}" destId="{1045E333-F31A-4DE5-AE18-74C94D8B9917}" srcOrd="0" destOrd="0" presId="urn:microsoft.com/office/officeart/2005/8/layout/cycle7"/>
    <dgm:cxn modelId="{B02F47E5-437D-4735-ACE0-99182657DBA3}" type="presOf" srcId="{B695251F-301B-44FB-9B81-C4A73118543C}" destId="{70117D8E-81FB-4B90-B4A3-A86D4D86665D}" srcOrd="1" destOrd="0" presId="urn:microsoft.com/office/officeart/2005/8/layout/cycle7"/>
    <dgm:cxn modelId="{97A75A9F-674F-4B76-AF4F-EEBEAD9F7D15}" type="presOf" srcId="{DA8AA382-595E-424C-98CC-D63ECFE3C997}" destId="{8B3A4DE9-DCEB-4FC7-A9F4-27C7303D96A3}" srcOrd="1" destOrd="0" presId="urn:microsoft.com/office/officeart/2005/8/layout/cycle7"/>
    <dgm:cxn modelId="{06174760-4B48-4ADC-A7E4-5807A863E665}" type="presOf" srcId="{7D52CC97-656B-4C91-BCB7-1039E44A5EFC}" destId="{CE5A749C-7128-4E46-B1E5-E35B23AEABC8}" srcOrd="0" destOrd="0" presId="urn:microsoft.com/office/officeart/2005/8/layout/cycle7"/>
    <dgm:cxn modelId="{9F5F674B-29F6-4ECF-91EC-B0326881256D}" srcId="{A2FA54A3-E36F-4313-A26D-E56FC6205AF7}" destId="{E078FC25-E941-4AE5-A5CF-6BC919D4E238}" srcOrd="0" destOrd="0" parTransId="{CA8FFAA1-B8A5-4C42-B9AE-A3F60A702FB2}" sibTransId="{DA8AA382-595E-424C-98CC-D63ECFE3C997}"/>
    <dgm:cxn modelId="{1C856310-047A-4A24-BC01-A0606D62F770}" type="presOf" srcId="{E078FC25-E941-4AE5-A5CF-6BC919D4E238}" destId="{E28F3543-4502-4B66-923B-25153B0FEB37}" srcOrd="0" destOrd="0" presId="urn:microsoft.com/office/officeart/2005/8/layout/cycle7"/>
    <dgm:cxn modelId="{2F9B5C84-ED76-4BC9-9190-84F3B9C75EC2}" srcId="{A2FA54A3-E36F-4313-A26D-E56FC6205AF7}" destId="{7D52CC97-656B-4C91-BCB7-1039E44A5EFC}" srcOrd="1" destOrd="0" parTransId="{B7355E43-6D7A-4473-BFE1-6D85429DC505}" sibTransId="{34D72F0F-8910-45E7-8436-E21C3B327D02}"/>
    <dgm:cxn modelId="{EE1AA1B8-66D3-430D-BC17-94526B124B8B}" type="presOf" srcId="{34D72F0F-8910-45E7-8436-E21C3B327D02}" destId="{3523E9AA-15ED-4371-A882-44F095006791}" srcOrd="0" destOrd="0" presId="urn:microsoft.com/office/officeart/2005/8/layout/cycle7"/>
    <dgm:cxn modelId="{0A6BE028-BD2C-4FFD-B0EC-FB674FF750B1}" srcId="{A2FA54A3-E36F-4313-A26D-E56FC6205AF7}" destId="{9A8E3C79-382F-47C7-8041-8F9533E774A4}" srcOrd="2" destOrd="0" parTransId="{B9490D7E-70E4-4337-BFA8-9FA34C3B9803}" sibTransId="{B695251F-301B-44FB-9B81-C4A73118543C}"/>
    <dgm:cxn modelId="{A914D60C-C808-4D8A-847D-64C8B2368749}" type="presOf" srcId="{9A8E3C79-382F-47C7-8041-8F9533E774A4}" destId="{A1BEF462-C431-4952-9ADC-EF6738F50606}" srcOrd="0" destOrd="0" presId="urn:microsoft.com/office/officeart/2005/8/layout/cycle7"/>
    <dgm:cxn modelId="{FA9582CF-8140-4EF0-917C-C9D4A8268E95}" type="presOf" srcId="{A2FA54A3-E36F-4313-A26D-E56FC6205AF7}" destId="{F9B0CBD2-7736-494C-B661-A0798AB88974}" srcOrd="0" destOrd="0" presId="urn:microsoft.com/office/officeart/2005/8/layout/cycle7"/>
    <dgm:cxn modelId="{350C123A-ED35-466E-AAF4-B36978AF98C6}" type="presOf" srcId="{B695251F-301B-44FB-9B81-C4A73118543C}" destId="{E18C4918-34C0-4AB7-82A7-5606C3BA7401}" srcOrd="0" destOrd="0" presId="urn:microsoft.com/office/officeart/2005/8/layout/cycle7"/>
    <dgm:cxn modelId="{855F6FDB-2B5D-4A69-90CE-0BE6AF04088E}" type="presParOf" srcId="{F9B0CBD2-7736-494C-B661-A0798AB88974}" destId="{E28F3543-4502-4B66-923B-25153B0FEB37}" srcOrd="0" destOrd="0" presId="urn:microsoft.com/office/officeart/2005/8/layout/cycle7"/>
    <dgm:cxn modelId="{774DC965-EECC-45AC-BC68-AB00D0CC41A0}" type="presParOf" srcId="{F9B0CBD2-7736-494C-B661-A0798AB88974}" destId="{1045E333-F31A-4DE5-AE18-74C94D8B9917}" srcOrd="1" destOrd="0" presId="urn:microsoft.com/office/officeart/2005/8/layout/cycle7"/>
    <dgm:cxn modelId="{38CA4B00-2E4B-4F50-88F3-6A1FDD11014E}" type="presParOf" srcId="{1045E333-F31A-4DE5-AE18-74C94D8B9917}" destId="{8B3A4DE9-DCEB-4FC7-A9F4-27C7303D96A3}" srcOrd="0" destOrd="0" presId="urn:microsoft.com/office/officeart/2005/8/layout/cycle7"/>
    <dgm:cxn modelId="{DA2F76D7-6AD2-47C5-B3CE-D73FC0022304}" type="presParOf" srcId="{F9B0CBD2-7736-494C-B661-A0798AB88974}" destId="{CE5A749C-7128-4E46-B1E5-E35B23AEABC8}" srcOrd="2" destOrd="0" presId="urn:microsoft.com/office/officeart/2005/8/layout/cycle7"/>
    <dgm:cxn modelId="{AF300DCF-78F3-40F8-95FE-D1AB8BBD4322}" type="presParOf" srcId="{F9B0CBD2-7736-494C-B661-A0798AB88974}" destId="{3523E9AA-15ED-4371-A882-44F095006791}" srcOrd="3" destOrd="0" presId="urn:microsoft.com/office/officeart/2005/8/layout/cycle7"/>
    <dgm:cxn modelId="{19B22A66-A9CD-4B2D-BCAB-B6A7A44CE68E}" type="presParOf" srcId="{3523E9AA-15ED-4371-A882-44F095006791}" destId="{C72F2A99-6945-4524-895D-90DED02A7F33}" srcOrd="0" destOrd="0" presId="urn:microsoft.com/office/officeart/2005/8/layout/cycle7"/>
    <dgm:cxn modelId="{DB0AC225-E9A8-4602-84C6-0F8B6402A1DD}" type="presParOf" srcId="{F9B0CBD2-7736-494C-B661-A0798AB88974}" destId="{A1BEF462-C431-4952-9ADC-EF6738F50606}" srcOrd="4" destOrd="0" presId="urn:microsoft.com/office/officeart/2005/8/layout/cycle7"/>
    <dgm:cxn modelId="{833FC514-1DE5-45F4-9601-3959E24E6242}" type="presParOf" srcId="{F9B0CBD2-7736-494C-B661-A0798AB88974}" destId="{E18C4918-34C0-4AB7-82A7-5606C3BA7401}" srcOrd="5" destOrd="0" presId="urn:microsoft.com/office/officeart/2005/8/layout/cycle7"/>
    <dgm:cxn modelId="{6B9CF2BE-A743-45EC-8560-51257BB0B719}" type="presParOf" srcId="{E18C4918-34C0-4AB7-82A7-5606C3BA7401}" destId="{70117D8E-81FB-4B90-B4A3-A86D4D86665D}" srcOrd="0" destOrd="0" presId="urn:microsoft.com/office/officeart/2005/8/layout/cycle7"/>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8BB60-FC54-43FB-A7DA-183A37651801}">
      <dsp:nvSpPr>
        <dsp:cNvPr id="0" name=""/>
        <dsp:cNvSpPr/>
      </dsp:nvSpPr>
      <dsp:spPr>
        <a:xfrm>
          <a:off x="452545" y="1615179"/>
          <a:ext cx="2194572" cy="158763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54EFE-1545-41E9-A487-523A9B0B329A}">
      <dsp:nvSpPr>
        <dsp:cNvPr id="0" name=""/>
        <dsp:cNvSpPr/>
      </dsp:nvSpPr>
      <dsp:spPr>
        <a:xfrm>
          <a:off x="4167" y="3480063"/>
          <a:ext cx="4105084"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l" defTabSz="800100">
            <a:lnSpc>
              <a:spcPct val="90000"/>
            </a:lnSpc>
            <a:spcBef>
              <a:spcPct val="0"/>
            </a:spcBef>
            <a:spcAft>
              <a:spcPct val="35000"/>
            </a:spcAft>
          </a:pPr>
          <a:r>
            <a:rPr lang="en-US" sz="1800" kern="1200" dirty="0" err="1" smtClean="0">
              <a:solidFill>
                <a:srgbClr val="5F75B8"/>
              </a:solidFill>
            </a:rPr>
            <a:t>Lookin</a:t>
          </a:r>
          <a:r>
            <a:rPr lang="en-US" sz="1800" kern="1200" dirty="0" smtClean="0">
              <a:solidFill>
                <a:srgbClr val="5F75B8"/>
              </a:solidFill>
            </a:rPr>
            <a:t> at the lifecycle of products</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en-US" sz="1800" kern="1200" dirty="0" smtClean="0">
              <a:solidFill>
                <a:srgbClr val="5F75B8"/>
              </a:solidFill>
            </a:rPr>
            <a:t>Eco-Design Working Plan &amp; Sustainable Products in a Circular Economy</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fr-BE" sz="1800" b="0" kern="1200" dirty="0" smtClean="0">
              <a:solidFill>
                <a:srgbClr val="5F75B8"/>
              </a:solidFill>
            </a:rPr>
            <a:t>Product </a:t>
          </a:r>
          <a:r>
            <a:rPr lang="fr-BE" sz="1800" b="0" kern="1200" dirty="0" err="1" smtClean="0">
              <a:solidFill>
                <a:srgbClr val="5F75B8"/>
              </a:solidFill>
            </a:rPr>
            <a:t>Environmental</a:t>
          </a:r>
          <a:r>
            <a:rPr lang="fr-BE" sz="1800" b="0" kern="1200" dirty="0" smtClean="0">
              <a:solidFill>
                <a:srgbClr val="5F75B8"/>
              </a:solidFill>
            </a:rPr>
            <a:t> </a:t>
          </a:r>
          <a:r>
            <a:rPr lang="fr-BE" sz="1800" b="0" kern="1200" dirty="0" err="1" smtClean="0">
              <a:solidFill>
                <a:srgbClr val="5F75B8"/>
              </a:solidFill>
            </a:rPr>
            <a:t>Footprint</a:t>
          </a:r>
          <a:r>
            <a:rPr lang="fr-BE" sz="1800" b="0" kern="1200" dirty="0" smtClean="0">
              <a:solidFill>
                <a:srgbClr val="5F75B8"/>
              </a:solidFill>
            </a:rPr>
            <a:t> and </a:t>
          </a:r>
          <a:r>
            <a:rPr lang="fr-BE" sz="1800" b="0" kern="1200" dirty="0" err="1" smtClean="0">
              <a:solidFill>
                <a:srgbClr val="5F75B8"/>
              </a:solidFill>
            </a:rPr>
            <a:t>Consumers</a:t>
          </a:r>
          <a:r>
            <a:rPr lang="fr-BE" sz="1800" b="0" kern="1200" dirty="0" smtClean="0">
              <a:solidFill>
                <a:srgbClr val="5F75B8"/>
              </a:solidFill>
            </a:rPr>
            <a:t> REFIT</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fr-BE" sz="1800" b="0" kern="1200" dirty="0" err="1" smtClean="0">
              <a:solidFill>
                <a:srgbClr val="5F75B8"/>
              </a:solidFill>
            </a:rPr>
            <a:t>Revised</a:t>
          </a:r>
          <a:r>
            <a:rPr lang="fr-BE" sz="1800" b="0" kern="1200" dirty="0" smtClean="0">
              <a:solidFill>
                <a:srgbClr val="5F75B8"/>
              </a:solidFill>
            </a:rPr>
            <a:t> </a:t>
          </a:r>
          <a:r>
            <a:rPr lang="fr-BE" sz="1800" b="0" kern="1200" dirty="0" err="1" smtClean="0">
              <a:solidFill>
                <a:srgbClr val="5F75B8"/>
              </a:solidFill>
            </a:rPr>
            <a:t>Waste</a:t>
          </a:r>
          <a:r>
            <a:rPr lang="fr-BE" sz="1800" b="0" kern="1200" dirty="0" smtClean="0">
              <a:solidFill>
                <a:srgbClr val="5F75B8"/>
              </a:solidFill>
            </a:rPr>
            <a:t> </a:t>
          </a:r>
          <a:r>
            <a:rPr lang="fr-BE" sz="1800" b="0" kern="1200" dirty="0" err="1" smtClean="0">
              <a:solidFill>
                <a:srgbClr val="5F75B8"/>
              </a:solidFill>
            </a:rPr>
            <a:t>Legislation</a:t>
          </a:r>
          <a:r>
            <a:rPr lang="fr-BE" sz="1800" b="0" kern="1200" dirty="0" smtClean="0">
              <a:solidFill>
                <a:srgbClr val="5F75B8"/>
              </a:solidFill>
            </a:rPr>
            <a:t> </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en-US" sz="1800" b="0" kern="1200" dirty="0" smtClean="0">
              <a:solidFill>
                <a:srgbClr val="5F75B8"/>
              </a:solidFill>
            </a:rPr>
            <a:t>Interface WPC and </a:t>
          </a:r>
          <a:r>
            <a:rPr lang="en-US" sz="1800" b="0" kern="1200" dirty="0" err="1" smtClean="0">
              <a:solidFill>
                <a:srgbClr val="5F75B8"/>
              </a:solidFill>
            </a:rPr>
            <a:t>Fertilising</a:t>
          </a:r>
          <a:r>
            <a:rPr lang="en-US" sz="1800" b="0" kern="1200" dirty="0" smtClean="0">
              <a:solidFill>
                <a:srgbClr val="5F75B8"/>
              </a:solidFill>
            </a:rPr>
            <a:t> Products Regulation</a:t>
          </a:r>
          <a:endParaRPr lang="en-US" sz="1800" kern="1200" dirty="0">
            <a:solidFill>
              <a:srgbClr val="5F75B8"/>
            </a:solidFill>
          </a:endParaRPr>
        </a:p>
      </dsp:txBody>
      <dsp:txXfrm>
        <a:off x="4167" y="3480063"/>
        <a:ext cx="4105084" cy="1149250"/>
      </dsp:txXfrm>
    </dsp:sp>
    <dsp:sp modelId="{27B55DED-9FEB-4808-813A-CE43213D4D77}">
      <dsp:nvSpPr>
        <dsp:cNvPr id="0" name=""/>
        <dsp:cNvSpPr/>
      </dsp:nvSpPr>
      <dsp:spPr>
        <a:xfrm>
          <a:off x="4934379" y="1710780"/>
          <a:ext cx="2101424" cy="1549880"/>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5BFDA-C898-41DD-85C6-57E7154B7944}">
      <dsp:nvSpPr>
        <dsp:cNvPr id="0" name=""/>
        <dsp:cNvSpPr/>
      </dsp:nvSpPr>
      <dsp:spPr>
        <a:xfrm>
          <a:off x="4419152" y="3470624"/>
          <a:ext cx="3522869"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l" defTabSz="800100">
            <a:lnSpc>
              <a:spcPct val="90000"/>
            </a:lnSpc>
            <a:spcBef>
              <a:spcPct val="0"/>
            </a:spcBef>
            <a:spcAft>
              <a:spcPct val="35000"/>
            </a:spcAft>
          </a:pPr>
          <a:r>
            <a:rPr lang="en-US" sz="1800" kern="1200" dirty="0" smtClean="0">
              <a:solidFill>
                <a:srgbClr val="5F75B8"/>
              </a:solidFill>
            </a:rPr>
            <a:t>Material Specific approach</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en-US" sz="1800" kern="1200" dirty="0" smtClean="0">
              <a:solidFill>
                <a:srgbClr val="5F75B8"/>
              </a:solidFill>
            </a:rPr>
            <a:t>Material-specific and systemic approach along entire value chains</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fr-BE" sz="1800" b="0" kern="1200" dirty="0" smtClean="0">
              <a:solidFill>
                <a:srgbClr val="5F75B8"/>
              </a:solidFill>
            </a:rPr>
            <a:t>Single Use Plastic Items Directive &amp; Circular Plastics Alliance</a:t>
          </a:r>
          <a:endParaRPr lang="en-GB" sz="1800" kern="1200" dirty="0" err="1" smtClean="0">
            <a:solidFill>
              <a:srgbClr val="5F75B8"/>
            </a:solidFill>
          </a:endParaRPr>
        </a:p>
        <a:p>
          <a:pPr marL="114300" lvl="1" indent="-114300" algn="l" defTabSz="533400">
            <a:lnSpc>
              <a:spcPct val="90000"/>
            </a:lnSpc>
            <a:spcBef>
              <a:spcPct val="0"/>
            </a:spcBef>
            <a:spcAft>
              <a:spcPct val="15000"/>
            </a:spcAft>
            <a:buChar char="••"/>
          </a:pPr>
          <a:endParaRPr lang="en-US" sz="1200" kern="1200" dirty="0"/>
        </a:p>
      </dsp:txBody>
      <dsp:txXfrm>
        <a:off x="4419152" y="3470624"/>
        <a:ext cx="3522869" cy="1149250"/>
      </dsp:txXfrm>
    </dsp:sp>
    <dsp:sp modelId="{72CA6FCC-75EB-4D4D-A80E-A2BF455824A3}">
      <dsp:nvSpPr>
        <dsp:cNvPr id="0" name=""/>
        <dsp:cNvSpPr/>
      </dsp:nvSpPr>
      <dsp:spPr>
        <a:xfrm>
          <a:off x="8739952" y="1658895"/>
          <a:ext cx="2121652" cy="1428394"/>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80775-52E0-4480-8626-5719ED7D2A1E}">
      <dsp:nvSpPr>
        <dsp:cNvPr id="0" name=""/>
        <dsp:cNvSpPr/>
      </dsp:nvSpPr>
      <dsp:spPr>
        <a:xfrm>
          <a:off x="8118814" y="3473535"/>
          <a:ext cx="3097709"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l" defTabSz="800100">
            <a:lnSpc>
              <a:spcPct val="90000"/>
            </a:lnSpc>
            <a:spcBef>
              <a:spcPct val="0"/>
            </a:spcBef>
            <a:spcAft>
              <a:spcPct val="35000"/>
            </a:spcAft>
          </a:pPr>
          <a:r>
            <a:rPr lang="en-US" sz="1800" kern="1200" dirty="0" smtClean="0">
              <a:solidFill>
                <a:srgbClr val="5F75B8"/>
              </a:solidFill>
            </a:rPr>
            <a:t>Strong Stakeholder Engagement </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fr-BE" sz="1800" b="0" i="0" kern="1200" dirty="0" smtClean="0">
              <a:solidFill>
                <a:srgbClr val="5F75B8"/>
              </a:solidFill>
            </a:rPr>
            <a:t>EU Circular Economy </a:t>
          </a:r>
          <a:r>
            <a:rPr lang="fr-BE" sz="1800" b="0" i="0" kern="1200" dirty="0" err="1" smtClean="0">
              <a:solidFill>
                <a:srgbClr val="5F75B8"/>
              </a:solidFill>
            </a:rPr>
            <a:t>Stakeholder</a:t>
          </a:r>
          <a:r>
            <a:rPr lang="fr-BE" sz="1800" b="0" i="0" kern="1200" dirty="0" smtClean="0">
              <a:solidFill>
                <a:srgbClr val="5F75B8"/>
              </a:solidFill>
            </a:rPr>
            <a:t> Platform</a:t>
          </a:r>
          <a:endParaRPr lang="en-US" sz="1800" kern="1200" dirty="0">
            <a:solidFill>
              <a:srgbClr val="5F75B8"/>
            </a:solidFill>
          </a:endParaRPr>
        </a:p>
        <a:p>
          <a:pPr marL="171450" lvl="1" indent="-171450" algn="l" defTabSz="800100">
            <a:lnSpc>
              <a:spcPct val="90000"/>
            </a:lnSpc>
            <a:spcBef>
              <a:spcPct val="0"/>
            </a:spcBef>
            <a:spcAft>
              <a:spcPct val="15000"/>
            </a:spcAft>
            <a:buChar char="••"/>
          </a:pPr>
          <a:r>
            <a:rPr lang="en-US" sz="1800" b="0" i="0" kern="1200" dirty="0" smtClean="0">
              <a:solidFill>
                <a:srgbClr val="5F75B8"/>
              </a:solidFill>
            </a:rPr>
            <a:t>EU Platform on Food Losses and Food Waste</a:t>
          </a:r>
        </a:p>
        <a:p>
          <a:pPr marL="171450" lvl="1" indent="-171450" algn="l" defTabSz="800100">
            <a:lnSpc>
              <a:spcPct val="90000"/>
            </a:lnSpc>
            <a:spcBef>
              <a:spcPct val="0"/>
            </a:spcBef>
            <a:spcAft>
              <a:spcPct val="15000"/>
            </a:spcAft>
            <a:buChar char="••"/>
          </a:pPr>
          <a:r>
            <a:rPr lang="en-US" sz="1800" b="0" i="0" kern="1200" dirty="0" smtClean="0">
              <a:solidFill>
                <a:srgbClr val="5F75B8"/>
              </a:solidFill>
            </a:rPr>
            <a:t>Circular Economy Finance Support Platform </a:t>
          </a:r>
          <a:endParaRPr lang="es-ES_tradnl" sz="1800" b="0" i="0" kern="1200" dirty="0" smtClean="0">
            <a:solidFill>
              <a:srgbClr val="5F75B8"/>
            </a:solidFill>
          </a:endParaRPr>
        </a:p>
      </dsp:txBody>
      <dsp:txXfrm>
        <a:off x="8118814" y="3473535"/>
        <a:ext cx="3097709" cy="11492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8F3543-4502-4B66-923B-25153B0FEB37}">
      <dsp:nvSpPr>
        <dsp:cNvPr id="0" name=""/>
        <dsp:cNvSpPr/>
      </dsp:nvSpPr>
      <dsp:spPr>
        <a:xfrm>
          <a:off x="1843510" y="-117066"/>
          <a:ext cx="1556524" cy="897903"/>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Product Design </a:t>
          </a:r>
          <a:endParaRPr lang="en-US" sz="1800" kern="1200" dirty="0"/>
        </a:p>
      </dsp:txBody>
      <dsp:txXfrm>
        <a:off x="1843510" y="-117066"/>
        <a:ext cx="1556524" cy="897903"/>
      </dsp:txXfrm>
    </dsp:sp>
    <dsp:sp modelId="{1045E333-F31A-4DE5-AE18-74C94D8B9917}">
      <dsp:nvSpPr>
        <dsp:cNvPr id="0" name=""/>
        <dsp:cNvSpPr/>
      </dsp:nvSpPr>
      <dsp:spPr>
        <a:xfrm rot="3600000">
          <a:off x="2916301" y="1163152"/>
          <a:ext cx="504547" cy="231645"/>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3600000">
        <a:off x="2916301" y="1163152"/>
        <a:ext cx="504547" cy="231645"/>
      </dsp:txXfrm>
    </dsp:sp>
    <dsp:sp modelId="{CE5A749C-7128-4E46-B1E5-E35B23AEABC8}">
      <dsp:nvSpPr>
        <dsp:cNvPr id="0" name=""/>
        <dsp:cNvSpPr/>
      </dsp:nvSpPr>
      <dsp:spPr>
        <a:xfrm>
          <a:off x="2937114" y="1777112"/>
          <a:ext cx="1556524" cy="897903"/>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Empowering consumers </a:t>
          </a:r>
          <a:endParaRPr lang="en-US" sz="1800" kern="1200" dirty="0"/>
        </a:p>
      </dsp:txBody>
      <dsp:txXfrm>
        <a:off x="2937114" y="1777112"/>
        <a:ext cx="1556524" cy="897903"/>
      </dsp:txXfrm>
    </dsp:sp>
    <dsp:sp modelId="{3523E9AA-15ED-4371-A882-44F095006791}">
      <dsp:nvSpPr>
        <dsp:cNvPr id="0" name=""/>
        <dsp:cNvSpPr/>
      </dsp:nvSpPr>
      <dsp:spPr>
        <a:xfrm rot="10800000">
          <a:off x="2369498" y="2110241"/>
          <a:ext cx="504547" cy="231645"/>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369498" y="2110241"/>
        <a:ext cx="504547" cy="231645"/>
      </dsp:txXfrm>
    </dsp:sp>
    <dsp:sp modelId="{A1BEF462-C431-4952-9ADC-EF6738F50606}">
      <dsp:nvSpPr>
        <dsp:cNvPr id="0" name=""/>
        <dsp:cNvSpPr/>
      </dsp:nvSpPr>
      <dsp:spPr>
        <a:xfrm>
          <a:off x="749905" y="1777112"/>
          <a:ext cx="1556524" cy="897903"/>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Circularity in production processes </a:t>
          </a:r>
          <a:endParaRPr lang="en-US" sz="1800" kern="1200" dirty="0"/>
        </a:p>
      </dsp:txBody>
      <dsp:txXfrm>
        <a:off x="749905" y="1777112"/>
        <a:ext cx="1556524" cy="897903"/>
      </dsp:txXfrm>
    </dsp:sp>
    <dsp:sp modelId="{E18C4918-34C0-4AB7-82A7-5606C3BA7401}">
      <dsp:nvSpPr>
        <dsp:cNvPr id="0" name=""/>
        <dsp:cNvSpPr/>
      </dsp:nvSpPr>
      <dsp:spPr>
        <a:xfrm rot="18000000">
          <a:off x="1822696" y="1163152"/>
          <a:ext cx="504547" cy="231645"/>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8000000">
        <a:off x="1822696" y="1163152"/>
        <a:ext cx="504547" cy="231645"/>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pPr/>
              <a:t>12/05/2021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pPr/>
              <a:t>‹N›</a:t>
            </a:fld>
            <a:endParaRPr lang="en-GB"/>
          </a:p>
        </p:txBody>
      </p:sp>
    </p:spTree>
    <p:extLst>
      <p:ext uri="{BB962C8B-B14F-4D97-AF65-F5344CB8AC3E}">
        <p14:creationId xmlns:p14="http://schemas.microsoft.com/office/powerpoint/2010/main" xmlns=""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pPr/>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pPr/>
              <a:t>‹N›</a:t>
            </a:fld>
            <a:endParaRPr lang="en-GB"/>
          </a:p>
        </p:txBody>
      </p:sp>
    </p:spTree>
    <p:extLst>
      <p:ext uri="{BB962C8B-B14F-4D97-AF65-F5344CB8AC3E}">
        <p14:creationId xmlns:p14="http://schemas.microsoft.com/office/powerpoint/2010/main" xmlns=""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a:t>
            </a:fld>
            <a:endParaRPr lang="en-GB"/>
          </a:p>
        </p:txBody>
      </p:sp>
    </p:spTree>
    <p:extLst>
      <p:ext uri="{BB962C8B-B14F-4D97-AF65-F5344CB8AC3E}">
        <p14:creationId xmlns:p14="http://schemas.microsoft.com/office/powerpoint/2010/main" xmlns="" val="82556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pPr/>
              <a:t>10</a:t>
            </a:fld>
            <a:endParaRPr lang="en-GB"/>
          </a:p>
        </p:txBody>
      </p:sp>
    </p:spTree>
    <p:extLst>
      <p:ext uri="{BB962C8B-B14F-4D97-AF65-F5344CB8AC3E}">
        <p14:creationId xmlns:p14="http://schemas.microsoft.com/office/powerpoint/2010/main" xmlns="" val="151568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11</a:t>
            </a:fld>
            <a:endParaRPr lang="en-GB"/>
          </a:p>
        </p:txBody>
      </p:sp>
    </p:spTree>
    <p:extLst>
      <p:ext uri="{BB962C8B-B14F-4D97-AF65-F5344CB8AC3E}">
        <p14:creationId xmlns:p14="http://schemas.microsoft.com/office/powerpoint/2010/main" xmlns="" val="371341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latin typeface="Times New Roman" panose="02020603050405020304" pitchFamily="18" charset="0"/>
                <a:cs typeface="Times New Roman" panose="02020603050405020304" pitchFamily="18" charset="0"/>
              </a:rPr>
              <a:t>Pact</a:t>
            </a:r>
            <a:r>
              <a:rPr lang="en-IE" b="1" baseline="0" dirty="0" smtClean="0">
                <a:latin typeface="Times New Roman" panose="02020603050405020304" pitchFamily="18" charset="0"/>
                <a:cs typeface="Times New Roman" panose="02020603050405020304" pitchFamily="18" charset="0"/>
              </a:rPr>
              <a:t> for Skills: </a:t>
            </a:r>
            <a:r>
              <a:rPr lang="en-US" dirty="0" smtClean="0">
                <a:latin typeface="Times New Roman" panose="02020603050405020304" pitchFamily="18" charset="0"/>
                <a:cs typeface="Times New Roman" panose="02020603050405020304" pitchFamily="18" charset="0"/>
              </a:rPr>
              <a:t>based on the approach pioneered by the Blueprint on Sectoral Cooperation on Skills, in the context of the Skills4Industry initiative, this partnership would aim at </a:t>
            </a:r>
          </a:p>
          <a:p>
            <a:pPr marL="228600" indent="-228600">
              <a:buAutoNum type="arabicPeriod"/>
            </a:pPr>
            <a:r>
              <a:rPr lang="en-US" dirty="0" err="1" smtClean="0">
                <a:latin typeface="Times New Roman" panose="02020603050405020304" pitchFamily="18" charset="0"/>
                <a:cs typeface="Times New Roman" panose="02020603050405020304" pitchFamily="18" charset="0"/>
              </a:rPr>
              <a:t>analysing</a:t>
            </a:r>
            <a:r>
              <a:rPr lang="en-US" dirty="0" smtClean="0">
                <a:latin typeface="Times New Roman" panose="02020603050405020304" pitchFamily="18" charset="0"/>
                <a:cs typeface="Times New Roman" panose="02020603050405020304" pitchFamily="18" charset="0"/>
              </a:rPr>
              <a:t> skill gaps and needs; </a:t>
            </a:r>
          </a:p>
          <a:p>
            <a:pPr marL="228600" indent="-228600">
              <a:buAutoNum type="arabicPeriod"/>
            </a:pPr>
            <a:r>
              <a:rPr lang="en-US" dirty="0" smtClean="0">
                <a:latin typeface="Times New Roman" panose="02020603050405020304" pitchFamily="18" charset="0"/>
                <a:cs typeface="Times New Roman" panose="02020603050405020304" pitchFamily="18" charset="0"/>
              </a:rPr>
              <a:t>developing ambitious upskilling strategies and commitments with vocation education, training excellence </a:t>
            </a:r>
            <a:r>
              <a:rPr lang="en-US" dirty="0" err="1" smtClean="0">
                <a:latin typeface="Times New Roman" panose="02020603050405020304" pitchFamily="18" charset="0"/>
                <a:cs typeface="Times New Roman" panose="02020603050405020304" pitchFamily="18" charset="0"/>
              </a:rPr>
              <a:t>centres</a:t>
            </a:r>
            <a:r>
              <a:rPr lang="en-US" dirty="0" smtClean="0">
                <a:latin typeface="Times New Roman" panose="02020603050405020304" pitchFamily="18" charset="0"/>
                <a:cs typeface="Times New Roman" panose="02020603050405020304" pitchFamily="18" charset="0"/>
              </a:rPr>
              <a:t>, private upskilling providers.</a:t>
            </a:r>
            <a:endParaRPr lang="en-GB" dirty="0" smtClean="0">
              <a:latin typeface="Times New Roman" panose="02020603050405020304" pitchFamily="18" charset="0"/>
              <a:cs typeface="Times New Roman" panose="02020603050405020304" pitchFamily="18" charset="0"/>
            </a:endParaRPr>
          </a:p>
          <a:p>
            <a:endParaRPr lang="en-IE" b="1" u="sng" dirty="0" smtClean="0">
              <a:latin typeface="Times New Roman" panose="02020603050405020304" pitchFamily="18" charset="0"/>
              <a:cs typeface="Times New Roman" panose="02020603050405020304" pitchFamily="18" charset="0"/>
            </a:endParaRPr>
          </a:p>
          <a:p>
            <a:r>
              <a:rPr lang="en-IE" b="1" u="sng" dirty="0" smtClean="0">
                <a:latin typeface="Times New Roman" panose="02020603050405020304" pitchFamily="18" charset="0"/>
                <a:cs typeface="Times New Roman" panose="02020603050405020304" pitchFamily="18" charset="0"/>
              </a:rPr>
              <a:t>Urban Initiatives</a:t>
            </a:r>
          </a:p>
          <a:p>
            <a:r>
              <a:rPr lang="en-IE" b="1" dirty="0" smtClean="0">
                <a:latin typeface="Times New Roman" panose="02020603050405020304" pitchFamily="18" charset="0"/>
                <a:cs typeface="Times New Roman" panose="02020603050405020304" pitchFamily="18" charset="0"/>
              </a:rPr>
              <a:t>European Urban Initiative</a:t>
            </a:r>
            <a:r>
              <a:rPr lang="en-IE" dirty="0" smtClean="0">
                <a:latin typeface="Times New Roman" panose="02020603050405020304" pitchFamily="18" charset="0"/>
                <a:cs typeface="Times New Roman" panose="02020603050405020304" pitchFamily="18" charset="0"/>
              </a:rPr>
              <a:t>:</a:t>
            </a:r>
            <a:r>
              <a:rPr lang="en-IE"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New post-2020 instrument providing coherent support for cities that builds on all thematic priorities of the Urban Agenda for the EU (UAEU) and covers all urban areas. This initiative aims to strengthen integrated and participatory approaches to sustainable urban development and provide a stronger link to relevant EU policies, and in particular, cohesion policy investments. It includes actions to ensure better knowledge on available funding, on available knowledge, etc. </a:t>
            </a:r>
          </a:p>
          <a:p>
            <a:r>
              <a:rPr lang="en-US" baseline="0" dirty="0" smtClean="0">
                <a:latin typeface="Times New Roman" panose="02020603050405020304" pitchFamily="18" charset="0"/>
                <a:cs typeface="Times New Roman" panose="02020603050405020304" pitchFamily="18" charset="0"/>
              </a:rPr>
              <a:t>DG REGIO leads. </a:t>
            </a:r>
            <a:endParaRPr lang="en-IE" baseline="0" dirty="0" smtClean="0">
              <a:latin typeface="Times New Roman" panose="02020603050405020304" pitchFamily="18" charset="0"/>
              <a:cs typeface="Times New Roman" panose="02020603050405020304" pitchFamily="18" charset="0"/>
            </a:endParaRPr>
          </a:p>
          <a:p>
            <a:endParaRPr lang="en-IE" baseline="0" dirty="0" smtClean="0">
              <a:latin typeface="Times New Roman" panose="02020603050405020304" pitchFamily="18" charset="0"/>
              <a:cs typeface="Times New Roman" panose="02020603050405020304" pitchFamily="18" charset="0"/>
            </a:endParaRPr>
          </a:p>
          <a:p>
            <a:r>
              <a:rPr lang="en-IE" b="1" baseline="0" dirty="0" smtClean="0">
                <a:latin typeface="Times New Roman" panose="02020603050405020304" pitchFamily="18" charset="0"/>
                <a:cs typeface="Times New Roman" panose="02020603050405020304" pitchFamily="18" charset="0"/>
              </a:rPr>
              <a:t>Intelligent Cities Challenge Initiative</a:t>
            </a:r>
            <a:r>
              <a:rPr lang="en-IE"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Launch a group of “Cities4Circular economy Challenge”, as part of the 100 Intelligent Cities Challenge, to create partnerships with all stakeholders, including industry, SMEs and start-ups, to foster the implementation of a local circular economy (e.g. green public procurement, urban manufacturing; Industry 5.0; industrial symbiosis; smart waste management; shared clean mobility, local clean energy sharing solutions, awareness raising, etc.). It will take the perspective of p</a:t>
            </a:r>
            <a:r>
              <a:rPr lang="en-US" sz="1200" b="0"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romoting the development of high-tech innovation ecosystems in European cities/regions,</a:t>
            </a:r>
            <a:r>
              <a:rPr lang="en-US"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including </a:t>
            </a:r>
            <a:r>
              <a:rPr lang="en-US" sz="1200" b="0"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innovative business models.</a:t>
            </a:r>
            <a:r>
              <a:rPr lang="en-US"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a:t>
            </a:r>
          </a:p>
          <a:p>
            <a:r>
              <a:rPr lang="en-US" sz="1200" b="0"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GROW leads, EASME involved. </a:t>
            </a:r>
            <a:endParaRPr lang="en-US" baseline="0" dirty="0" smtClean="0">
              <a:latin typeface="Times New Roman" panose="02020603050405020304" pitchFamily="18" charset="0"/>
              <a:cs typeface="Times New Roman" panose="02020603050405020304" pitchFamily="18" charset="0"/>
            </a:endParaRPr>
          </a:p>
          <a:p>
            <a:endParaRPr lang="en-IE" baseline="0" dirty="0" smtClean="0">
              <a:latin typeface="Times New Roman" panose="02020603050405020304" pitchFamily="18" charset="0"/>
              <a:cs typeface="Times New Roman" panose="02020603050405020304" pitchFamily="18" charset="0"/>
            </a:endParaRPr>
          </a:p>
          <a:p>
            <a:r>
              <a:rPr lang="en-IE" b="1" baseline="0" dirty="0" smtClean="0">
                <a:latin typeface="Times New Roman" panose="02020603050405020304" pitchFamily="18" charset="0"/>
                <a:cs typeface="Times New Roman" panose="02020603050405020304" pitchFamily="18" charset="0"/>
              </a:rPr>
              <a:t>Circular Cities and Regions Initiative</a:t>
            </a:r>
            <a:r>
              <a:rPr lang="en-IE" baseline="0" dirty="0" smtClean="0">
                <a:latin typeface="Times New Roman" panose="02020603050405020304" pitchFamily="18" charset="0"/>
                <a:cs typeface="Times New Roman" panose="02020603050405020304" pitchFamily="18" charset="0"/>
              </a:rPr>
              <a:t>: It is lead by DG RTD and it will be framed in the context of </a:t>
            </a:r>
            <a:r>
              <a:rPr lang="en-IE" baseline="0" dirty="0" err="1" smtClean="0">
                <a:latin typeface="Times New Roman" panose="02020603050405020304" pitchFamily="18" charset="0"/>
                <a:cs typeface="Times New Roman" panose="02020603050405020304" pitchFamily="18" charset="0"/>
              </a:rPr>
              <a:t>HorizonEurope</a:t>
            </a:r>
            <a:r>
              <a:rPr lang="en-IE" baseline="0" dirty="0" smtClean="0">
                <a:latin typeface="Times New Roman" panose="02020603050405020304" pitchFamily="18" charset="0"/>
                <a:cs typeface="Times New Roman" panose="02020603050405020304" pitchFamily="18" charset="0"/>
              </a:rPr>
              <a:t>. Hence, it will likely focus on promoting R&amp;D and innovation. Work in progress. </a:t>
            </a:r>
          </a:p>
          <a:p>
            <a:endParaRPr lang="en-IE" baseline="0" dirty="0" smtClean="0">
              <a:latin typeface="Times New Roman" panose="02020603050405020304" pitchFamily="18" charset="0"/>
              <a:cs typeface="Times New Roman" panose="02020603050405020304" pitchFamily="18" charset="0"/>
            </a:endParaRPr>
          </a:p>
          <a:p>
            <a:r>
              <a:rPr lang="en-IE" b="1" baseline="0" dirty="0" smtClean="0">
                <a:latin typeface="Times New Roman" panose="02020603050405020304" pitchFamily="18" charset="0"/>
                <a:cs typeface="Times New Roman" panose="02020603050405020304" pitchFamily="18" charset="0"/>
              </a:rPr>
              <a:t>Green City Accord</a:t>
            </a:r>
            <a:r>
              <a:rPr lang="en-IE"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In general, it explores how to better engage local governments in delivering EU environmental policy objectives in the areas of air quality, noise, water, circular economy, nature and biodiversity. The initiative will support cities in designing and implementing thematic integrated action plans. Other activities include the collection and dissemination of good practices, the </a:t>
            </a:r>
            <a:r>
              <a:rPr lang="en-US" baseline="0" dirty="0" err="1" smtClean="0">
                <a:latin typeface="Times New Roman" panose="02020603050405020304" pitchFamily="18" charset="0"/>
                <a:cs typeface="Times New Roman" panose="02020603050405020304" pitchFamily="18" charset="0"/>
              </a:rPr>
              <a:t>organisation</a:t>
            </a:r>
            <a:r>
              <a:rPr lang="en-US" baseline="0" dirty="0" smtClean="0">
                <a:latin typeface="Times New Roman" panose="02020603050405020304" pitchFamily="18" charset="0"/>
                <a:cs typeface="Times New Roman" panose="02020603050405020304" pitchFamily="18" charset="0"/>
              </a:rPr>
              <a:t> of awareness-raising workshops in European countries, and promoting knowledge transfer between city authorities through a ‘twinning </a:t>
            </a:r>
            <a:r>
              <a:rPr lang="en-US" baseline="0" dirty="0" err="1" smtClean="0">
                <a:latin typeface="Times New Roman" panose="02020603050405020304" pitchFamily="18" charset="0"/>
                <a:cs typeface="Times New Roman" panose="02020603050405020304" pitchFamily="18" charset="0"/>
              </a:rPr>
              <a:t>programme</a:t>
            </a:r>
            <a:r>
              <a:rPr lang="en-US" baseline="0" dirty="0" smtClean="0">
                <a:latin typeface="Times New Roman" panose="02020603050405020304" pitchFamily="18" charset="0"/>
                <a:cs typeface="Times New Roman" panose="02020603050405020304" pitchFamily="18" charset="0"/>
              </a:rPr>
              <a:t>’. The Green City Accord will be developed in coordination with city experts in the first half of 2020 and it will officially open for cities’ signatures during the second half of 2020.</a:t>
            </a:r>
          </a:p>
          <a:p>
            <a:r>
              <a:rPr lang="en-US" baseline="0" dirty="0" smtClean="0">
                <a:latin typeface="Times New Roman" panose="02020603050405020304" pitchFamily="18" charset="0"/>
                <a:cs typeface="Times New Roman" panose="02020603050405020304" pitchFamily="18" charset="0"/>
              </a:rPr>
              <a:t>DG ENV A3 will be following this.</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12</a:t>
            </a:fld>
            <a:endParaRPr lang="en-GB"/>
          </a:p>
        </p:txBody>
      </p:sp>
    </p:spTree>
    <p:extLst>
      <p:ext uri="{BB962C8B-B14F-4D97-AF65-F5344CB8AC3E}">
        <p14:creationId xmlns:p14="http://schemas.microsoft.com/office/powerpoint/2010/main" xmlns="" val="99428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Times New Roman" panose="02020603050405020304" pitchFamily="18" charset="0"/>
                <a:cs typeface="Times New Roman" panose="02020603050405020304" pitchFamily="18" charset="0"/>
              </a:rPr>
              <a:t>In Q1 2021, in context of UNEA 5:</a:t>
            </a:r>
          </a:p>
          <a:p>
            <a:pPr lvl="0"/>
            <a:r>
              <a:rPr lang="en-IE" sz="1200" kern="1200" dirty="0" smtClean="0">
                <a:solidFill>
                  <a:schemeClr val="tx1"/>
                </a:solidFill>
                <a:effectLst/>
                <a:latin typeface="+mn-lt"/>
                <a:ea typeface="+mn-ea"/>
                <a:cs typeface="+mn-cs"/>
              </a:rPr>
              <a:t>1. We will lead efforts to reach a </a:t>
            </a:r>
            <a:r>
              <a:rPr lang="en-IE" sz="1200" b="1" kern="1200" dirty="0" smtClean="0">
                <a:solidFill>
                  <a:schemeClr val="tx1"/>
                </a:solidFill>
                <a:effectLst/>
                <a:latin typeface="+mn-lt"/>
                <a:ea typeface="+mn-ea"/>
                <a:cs typeface="+mn-cs"/>
              </a:rPr>
              <a:t>global agreement on plastics</a:t>
            </a:r>
            <a:r>
              <a:rPr lang="en-IE" sz="1200" kern="1200" dirty="0" smtClean="0">
                <a:solidFill>
                  <a:schemeClr val="tx1"/>
                </a:solidFill>
                <a:effectLst/>
                <a:latin typeface="+mn-lt"/>
                <a:ea typeface="+mn-ea"/>
                <a:cs typeface="+mn-cs"/>
              </a:rPr>
              <a:t>, and promote the uptake of the EU’s circular economy approach on plastics; </a:t>
            </a:r>
            <a:endParaRPr lang="en-US"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2. We will launch a </a:t>
            </a:r>
            <a:r>
              <a:rPr lang="en-IE" sz="1200" b="1" kern="1200" dirty="0" smtClean="0">
                <a:solidFill>
                  <a:schemeClr val="tx1"/>
                </a:solidFill>
                <a:effectLst/>
                <a:latin typeface="+mn-lt"/>
                <a:ea typeface="+mn-ea"/>
                <a:cs typeface="+mn-cs"/>
              </a:rPr>
              <a:t>Global Circular Economy Alliance</a:t>
            </a:r>
            <a:r>
              <a:rPr lang="en-IE" sz="1200" kern="1200" dirty="0" smtClean="0">
                <a:solidFill>
                  <a:schemeClr val="tx1"/>
                </a:solidFill>
                <a:effectLst/>
                <a:latin typeface="+mn-lt"/>
                <a:ea typeface="+mn-ea"/>
                <a:cs typeface="+mn-cs"/>
              </a:rPr>
              <a:t> to identify knowledge and governance gaps and take forward partnership initiatives;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 Commission</a:t>
            </a:r>
            <a:r>
              <a:rPr lang="en-IE" sz="1200" kern="1200" baseline="0" dirty="0" smtClean="0">
                <a:solidFill>
                  <a:schemeClr val="tx1"/>
                </a:solidFill>
                <a:effectLst/>
                <a:latin typeface="+mn-lt"/>
                <a:ea typeface="+mn-ea"/>
                <a:cs typeface="+mn-cs"/>
              </a:rPr>
              <a:t> is already working to:</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Ensure that </a:t>
            </a:r>
            <a:r>
              <a:rPr lang="en-IE" sz="1200" b="1" kern="1200" dirty="0" smtClean="0">
                <a:solidFill>
                  <a:schemeClr val="tx1"/>
                </a:solidFill>
                <a:effectLst/>
                <a:latin typeface="+mn-lt"/>
                <a:ea typeface="+mn-ea"/>
                <a:cs typeface="+mn-cs"/>
              </a:rPr>
              <a:t>Free Trade Agreements</a:t>
            </a:r>
            <a:r>
              <a:rPr lang="en-IE" sz="1200" kern="1200" dirty="0" smtClean="0">
                <a:solidFill>
                  <a:schemeClr val="tx1"/>
                </a:solidFill>
                <a:effectLst/>
                <a:latin typeface="+mn-lt"/>
                <a:ea typeface="+mn-ea"/>
                <a:cs typeface="+mn-cs"/>
              </a:rPr>
              <a:t> reflect the enhanced objectives of the circular economy;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O</a:t>
            </a:r>
            <a:r>
              <a:rPr lang="en-IE" sz="1200" b="1" kern="1200" dirty="0" smtClean="0">
                <a:solidFill>
                  <a:schemeClr val="tx1"/>
                </a:solidFill>
                <a:effectLst/>
                <a:latin typeface="+mn-lt"/>
                <a:ea typeface="+mn-ea"/>
                <a:cs typeface="+mn-cs"/>
              </a:rPr>
              <a:t>utreach activities are stepped-up</a:t>
            </a:r>
            <a:r>
              <a:rPr lang="en-IE" sz="1200" kern="1200" dirty="0" smtClean="0">
                <a:solidFill>
                  <a:schemeClr val="tx1"/>
                </a:solidFill>
                <a:effectLst/>
                <a:latin typeface="+mn-lt"/>
                <a:ea typeface="+mn-ea"/>
                <a:cs typeface="+mn-cs"/>
              </a:rPr>
              <a:t>, including through the European Green Deal diplomacy and – when the </a:t>
            </a:r>
            <a:r>
              <a:rPr lang="en-IE" sz="1200" kern="1200" dirty="0" err="1" smtClean="0">
                <a:solidFill>
                  <a:schemeClr val="tx1"/>
                </a:solidFill>
                <a:effectLst/>
                <a:latin typeface="+mn-lt"/>
                <a:ea typeface="+mn-ea"/>
                <a:cs typeface="+mn-cs"/>
              </a:rPr>
              <a:t>covid</a:t>
            </a:r>
            <a:r>
              <a:rPr lang="en-IE" sz="1200" kern="1200" baseline="0" dirty="0" smtClean="0">
                <a:solidFill>
                  <a:schemeClr val="tx1"/>
                </a:solidFill>
                <a:effectLst/>
                <a:latin typeface="+mn-lt"/>
                <a:ea typeface="+mn-ea"/>
                <a:cs typeface="+mn-cs"/>
              </a:rPr>
              <a:t> emergency will make it logistically possible-</a:t>
            </a:r>
            <a:r>
              <a:rPr lang="en-IE" sz="1200" kern="1200" dirty="0" smtClean="0">
                <a:solidFill>
                  <a:schemeClr val="tx1"/>
                </a:solidFill>
                <a:effectLst/>
                <a:latin typeface="+mn-lt"/>
                <a:ea typeface="+mn-ea"/>
                <a:cs typeface="+mn-cs"/>
              </a:rPr>
              <a:t> the Circular Economy missions.</a:t>
            </a:r>
            <a:r>
              <a:rPr lang="en-IE" sz="1200" kern="1200" baseline="0" dirty="0" smtClean="0">
                <a:solidFill>
                  <a:schemeClr val="tx1"/>
                </a:solidFill>
                <a:effectLst/>
                <a:latin typeface="+mn-lt"/>
                <a:ea typeface="+mn-ea"/>
                <a:cs typeface="+mn-cs"/>
              </a:rPr>
              <a:t> The EU will</a:t>
            </a:r>
            <a:r>
              <a:rPr lang="en-IE" sz="1200" kern="1200" dirty="0" smtClean="0">
                <a:solidFill>
                  <a:schemeClr val="tx1"/>
                </a:solidFill>
                <a:effectLst/>
                <a:latin typeface="+mn-lt"/>
                <a:ea typeface="+mn-ea"/>
                <a:cs typeface="+mn-cs"/>
              </a:rPr>
              <a:t> work with EU Member States to enhance coordination and joint efforts for a global circular economy. </a:t>
            </a:r>
          </a:p>
          <a:p>
            <a:pPr marL="0" indent="0">
              <a:buFont typeface="Arial" panose="020B0604020202020204" pitchFamily="34" charset="0"/>
              <a:buNone/>
            </a:pPr>
            <a:endParaRPr lang="en-I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Safe operating space &amp; discussions</a:t>
            </a:r>
            <a:r>
              <a:rPr lang="en-IE" sz="1200" kern="1200" baseline="0" dirty="0" smtClean="0">
                <a:solidFill>
                  <a:schemeClr val="tx1"/>
                </a:solidFill>
                <a:effectLst/>
                <a:latin typeface="+mn-lt"/>
                <a:ea typeface="+mn-ea"/>
                <a:cs typeface="+mn-cs"/>
              </a:rPr>
              <a:t> on </a:t>
            </a:r>
            <a:r>
              <a:rPr lang="en-IE" sz="1200" kern="1200" dirty="0" smtClean="0">
                <a:solidFill>
                  <a:schemeClr val="tx1"/>
                </a:solidFill>
                <a:effectLst/>
                <a:latin typeface="+mn-lt"/>
                <a:ea typeface="+mn-ea"/>
                <a:cs typeface="+mn-cs"/>
              </a:rPr>
              <a:t>global</a:t>
            </a:r>
            <a:r>
              <a:rPr lang="en-IE" sz="1200" kern="1200" baseline="0" dirty="0" smtClean="0">
                <a:solidFill>
                  <a:schemeClr val="tx1"/>
                </a:solidFill>
                <a:effectLst/>
                <a:latin typeface="+mn-lt"/>
                <a:ea typeface="+mn-ea"/>
                <a:cs typeface="+mn-cs"/>
              </a:rPr>
              <a:t> agreement on natural resource use management are scheduled for post-2021.</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4054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the European Green Deal and the 2020 Annual Sustainable Growth Strategy, the Commission will reinforce the monitoring of national plans and measures to accelerate the transition to a circular economy as part of refocusing the European Semester process to integrate a stronger sustainability dimension. </a:t>
            </a:r>
          </a:p>
          <a:p>
            <a:endParaRPr lang="en-US" dirty="0" smtClean="0"/>
          </a:p>
          <a:p>
            <a:r>
              <a:rPr lang="en-US" dirty="0" smtClean="0"/>
              <a:t>The Commission will also update the Monitoring Framework for the Circular Economy. Relying on European statistics as much as possible, new indicators will take account of the focus areas in this action plan and of the interlinkages between circularity, climate neutrality and the zero pollution ambition. At the same time, projects under Horizon Europe and Copernicus data will improve circularity metrics at various levels not yet reflected in official statistics. Indicators on resource use, including consumption and material footprints to account for material consumption and environmental impacts associated to our production and consumption patterns will also be further developed and will be linked to monitoring and assessing the progress towards decoupling economic growth from resource use and its impacts in the EU and beyond.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15</a:t>
            </a:fld>
            <a:endParaRPr lang="en-GB"/>
          </a:p>
        </p:txBody>
      </p:sp>
    </p:spTree>
    <p:extLst>
      <p:ext uri="{BB962C8B-B14F-4D97-AF65-F5344CB8AC3E}">
        <p14:creationId xmlns:p14="http://schemas.microsoft.com/office/powerpoint/2010/main" xmlns="" val="103857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We are well in track in delivering on our commitments. </a:t>
            </a:r>
            <a:endParaRPr lang="en-US" baseline="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we cannot see CE and the Circular Economy Action Plan in isolation; in</a:t>
            </a:r>
            <a:r>
              <a:rPr lang="en-US" baseline="0" dirty="0" smtClean="0">
                <a:latin typeface="Times New Roman" panose="02020603050405020304" pitchFamily="18" charset="0"/>
                <a:cs typeface="Times New Roman" panose="02020603050405020304" pitchFamily="18" charset="0"/>
              </a:rPr>
              <a:t> fact, the c</a:t>
            </a:r>
            <a:r>
              <a:rPr lang="en-US" dirty="0" smtClean="0">
                <a:latin typeface="Times New Roman" panose="02020603050405020304" pitchFamily="18" charset="0"/>
                <a:cs typeface="Times New Roman" panose="02020603050405020304" pitchFamily="18" charset="0"/>
              </a:rPr>
              <a:t>ircular economy remains a priority in the latest deliverables of the European Green Deal:</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Biodiversity Strategy for 2030</a:t>
            </a:r>
            <a:r>
              <a:rPr lang="en-US" b="1"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acknowledge the role circularity can play to help reduce the economic system’s negative effect on biodiversity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a:t>
            </a:r>
            <a:r>
              <a:rPr lang="en-US" b="1" baseline="0" dirty="0" smtClean="0">
                <a:latin typeface="Times New Roman" panose="02020603050405020304" pitchFamily="18" charset="0"/>
                <a:cs typeface="Times New Roman" panose="02020603050405020304" pitchFamily="18" charset="0"/>
              </a:rPr>
              <a:t>Farm to Fork Strategy </a:t>
            </a:r>
            <a:r>
              <a:rPr lang="en-US" baseline="0" dirty="0" smtClean="0">
                <a:latin typeface="Times New Roman" panose="02020603050405020304" pitchFamily="18" charset="0"/>
                <a:cs typeface="Times New Roman" panose="02020603050405020304" pitchFamily="18" charset="0"/>
              </a:rPr>
              <a:t>combats food waste and integrate circularity thinking in the food system</a:t>
            </a:r>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recently adopted </a:t>
            </a:r>
            <a:r>
              <a:rPr lang="en-US" b="1" dirty="0" smtClean="0">
                <a:latin typeface="Times New Roman" panose="02020603050405020304" pitchFamily="18" charset="0"/>
                <a:cs typeface="Times New Roman" panose="02020603050405020304" pitchFamily="18" charset="0"/>
              </a:rPr>
              <a:t>Renovation Wave </a:t>
            </a:r>
            <a:r>
              <a:rPr lang="en-US" dirty="0" smtClean="0">
                <a:latin typeface="Times New Roman" panose="02020603050405020304" pitchFamily="18" charset="0"/>
                <a:cs typeface="Times New Roman" panose="02020603050405020304" pitchFamily="18" charset="0"/>
              </a:rPr>
              <a:t>integrates circular economy principles, to make the renovation of buildings in Europe circular and sustainable on top of energy efficient</a:t>
            </a:r>
            <a:r>
              <a:rPr lang="en-US" baseline="0" dirty="0" smtClean="0">
                <a:latin typeface="Times New Roman" panose="02020603050405020304" pitchFamily="18" charset="0"/>
                <a:cs typeface="Times New Roman" panose="02020603050405020304" pitchFamily="18" charset="0"/>
              </a:rPr>
              <a:t> – for example by supporting the use of Level(s) and life cycle thinking when carrying out renovation efforts. </a:t>
            </a:r>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Chemical Strategy for Sustainability </a:t>
            </a:r>
            <a:r>
              <a:rPr lang="en-US" dirty="0" smtClean="0">
                <a:latin typeface="Times New Roman" panose="02020603050405020304" pitchFamily="18" charset="0"/>
                <a:cs typeface="Times New Roman" panose="02020603050405020304" pitchFamily="18" charset="0"/>
              </a:rPr>
              <a:t>proposes a series of actions to ensure that products are safe and sustainable-by-design, and downstream, to increase safety of and trust in recycled materials and products, making ‘Recycled in the EU” a benchmark worldwide. </a:t>
            </a:r>
          </a:p>
          <a:p>
            <a:pPr marL="171450" indent="-1714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MORE ON RRPs:</a:t>
            </a:r>
          </a:p>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The deadline for submission of the National Recovery and Resilience plans is </a:t>
            </a:r>
            <a:r>
              <a:rPr lang="en-US" sz="1200" b="1" i="0" u="none" strike="noStrike" kern="1200" dirty="0" smtClean="0">
                <a:solidFill>
                  <a:schemeClr val="tx1"/>
                </a:solidFill>
                <a:effectLst/>
                <a:latin typeface="+mn-lt"/>
                <a:ea typeface="+mn-ea"/>
                <a:cs typeface="+mn-cs"/>
              </a:rPr>
              <a:t>30 April 2021</a:t>
            </a:r>
            <a:r>
              <a:rPr lang="en-US" sz="1200" b="0" i="0" u="none" strike="noStrike" kern="1200" dirty="0" smtClean="0">
                <a:solidFill>
                  <a:schemeClr val="tx1"/>
                </a:solidFill>
                <a:effectLst/>
                <a:latin typeface="+mn-lt"/>
                <a:ea typeface="+mn-ea"/>
                <a:cs typeface="+mn-cs"/>
              </a:rPr>
              <a:t>. However, Member States have</a:t>
            </a:r>
            <a:r>
              <a:rPr lang="en-US" sz="1200" b="0" i="0" u="none" strike="noStrike" kern="1200" baseline="0" dirty="0" smtClean="0">
                <a:solidFill>
                  <a:schemeClr val="tx1"/>
                </a:solidFill>
                <a:effectLst/>
                <a:latin typeface="+mn-lt"/>
                <a:ea typeface="+mn-ea"/>
                <a:cs typeface="+mn-cs"/>
              </a:rPr>
              <a:t> been </a:t>
            </a:r>
            <a:r>
              <a:rPr lang="en-US" sz="1200" b="0" i="0" u="none" strike="noStrike" kern="1200" dirty="0" smtClean="0">
                <a:solidFill>
                  <a:schemeClr val="tx1"/>
                </a:solidFill>
                <a:effectLst/>
                <a:latin typeface="+mn-lt"/>
                <a:ea typeface="+mn-ea"/>
                <a:cs typeface="+mn-cs"/>
              </a:rPr>
              <a:t>encouraged to submit their preliminary draft plans from 15 October 2020</a:t>
            </a:r>
            <a:r>
              <a:rPr lang="en-US" sz="1200" b="0" i="0" u="none" strike="noStrike" kern="1200" baseline="0" dirty="0" smtClean="0">
                <a:solidFill>
                  <a:schemeClr val="tx1"/>
                </a:solidFill>
                <a:effectLst/>
                <a:latin typeface="+mn-lt"/>
                <a:ea typeface="+mn-ea"/>
                <a:cs typeface="+mn-cs"/>
              </a:rPr>
              <a:t>. </a:t>
            </a: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MORE ON THE BAUHAUS INITIATIVE (text taken from EC website)</a:t>
            </a:r>
          </a:p>
          <a:p>
            <a:pPr marL="0" indent="0">
              <a:buFont typeface="Arial" panose="020B0604020202020204" pitchFamily="34" charset="0"/>
              <a:buNone/>
            </a:pPr>
            <a:endParaRPr lang="en-US" baseline="0" dirty="0" smtClean="0">
              <a:latin typeface="Times New Roman" panose="02020603050405020304" pitchFamily="18" charset="0"/>
              <a:cs typeface="Times New Roman" panose="02020603050405020304" pitchFamily="18" charset="0"/>
            </a:endParaRPr>
          </a:p>
          <a:p>
            <a:r>
              <a:rPr lang="en-US" sz="1200" b="1" i="0" u="none" strike="noStrike" kern="1200" dirty="0" smtClean="0">
                <a:solidFill>
                  <a:schemeClr val="tx1"/>
                </a:solidFill>
                <a:effectLst/>
                <a:latin typeface="+mn-lt"/>
                <a:ea typeface="+mn-ea"/>
                <a:cs typeface="+mn-cs"/>
              </a:rPr>
              <a:t>The New European Bauhaus will:</a:t>
            </a:r>
            <a:endParaRPr lang="en-US"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Bring citizens, experts, businesses, and Institutions together and facilitate conversations about making tomorrow’s living spaces more </a:t>
            </a:r>
            <a:r>
              <a:rPr lang="en-US" sz="1200" b="1" i="0" u="none" strike="noStrike" kern="1200" dirty="0" smtClean="0">
                <a:solidFill>
                  <a:schemeClr val="tx1"/>
                </a:solidFill>
                <a:effectLst/>
                <a:latin typeface="+mn-lt"/>
                <a:ea typeface="+mn-ea"/>
                <a:cs typeface="+mn-cs"/>
              </a:rPr>
              <a:t>affordable and accessible</a:t>
            </a:r>
            <a:r>
              <a:rPr lang="en-US" sz="1200" b="0" i="0" u="none" strike="noStrike"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dirty="0" err="1" smtClean="0">
                <a:solidFill>
                  <a:schemeClr val="tx1"/>
                </a:solidFill>
                <a:effectLst/>
                <a:latin typeface="+mn-lt"/>
                <a:ea typeface="+mn-ea"/>
                <a:cs typeface="+mn-cs"/>
              </a:rPr>
              <a:t>Mobilise</a:t>
            </a:r>
            <a:r>
              <a:rPr lang="en-US" sz="1200" b="0" i="0" u="none" strike="noStrike" kern="1200" dirty="0" smtClean="0">
                <a:solidFill>
                  <a:schemeClr val="tx1"/>
                </a:solidFill>
                <a:effectLst/>
                <a:latin typeface="+mn-lt"/>
                <a:ea typeface="+mn-ea"/>
                <a:cs typeface="+mn-cs"/>
              </a:rPr>
              <a:t> designers, architects, engineers, scientists, students, and creative minds across disciplines to reimagine </a:t>
            </a:r>
            <a:r>
              <a:rPr lang="en-US" sz="1200" b="1" i="0" u="none" strike="noStrike" kern="1200" dirty="0" smtClean="0">
                <a:solidFill>
                  <a:schemeClr val="tx1"/>
                </a:solidFill>
                <a:effectLst/>
                <a:latin typeface="+mn-lt"/>
                <a:ea typeface="+mn-ea"/>
                <a:cs typeface="+mn-cs"/>
              </a:rPr>
              <a:t>sustainable living</a:t>
            </a:r>
            <a:r>
              <a:rPr lang="en-US" sz="1200" b="0" i="0" u="none" strike="noStrike" kern="1200" dirty="0" smtClean="0">
                <a:solidFill>
                  <a:schemeClr val="tx1"/>
                </a:solidFill>
                <a:effectLst/>
                <a:latin typeface="+mn-lt"/>
                <a:ea typeface="+mn-ea"/>
                <a:cs typeface="+mn-cs"/>
              </a:rPr>
              <a:t> in Europe and beyond.</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Strive to improve the </a:t>
            </a:r>
            <a:r>
              <a:rPr lang="en-US" sz="1200" b="1" i="0" u="none" strike="noStrike" kern="1200" dirty="0" smtClean="0">
                <a:solidFill>
                  <a:schemeClr val="tx1"/>
                </a:solidFill>
                <a:effectLst/>
                <a:latin typeface="+mn-lt"/>
                <a:ea typeface="+mn-ea"/>
                <a:cs typeface="+mn-cs"/>
              </a:rPr>
              <a:t>quality of our living experience</a:t>
            </a:r>
            <a:r>
              <a:rPr lang="en-US" sz="1200" b="0" i="0" u="none" strike="noStrike" kern="1200" dirty="0" smtClean="0">
                <a:solidFill>
                  <a:schemeClr val="tx1"/>
                </a:solidFill>
                <a:effectLst/>
                <a:latin typeface="+mn-lt"/>
                <a:ea typeface="+mn-ea"/>
                <a:cs typeface="+mn-cs"/>
              </a:rPr>
              <a:t>. It will highlight the value of simplicity, functionality, and circularity of materials without compromising the need for comfort and attractiveness in our daily lives.</a:t>
            </a:r>
          </a:p>
          <a:p>
            <a:pPr marL="171450" indent="-171450">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Provide financial support to innovative ideas and products</a:t>
            </a:r>
            <a:r>
              <a:rPr lang="en-US" sz="1200" b="0" i="0" u="none" strike="noStrike" kern="1200" dirty="0" smtClean="0">
                <a:solidFill>
                  <a:schemeClr val="tx1"/>
                </a:solidFill>
                <a:effectLst/>
                <a:latin typeface="+mn-lt"/>
                <a:ea typeface="+mn-ea"/>
                <a:cs typeface="+mn-cs"/>
              </a:rPr>
              <a:t> through ad-hoc calls for proposals and through coordinated programs included in the Multi-Annual Financial Framework.</a:t>
            </a: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1</a:t>
            </a:r>
            <a:r>
              <a:rPr lang="en-US" baseline="30000" dirty="0" smtClean="0">
                <a:latin typeface="Times New Roman" panose="02020603050405020304" pitchFamily="18" charset="0"/>
                <a:cs typeface="Times New Roman" panose="02020603050405020304" pitchFamily="18" charset="0"/>
              </a:rPr>
              <a:t>st</a:t>
            </a:r>
            <a:r>
              <a:rPr lang="en-US" baseline="0" dirty="0" smtClean="0">
                <a:latin typeface="Times New Roman" panose="02020603050405020304" pitchFamily="18" charset="0"/>
                <a:cs typeface="Times New Roman" panose="02020603050405020304" pitchFamily="18" charset="0"/>
              </a:rPr>
              <a:t> PHASE</a:t>
            </a: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The goal of the design phase (the first phase, the one that</a:t>
            </a:r>
            <a:r>
              <a:rPr lang="en-US" baseline="0" dirty="0" smtClean="0">
                <a:latin typeface="Times New Roman" panose="02020603050405020304" pitchFamily="18" charset="0"/>
                <a:cs typeface="Times New Roman" panose="02020603050405020304" pitchFamily="18" charset="0"/>
              </a:rPr>
              <a:t> was kick-started this week)</a:t>
            </a:r>
            <a:r>
              <a:rPr lang="en-US" dirty="0" smtClean="0">
                <a:latin typeface="Times New Roman" panose="02020603050405020304" pitchFamily="18" charset="0"/>
                <a:cs typeface="Times New Roman" panose="02020603050405020304" pitchFamily="18" charset="0"/>
              </a:rPr>
              <a:t> is to connect to what is already out there to see where and how the New European Bauhaus can accelerate, </a:t>
            </a:r>
            <a:r>
              <a:rPr lang="en-US" dirty="0" err="1" smtClean="0">
                <a:latin typeface="Times New Roman" panose="02020603050405020304" pitchFamily="18" charset="0"/>
                <a:cs typeface="Times New Roman" panose="02020603050405020304" pitchFamily="18" charset="0"/>
              </a:rPr>
              <a:t>concretise</a:t>
            </a:r>
            <a:r>
              <a:rPr lang="en-US" dirty="0" smtClean="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materialise</a:t>
            </a:r>
            <a:r>
              <a:rPr lang="en-US" dirty="0" smtClean="0">
                <a:latin typeface="Times New Roman" panose="02020603050405020304" pitchFamily="18" charset="0"/>
                <a:cs typeface="Times New Roman" panose="02020603050405020304" pitchFamily="18" charset="0"/>
              </a:rPr>
              <a:t> good ideas. The outcome should be a framework including a call for proposals for at least five places where the new Bauhaus concept can be </a:t>
            </a:r>
            <a:r>
              <a:rPr lang="en-US" dirty="0" err="1" smtClean="0">
                <a:latin typeface="Times New Roman" panose="02020603050405020304" pitchFamily="18" charset="0"/>
                <a:cs typeface="Times New Roman" panose="02020603050405020304" pitchFamily="18" charset="0"/>
              </a:rPr>
              <a:t>materialised</a:t>
            </a:r>
            <a:r>
              <a:rPr lang="en-US" dirty="0" smtClean="0">
                <a:latin typeface="Times New Roman" panose="02020603050405020304" pitchFamily="18" charset="0"/>
                <a:cs typeface="Times New Roman" panose="02020603050405020304" pitchFamily="18" charset="0"/>
              </a:rPr>
              <a:t>. These pilots should be distributed in different EU Member States. </a:t>
            </a: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nd</a:t>
            </a:r>
            <a:r>
              <a:rPr lang="en-US" dirty="0" smtClean="0">
                <a:latin typeface="Times New Roman" panose="02020603050405020304" pitchFamily="18" charset="0"/>
                <a:cs typeface="Times New Roman" panose="02020603050405020304" pitchFamily="18" charset="0"/>
              </a:rPr>
              <a:t> PHASE</a:t>
            </a:r>
          </a:p>
          <a:p>
            <a:r>
              <a:rPr lang="en-US" sz="1200" b="1" i="0" u="none" strike="noStrike" kern="1200" dirty="0" smtClean="0">
                <a:solidFill>
                  <a:schemeClr val="tx1"/>
                </a:solidFill>
                <a:effectLst/>
                <a:latin typeface="+mn-lt"/>
                <a:ea typeface="+mn-ea"/>
                <a:cs typeface="+mn-cs"/>
              </a:rPr>
              <a:t>Delivery </a:t>
            </a:r>
          </a:p>
          <a:p>
            <a:r>
              <a:rPr lang="en-US" sz="1200" b="0" i="0" u="none" strike="noStrike" kern="1200" dirty="0" smtClean="0">
                <a:solidFill>
                  <a:schemeClr val="tx1"/>
                </a:solidFill>
                <a:effectLst/>
                <a:latin typeface="+mn-lt"/>
                <a:ea typeface="+mn-ea"/>
                <a:cs typeface="+mn-cs"/>
              </a:rPr>
              <a:t>From September 2021 onward</a:t>
            </a:r>
          </a:p>
          <a:p>
            <a:r>
              <a:rPr lang="en-US" sz="1200" b="0" i="0" u="none" strike="noStrike" kern="1200" dirty="0" smtClean="0">
                <a:solidFill>
                  <a:schemeClr val="tx1"/>
                </a:solidFill>
                <a:effectLst/>
                <a:latin typeface="+mn-lt"/>
                <a:ea typeface="+mn-ea"/>
                <a:cs typeface="+mn-cs"/>
              </a:rPr>
              <a:t>This phase will start with the </a:t>
            </a:r>
            <a:r>
              <a:rPr lang="en-US" sz="1200" b="1" i="0" u="none" strike="noStrike" kern="1200" dirty="0" smtClean="0">
                <a:solidFill>
                  <a:schemeClr val="tx1"/>
                </a:solidFill>
                <a:effectLst/>
                <a:latin typeface="+mn-lt"/>
                <a:ea typeface="+mn-ea"/>
                <a:cs typeface="+mn-cs"/>
              </a:rPr>
              <a:t>setup and implementation of New European Bauhaus pilots</a:t>
            </a:r>
            <a:r>
              <a:rPr lang="en-US" sz="1200" b="0" i="0" u="none" strike="noStrike" kern="1200" dirty="0" smtClean="0">
                <a:solidFill>
                  <a:schemeClr val="tx1"/>
                </a:solidFill>
                <a:effectLst/>
                <a:latin typeface="+mn-lt"/>
                <a:ea typeface="+mn-ea"/>
                <a:cs typeface="+mn-cs"/>
              </a:rPr>
              <a:t>, supported by specific calls for proposals. They will be closely followed and monitored in a 'community of practice' mode, to share the lessons learned from these first experiments.</a:t>
            </a:r>
          </a:p>
          <a:p>
            <a:r>
              <a:rPr lang="en-US" sz="1200" b="0" i="0" u="none" strike="noStrike" kern="1200" dirty="0" smtClean="0">
                <a:solidFill>
                  <a:schemeClr val="tx1"/>
                </a:solidFill>
                <a:effectLst/>
                <a:latin typeface="+mn-lt"/>
                <a:ea typeface="+mn-ea"/>
                <a:cs typeface="+mn-cs"/>
              </a:rPr>
              <a:t>The focus of the dissemination phase will then be on diffusing good ideas, across Europe and beyond. This will be about</a:t>
            </a:r>
            <a:r>
              <a:rPr lang="en-US" sz="1200" b="1" i="0" u="none" strike="noStrike" kern="1200" dirty="0" smtClean="0">
                <a:solidFill>
                  <a:schemeClr val="tx1"/>
                </a:solidFill>
                <a:effectLst/>
                <a:latin typeface="+mn-lt"/>
                <a:ea typeface="+mn-ea"/>
                <a:cs typeface="+mn-cs"/>
              </a:rPr>
              <a:t> networking and knowledge sharing</a:t>
            </a:r>
            <a:r>
              <a:rPr lang="en-US" sz="1200" b="0" i="0" u="none" strike="noStrike" kern="1200" dirty="0" smtClean="0">
                <a:solidFill>
                  <a:schemeClr val="tx1"/>
                </a:solidFill>
                <a:effectLst/>
                <a:latin typeface="+mn-lt"/>
                <a:ea typeface="+mn-ea"/>
                <a:cs typeface="+mn-cs"/>
              </a:rPr>
              <a:t>, to identify open, replicable methods, solutions and prototypes, and make them available to cities, localities, architects and designers. It will be key to engage with citizens, businesses, academia, and to reinforce urban institutional capacities.</a:t>
            </a:r>
          </a:p>
          <a:p>
            <a:r>
              <a:rPr lang="en-US" sz="1200" b="1" i="0" u="none" strike="noStrike" kern="1200" dirty="0" smtClean="0">
                <a:solidFill>
                  <a:schemeClr val="tx1"/>
                </a:solidFill>
                <a:effectLst/>
                <a:latin typeface="+mn-lt"/>
                <a:ea typeface="+mn-ea"/>
                <a:cs typeface="+mn-cs"/>
              </a:rPr>
              <a:t>Flanking initiatives and additional policy instruments</a:t>
            </a:r>
            <a:r>
              <a:rPr lang="en-US" sz="1200" b="0" i="0" u="none" strike="noStrike" kern="1200" dirty="0" smtClean="0">
                <a:solidFill>
                  <a:schemeClr val="tx1"/>
                </a:solidFill>
                <a:effectLst/>
                <a:latin typeface="+mn-lt"/>
                <a:ea typeface="+mn-ea"/>
                <a:cs typeface="+mn-cs"/>
              </a:rPr>
              <a:t> beyond the call for proposal will bring further structure to the movement and spread it through digital networks and engagement platforms.</a:t>
            </a: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3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 parallel with policy development, we are also working to strengthen cooperation and information sharing among different stakeholders and across value-chains. Diversity is the best recipe for innovation and progress, and creating the conditions for a multitude of ideas to thrive is the key to success.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cooperation with the European Economic and Social Committee, the European Commission</a:t>
            </a:r>
            <a:r>
              <a:rPr lang="en-US" baseline="0" dirty="0" smtClean="0">
                <a:latin typeface="Times New Roman" panose="02020603050405020304" pitchFamily="18" charset="0"/>
                <a:cs typeface="Times New Roman" panose="02020603050405020304" pitchFamily="18" charset="0"/>
              </a:rPr>
              <a:t> manages </a:t>
            </a:r>
            <a:r>
              <a:rPr lang="en-US" dirty="0" smtClean="0">
                <a:latin typeface="Times New Roman" panose="02020603050405020304" pitchFamily="18" charset="0"/>
                <a:cs typeface="Times New Roman" panose="02020603050405020304" pitchFamily="18" charset="0"/>
              </a:rPr>
              <a:t>the European Circular Economy Stakeholder Platform.</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is a virtual open space which aims at promoting Europe's transition to a circular economy by facilitating policy dialogue among stakeholders and by disseminating activities, information, good practices, and strategies on the circular economy. Stakeholders started sharing their expertise and made them available for replication.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 encourage you to do the same and become a recognized actor in the circular transition. </a:t>
            </a:r>
          </a:p>
        </p:txBody>
      </p:sp>
      <p:sp>
        <p:nvSpPr>
          <p:cNvPr id="4" name="Slide Number Placeholder 3"/>
          <p:cNvSpPr>
            <a:spLocks noGrp="1"/>
          </p:cNvSpPr>
          <p:nvPr>
            <p:ph type="sldNum" sz="quarter" idx="10"/>
          </p:nvPr>
        </p:nvSpPr>
        <p:spPr/>
        <p:txBody>
          <a:bodyPr/>
          <a:lstStyle/>
          <a:p>
            <a:fld id="{59CF2995-AB43-4B7C-B8CD-9DC7C3692A9C}" type="slidenum">
              <a:rPr lang="en-GB" smtClean="0"/>
              <a:pPr/>
              <a:t>17</a:t>
            </a:fld>
            <a:endParaRPr lang="en-GB"/>
          </a:p>
        </p:txBody>
      </p:sp>
    </p:spTree>
    <p:extLst>
      <p:ext uri="{BB962C8B-B14F-4D97-AF65-F5344CB8AC3E}">
        <p14:creationId xmlns:p14="http://schemas.microsoft.com/office/powerpoint/2010/main" xmlns="" val="336703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18</a:t>
            </a:fld>
            <a:endParaRPr lang="en-GB"/>
          </a:p>
        </p:txBody>
      </p:sp>
    </p:spTree>
    <p:extLst>
      <p:ext uri="{BB962C8B-B14F-4D97-AF65-F5344CB8AC3E}">
        <p14:creationId xmlns:p14="http://schemas.microsoft.com/office/powerpoint/2010/main" xmlns=""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2</a:t>
            </a:fld>
            <a:endParaRPr lang="en-GB"/>
          </a:p>
        </p:txBody>
      </p:sp>
    </p:spTree>
    <p:extLst>
      <p:ext uri="{BB962C8B-B14F-4D97-AF65-F5344CB8AC3E}">
        <p14:creationId xmlns:p14="http://schemas.microsoft.com/office/powerpoint/2010/main" xmlns="" val="85408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BE" dirty="0" smtClean="0"/>
              <a:t>Building blocks of the European Green Deal</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CE is at the heart of the new regenerative growth strategy for Europe triggered by the Green Deal;</a:t>
            </a:r>
          </a:p>
          <a:p>
            <a:pPr marL="171450" indent="-171450">
              <a:buFont typeface="Arial" panose="020B0604020202020204" pitchFamily="34" charset="0"/>
              <a:buChar char="•"/>
            </a:pPr>
            <a:r>
              <a:rPr lang="en-IE" sz="1200" kern="1200" dirty="0" smtClean="0">
                <a:solidFill>
                  <a:schemeClr val="tx1"/>
                </a:solidFill>
                <a:effectLst/>
                <a:latin typeface="Arial" charset="0"/>
                <a:ea typeface="+mn-ea"/>
                <a:cs typeface="+mn-cs"/>
              </a:rPr>
              <a:t>Therefore,</a:t>
            </a:r>
            <a:r>
              <a:rPr lang="en-IE" sz="1200" kern="1200" baseline="0" dirty="0" smtClean="0">
                <a:solidFill>
                  <a:schemeClr val="tx1"/>
                </a:solidFill>
                <a:effectLst/>
                <a:latin typeface="Arial" charset="0"/>
                <a:ea typeface="+mn-ea"/>
                <a:cs typeface="+mn-cs"/>
              </a:rPr>
              <a:t> the circular economy is supported via the Green Deal in two ways: 1) with the new CEAP; 2) by mainstreaming circularity across all others initiatives of the EGD</a:t>
            </a:r>
            <a:endParaRPr lang="en-GB"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To achieve climate neutrality, the EU needs to reduce its material footprint and increase significantly its circular material use rate;</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Thanks to CE, it will be possible to achieve the Green Deal targets</a:t>
            </a:r>
            <a:r>
              <a:rPr lang="en-GB" sz="1200" kern="1200" baseline="0" dirty="0" smtClean="0">
                <a:solidFill>
                  <a:schemeClr val="tx1"/>
                </a:solidFill>
                <a:effectLst/>
                <a:latin typeface="Arial" charset="0"/>
                <a:ea typeface="+mn-ea"/>
                <a:cs typeface="+mn-cs"/>
              </a:rPr>
              <a:t> by scaling up </a:t>
            </a:r>
            <a:r>
              <a:rPr lang="en-GB" sz="1200" kern="1200" dirty="0" smtClean="0">
                <a:solidFill>
                  <a:schemeClr val="tx1"/>
                </a:solidFill>
                <a:effectLst/>
                <a:latin typeface="Arial" charset="0"/>
                <a:ea typeface="+mn-ea"/>
                <a:cs typeface="+mn-cs"/>
              </a:rPr>
              <a:t>the circular economy from front-runners to the mainstream economic players;</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CE provides a future-oriented agenda for achieving a cleaner and more competitive Europe in line with the transformational change promoted</a:t>
            </a:r>
            <a:r>
              <a:rPr lang="en-GB" sz="1200" kern="1200" baseline="0" dirty="0" smtClean="0">
                <a:solidFill>
                  <a:schemeClr val="tx1"/>
                </a:solidFill>
                <a:effectLst/>
                <a:latin typeface="Arial" charset="0"/>
                <a:ea typeface="+mn-ea"/>
                <a:cs typeface="+mn-cs"/>
              </a:rPr>
              <a:t> by the Green Deal;</a:t>
            </a:r>
          </a:p>
          <a:p>
            <a:pPr marL="171450" indent="-171450">
              <a:buFont typeface="Arial" panose="020B0604020202020204" pitchFamily="34" charset="0"/>
              <a:buChar char="•"/>
            </a:pPr>
            <a:r>
              <a:rPr lang="en-GB" dirty="0" smtClean="0"/>
              <a:t>CE </a:t>
            </a:r>
            <a:r>
              <a:rPr lang="en-GB" sz="1200" kern="1200" dirty="0" smtClean="0">
                <a:solidFill>
                  <a:schemeClr val="tx1"/>
                </a:solidFill>
                <a:effectLst/>
                <a:latin typeface="Arial" charset="0"/>
                <a:ea typeface="+mn-ea"/>
                <a:cs typeface="+mn-cs"/>
              </a:rPr>
              <a:t>addresses the conditions to achieve a circular economy where natural systems are protected and regenerated, harnessing the contribution of the circular economy to climate neutrality and the achievement of the 2030 Sustainable Development Goals.</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2331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Times New Roman" panose="02020603050405020304" pitchFamily="18" charset="0"/>
                <a:ea typeface="+mn-ea"/>
                <a:cs typeface="Times New Roman" panose="02020603050405020304" pitchFamily="18" charset="0"/>
              </a:rPr>
              <a:t>The transition towards a circular economy is necessary because in 2050 the world will be consuming as if there were three planets Earth. Global consumption of materials such as biomass, fossil fuels, metals and minerals is expected to double in the next forty years, while annual waste generation is projected to increase by 70% by 2050. At the same time, half of total greenhouse gas emissions and more than 90% of biodiversity loss and water stress come from resource extraction and processing. Therefore, circular economy can provide us with the right answers to today’s and tomorrow’s challenges. </a:t>
            </a:r>
            <a:endParaRPr lang="es-E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fr-BE" dirty="0" smtClean="0">
              <a:latin typeface="Times New Roman" panose="02020603050405020304" pitchFamily="18" charset="0"/>
              <a:cs typeface="Times New Roman" panose="02020603050405020304" pitchFamily="18" charset="0"/>
            </a:endParaRPr>
          </a:p>
          <a:p>
            <a:r>
              <a:rPr lang="fr-BE" dirty="0" smtClean="0">
                <a:latin typeface="Times New Roman" panose="02020603050405020304" pitchFamily="18" charset="0"/>
                <a:cs typeface="Times New Roman" panose="02020603050405020304" pitchFamily="18" charset="0"/>
              </a:rPr>
              <a:t>More data:</a:t>
            </a:r>
            <a:r>
              <a:rPr lang="fr-BE" baseline="0" dirty="0" smtClean="0">
                <a:latin typeface="Times New Roman" panose="02020603050405020304" pitchFamily="18" charset="0"/>
                <a:cs typeface="Times New Roman" panose="02020603050405020304" pitchFamily="18" charset="0"/>
              </a:rPr>
              <a:t> </a:t>
            </a:r>
            <a:r>
              <a:rPr lang="fr-BE" dirty="0" err="1" smtClean="0">
                <a:latin typeface="Times New Roman" panose="02020603050405020304" pitchFamily="18" charset="0"/>
                <a:cs typeface="Times New Roman" panose="02020603050405020304" pitchFamily="18" charset="0"/>
              </a:rPr>
              <a:t>From</a:t>
            </a:r>
            <a:r>
              <a:rPr lang="fr-BE" dirty="0" smtClean="0">
                <a:latin typeface="Times New Roman" panose="02020603050405020304" pitchFamily="18" charset="0"/>
                <a:cs typeface="Times New Roman" panose="02020603050405020304" pitchFamily="18" charset="0"/>
              </a:rPr>
              <a:t> 1970</a:t>
            </a:r>
            <a:r>
              <a:rPr lang="fr-BE" baseline="0" dirty="0" smtClean="0">
                <a:latin typeface="Times New Roman" panose="02020603050405020304" pitchFamily="18" charset="0"/>
                <a:cs typeface="Times New Roman" panose="02020603050405020304" pitchFamily="18" charset="0"/>
              </a:rPr>
              <a:t> to 2017 the </a:t>
            </a:r>
            <a:r>
              <a:rPr lang="fr-BE" baseline="0" dirty="0" err="1" smtClean="0">
                <a:latin typeface="Times New Roman" panose="02020603050405020304" pitchFamily="18" charset="0"/>
                <a:cs typeface="Times New Roman" panose="02020603050405020304" pitchFamily="18" charset="0"/>
              </a:rPr>
              <a:t>annual</a:t>
            </a:r>
            <a:r>
              <a:rPr lang="fr-BE" baseline="0" dirty="0" smtClean="0">
                <a:latin typeface="Times New Roman" panose="02020603050405020304" pitchFamily="18" charset="0"/>
                <a:cs typeface="Times New Roman" panose="02020603050405020304" pitchFamily="18" charset="0"/>
              </a:rPr>
              <a:t> extraction of </a:t>
            </a:r>
            <a:r>
              <a:rPr lang="fr-BE" baseline="0" dirty="0" err="1" smtClean="0">
                <a:latin typeface="Times New Roman" panose="02020603050405020304" pitchFamily="18" charset="0"/>
                <a:cs typeface="Times New Roman" panose="02020603050405020304" pitchFamily="18" charset="0"/>
              </a:rPr>
              <a:t>materials</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tripled</a:t>
            </a:r>
            <a:r>
              <a:rPr lang="fr-BE" baseline="0" dirty="0" smtClean="0">
                <a:latin typeface="Times New Roman" panose="02020603050405020304" pitchFamily="18" charset="0"/>
                <a:cs typeface="Times New Roman" panose="02020603050405020304" pitchFamily="18" charset="0"/>
              </a:rPr>
              <a:t> and continues to GROW. </a:t>
            </a:r>
          </a:p>
          <a:p>
            <a:r>
              <a:rPr lang="fr-BE" baseline="0" dirty="0" smtClean="0">
                <a:latin typeface="Times New Roman" panose="02020603050405020304" pitchFamily="18" charset="0"/>
                <a:cs typeface="Times New Roman" panose="02020603050405020304" pitchFamily="18" charset="0"/>
              </a:rPr>
              <a:t>More </a:t>
            </a:r>
            <a:r>
              <a:rPr lang="fr-BE" baseline="0" dirty="0" err="1" smtClean="0">
                <a:latin typeface="Times New Roman" panose="02020603050405020304" pitchFamily="18" charset="0"/>
                <a:cs typeface="Times New Roman" panose="02020603050405020304" pitchFamily="18" charset="0"/>
              </a:rPr>
              <a:t>than</a:t>
            </a:r>
            <a:r>
              <a:rPr lang="fr-BE" baseline="0" dirty="0" smtClean="0">
                <a:latin typeface="Times New Roman" panose="02020603050405020304" pitchFamily="18" charset="0"/>
                <a:cs typeface="Times New Roman" panose="02020603050405020304" pitchFamily="18" charset="0"/>
              </a:rPr>
              <a:t> 90% of </a:t>
            </a:r>
            <a:r>
              <a:rPr lang="fr-BE" baseline="0" dirty="0" err="1" smtClean="0">
                <a:latin typeface="Times New Roman" panose="02020603050405020304" pitchFamily="18" charset="0"/>
                <a:cs typeface="Times New Roman" panose="02020603050405020304" pitchFamily="18" charset="0"/>
              </a:rPr>
              <a:t>biodiversity</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loss</a:t>
            </a:r>
            <a:r>
              <a:rPr lang="fr-BE" baseline="0" dirty="0" smtClean="0">
                <a:latin typeface="Times New Roman" panose="02020603050405020304" pitchFamily="18" charset="0"/>
                <a:cs typeface="Times New Roman" panose="02020603050405020304" pitchFamily="18" charset="0"/>
              </a:rPr>
              <a:t> and water stress come </a:t>
            </a:r>
            <a:r>
              <a:rPr lang="fr-BE" baseline="0" dirty="0" err="1" smtClean="0">
                <a:latin typeface="Times New Roman" panose="02020603050405020304" pitchFamily="18" charset="0"/>
                <a:cs typeface="Times New Roman" panose="02020603050405020304" pitchFamily="18" charset="0"/>
              </a:rPr>
              <a:t>from</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resource</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extration</a:t>
            </a:r>
            <a:r>
              <a:rPr lang="fr-BE" baseline="0" dirty="0" smtClean="0">
                <a:latin typeface="Times New Roman" panose="02020603050405020304" pitchFamily="18" charset="0"/>
                <a:cs typeface="Times New Roman" panose="02020603050405020304" pitchFamily="18" charset="0"/>
              </a:rPr>
              <a:t> and </a:t>
            </a:r>
            <a:r>
              <a:rPr lang="fr-BE" baseline="0" dirty="0" err="1" smtClean="0">
                <a:latin typeface="Times New Roman" panose="02020603050405020304" pitchFamily="18" charset="0"/>
                <a:cs typeface="Times New Roman" panose="02020603050405020304" pitchFamily="18" charset="0"/>
              </a:rPr>
              <a:t>processing</a:t>
            </a:r>
            <a:r>
              <a:rPr lang="fr-BE" baseline="0" dirty="0" smtClean="0">
                <a:latin typeface="Times New Roman" panose="02020603050405020304" pitchFamily="18" charset="0"/>
                <a:cs typeface="Times New Roman" panose="02020603050405020304" pitchFamily="18" charset="0"/>
              </a:rPr>
              <a:t>. </a:t>
            </a:r>
          </a:p>
          <a:p>
            <a:r>
              <a:rPr lang="fr-BE" baseline="0" dirty="0" err="1" smtClean="0">
                <a:latin typeface="Times New Roman" panose="02020603050405020304" pitchFamily="18" charset="0"/>
                <a:cs typeface="Times New Roman" panose="02020603050405020304" pitchFamily="18" charset="0"/>
              </a:rPr>
              <a:t>Annual</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waste</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generation</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will</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increase</a:t>
            </a:r>
            <a:r>
              <a:rPr lang="fr-BE" baseline="0" dirty="0" smtClean="0">
                <a:latin typeface="Times New Roman" panose="02020603050405020304" pitchFamily="18" charset="0"/>
                <a:cs typeface="Times New Roman" panose="02020603050405020304" pitchFamily="18" charset="0"/>
              </a:rPr>
              <a:t> by 70% by 2050. </a:t>
            </a:r>
            <a:r>
              <a:rPr lang="fr-BE" baseline="0" dirty="0" err="1" smtClean="0">
                <a:latin typeface="Times New Roman" panose="02020603050405020304" pitchFamily="18" charset="0"/>
                <a:cs typeface="Times New Roman" panose="02020603050405020304" pitchFamily="18" charset="0"/>
              </a:rPr>
              <a:t>only</a:t>
            </a:r>
            <a:r>
              <a:rPr lang="fr-BE" baseline="0" dirty="0" smtClean="0">
                <a:latin typeface="Times New Roman" panose="02020603050405020304" pitchFamily="18" charset="0"/>
                <a:cs typeface="Times New Roman" panose="02020603050405020304" pitchFamily="18" charset="0"/>
              </a:rPr>
              <a:t> 12% of the </a:t>
            </a:r>
            <a:r>
              <a:rPr lang="fr-BE" baseline="0" dirty="0" err="1" smtClean="0">
                <a:latin typeface="Times New Roman" panose="02020603050405020304" pitchFamily="18" charset="0"/>
                <a:cs typeface="Times New Roman" panose="02020603050405020304" pitchFamily="18" charset="0"/>
              </a:rPr>
              <a:t>materials</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used</a:t>
            </a:r>
            <a:r>
              <a:rPr lang="fr-BE" baseline="0" dirty="0" smtClean="0">
                <a:latin typeface="Times New Roman" panose="02020603050405020304" pitchFamily="18" charset="0"/>
                <a:cs typeface="Times New Roman" panose="02020603050405020304" pitchFamily="18" charset="0"/>
              </a:rPr>
              <a:t> by EU </a:t>
            </a:r>
            <a:r>
              <a:rPr lang="fr-BE" baseline="0" dirty="0" err="1" smtClean="0">
                <a:latin typeface="Times New Roman" panose="02020603050405020304" pitchFamily="18" charset="0"/>
                <a:cs typeface="Times New Roman" panose="02020603050405020304" pitchFamily="18" charset="0"/>
              </a:rPr>
              <a:t>industry</a:t>
            </a:r>
            <a:r>
              <a:rPr lang="fr-BE" baseline="0" dirty="0" smtClean="0">
                <a:latin typeface="Times New Roman" panose="02020603050405020304" pitchFamily="18" charset="0"/>
                <a:cs typeface="Times New Roman" panose="02020603050405020304" pitchFamily="18" charset="0"/>
              </a:rPr>
              <a:t> come </a:t>
            </a:r>
            <a:r>
              <a:rPr lang="fr-BE" baseline="0" dirty="0" err="1" smtClean="0">
                <a:latin typeface="Times New Roman" panose="02020603050405020304" pitchFamily="18" charset="0"/>
                <a:cs typeface="Times New Roman" panose="02020603050405020304" pitchFamily="18" charset="0"/>
              </a:rPr>
              <a:t>from</a:t>
            </a:r>
            <a:r>
              <a:rPr lang="fr-BE" baseline="0" dirty="0" smtClean="0">
                <a:latin typeface="Times New Roman" panose="02020603050405020304" pitchFamily="18" charset="0"/>
                <a:cs typeface="Times New Roman" panose="02020603050405020304" pitchFamily="18" charset="0"/>
              </a:rPr>
              <a:t> </a:t>
            </a:r>
            <a:r>
              <a:rPr lang="fr-BE" baseline="0" dirty="0" err="1" smtClean="0">
                <a:latin typeface="Times New Roman" panose="02020603050405020304" pitchFamily="18" charset="0"/>
                <a:cs typeface="Times New Roman" panose="02020603050405020304" pitchFamily="18" charset="0"/>
              </a:rPr>
              <a:t>recycling</a:t>
            </a:r>
            <a:r>
              <a:rPr lang="fr-BE" baseline="0" dirty="0" smtClean="0">
                <a:latin typeface="Times New Roman" panose="02020603050405020304" pitchFamily="18" charset="0"/>
                <a:cs typeface="Times New Roman" panose="02020603050405020304" pitchFamily="18" charset="0"/>
              </a:rPr>
              <a:t> </a:t>
            </a:r>
          </a:p>
          <a:p>
            <a:endParaRPr lang="fr-BE" baseline="0" dirty="0" smtClean="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pPr/>
              <a:t>4</a:t>
            </a:fld>
            <a:endParaRPr lang="en-GB"/>
          </a:p>
        </p:txBody>
      </p:sp>
    </p:spTree>
    <p:extLst>
      <p:ext uri="{BB962C8B-B14F-4D97-AF65-F5344CB8AC3E}">
        <p14:creationId xmlns:p14="http://schemas.microsoft.com/office/powerpoint/2010/main" xmlns="" val="29753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Key message: comprehensive action plan along the entire life cycle of products.</a:t>
            </a:r>
          </a:p>
          <a:p>
            <a:r>
              <a:rPr lang="en-IE" sz="1200" dirty="0" smtClean="0">
                <a:latin typeface="Times New Roman" panose="02020603050405020304" pitchFamily="18" charset="0"/>
                <a:cs typeface="Times New Roman" panose="02020603050405020304" pitchFamily="18" charset="0"/>
              </a:rPr>
              <a:t>3 focus areas: products</a:t>
            </a:r>
            <a:r>
              <a:rPr lang="en-IE" sz="1200" baseline="0" dirty="0" smtClean="0">
                <a:latin typeface="Times New Roman" panose="02020603050405020304" pitchFamily="18" charset="0"/>
                <a:cs typeface="Times New Roman" panose="02020603050405020304" pitchFamily="18" charset="0"/>
              </a:rPr>
              <a:t>, key value chains, less waste more value</a:t>
            </a: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5410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smtClean="0">
                <a:latin typeface="Times New Roman" panose="02020603050405020304" pitchFamily="18" charset="0"/>
                <a:cs typeface="Times New Roman" panose="02020603050405020304" pitchFamily="18" charset="0"/>
              </a:rPr>
              <a:t>Problem definition and solution</a:t>
            </a:r>
          </a:p>
          <a:p>
            <a:endParaRPr lang="en-IE"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EU initiatives and legislation already address to a certain extent sustainability aspects of products, either on a mandatory or voluntary basis</a:t>
            </a:r>
            <a:r>
              <a:rPr lang="en-US" sz="1200" baseline="0" dirty="0" smtClean="0">
                <a:latin typeface="Times New Roman" panose="02020603050405020304" pitchFamily="18" charset="0"/>
                <a:cs typeface="Times New Roman" panose="02020603050405020304" pitchFamily="18" charset="0"/>
              </a:rPr>
              <a:t> (n</a:t>
            </a:r>
            <a:r>
              <a:rPr lang="en-US" sz="1200" dirty="0" smtClean="0">
                <a:latin typeface="Times New Roman" panose="02020603050405020304" pitchFamily="18" charset="0"/>
                <a:cs typeface="Times New Roman" panose="02020603050405020304" pitchFamily="18" charset="0"/>
              </a:rPr>
              <a:t>otably, the </a:t>
            </a:r>
            <a:r>
              <a:rPr lang="en-US" sz="1200" dirty="0" err="1" smtClean="0">
                <a:latin typeface="Times New Roman" panose="02020603050405020304" pitchFamily="18" charset="0"/>
                <a:cs typeface="Times New Roman" panose="02020603050405020304" pitchFamily="18" charset="0"/>
              </a:rPr>
              <a:t>Ecodesign</a:t>
            </a:r>
            <a:r>
              <a:rPr lang="en-US" sz="1200" dirty="0" smtClean="0">
                <a:latin typeface="Times New Roman" panose="02020603050405020304" pitchFamily="18" charset="0"/>
                <a:cs typeface="Times New Roman" panose="02020603050405020304" pitchFamily="18" charset="0"/>
              </a:rPr>
              <a:t> Directive or</a:t>
            </a:r>
            <a:r>
              <a:rPr lang="en-US" sz="1200" baseline="0" dirty="0" smtClean="0">
                <a:latin typeface="Times New Roman" panose="02020603050405020304" pitchFamily="18" charset="0"/>
                <a:cs typeface="Times New Roman" panose="02020603050405020304" pitchFamily="18" charset="0"/>
              </a:rPr>
              <a:t>, a</a:t>
            </a:r>
            <a:r>
              <a:rPr lang="en-US" sz="1200" dirty="0" smtClean="0">
                <a:latin typeface="Times New Roman" panose="02020603050405020304" pitchFamily="18" charset="0"/>
                <a:cs typeface="Times New Roman" panose="02020603050405020304" pitchFamily="18" charset="0"/>
              </a:rPr>
              <a:t>t the same time, instruments such as the EU Ecolabel or the EU green public procurement (GPP) criteria) However,</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there is no comprehensive set of requirements to ensure that all products placed on the EU market become increasingly sustainable and stand the test of circularity. This</a:t>
            </a:r>
            <a:r>
              <a:rPr lang="en-US" sz="1200" baseline="0" dirty="0" smtClean="0">
                <a:latin typeface="Times New Roman" panose="02020603050405020304" pitchFamily="18" charset="0"/>
                <a:cs typeface="Times New Roman" panose="02020603050405020304" pitchFamily="18" charset="0"/>
              </a:rPr>
              <a:t> will be the new Sustainable Product Policy Framework. </a:t>
            </a:r>
            <a:endParaRPr lang="en-GB"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pPr/>
              <a:t>6</a:t>
            </a:fld>
            <a:endParaRPr lang="en-GB"/>
          </a:p>
        </p:txBody>
      </p:sp>
    </p:spTree>
    <p:extLst>
      <p:ext uri="{BB962C8B-B14F-4D97-AF65-F5344CB8AC3E}">
        <p14:creationId xmlns:p14="http://schemas.microsoft.com/office/powerpoint/2010/main" xmlns="" val="223106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latin typeface="+mj-lt"/>
                <a:cs typeface="Times New Roman" panose="02020603050405020304" pitchFamily="18" charset="0"/>
              </a:rPr>
              <a:t>It is estimated that 80% of environmental impacts are determined at the design phase. We want to build upon the success of the </a:t>
            </a:r>
            <a:r>
              <a:rPr lang="en-US" dirty="0" err="1" smtClean="0">
                <a:latin typeface="+mj-lt"/>
                <a:cs typeface="Times New Roman" panose="02020603050405020304" pitchFamily="18" charset="0"/>
              </a:rPr>
              <a:t>Ecodesign</a:t>
            </a:r>
            <a:r>
              <a:rPr lang="en-US" dirty="0" smtClean="0">
                <a:latin typeface="+mj-lt"/>
                <a:cs typeface="Times New Roman" panose="02020603050405020304" pitchFamily="18" charset="0"/>
              </a:rPr>
              <a:t> Directive, applying it to a wide range of</a:t>
            </a:r>
            <a:r>
              <a:rPr lang="en-US" baseline="0" dirty="0" smtClean="0">
                <a:latin typeface="+mj-lt"/>
                <a:cs typeface="Times New Roman" panose="02020603050405020304" pitchFamily="18" charset="0"/>
              </a:rPr>
              <a:t> products</a:t>
            </a:r>
            <a:r>
              <a:rPr lang="en-US" dirty="0" smtClean="0">
                <a:latin typeface="+mj-lt"/>
                <a:cs typeface="Times New Roman" panose="02020603050405020304" pitchFamily="18" charset="0"/>
              </a:rPr>
              <a:t>. We want to establish a set of sustainability principles applicable to all products.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7629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latin typeface="+mj-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7450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Empowering consumers and providing them with cost-saving opportunities is a key building block of the sustainable product policy framework. To enhance the participation of consumers in the circular economy, the Commission will propose a revision of EU consumer law to ensure that consumers receive trustworthy and relevant information on products at the point of sale, including on their lifespan and on the availability of repair services, spare parts and repair manuals.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Commission will also consider further strengthening consumer protection against green washing and premature obsolescence, setting minimum requirements for sustainability labels/logos and for information tools.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addition, the Commission will work towards establishing a new ‘right to repair’ and consider new horizontal material rights for consumers for instance as regards availability of spare parts or access to repair and, in the case of ICT and electronics, to upgrading services. Regarding the role that guarantees can play in providing more circular products, the Commission will explore possible changes also in the context of the review of Directive 2019/7711.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will also propose that companies substantiate their environmental claims using Product and </a:t>
            </a:r>
            <a:r>
              <a:rPr lang="en-US" dirty="0" err="1" smtClean="0">
                <a:latin typeface="Times New Roman" panose="02020603050405020304" pitchFamily="18" charset="0"/>
                <a:cs typeface="Times New Roman" panose="02020603050405020304" pitchFamily="18" charset="0"/>
              </a:rPr>
              <a:t>Organisation</a:t>
            </a:r>
            <a:r>
              <a:rPr lang="en-US" dirty="0" smtClean="0">
                <a:latin typeface="Times New Roman" panose="02020603050405020304" pitchFamily="18" charset="0"/>
                <a:cs typeface="Times New Roman" panose="02020603050405020304" pitchFamily="18" charset="0"/>
              </a:rPr>
              <a:t> Environmental Footprint methods. The Commission will test the integration of these methods in the EU Ecolabel and include more systematically durability, recyclability and recycled content in the EU Ecolabel criteria.</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Commission</a:t>
            </a:r>
            <a:r>
              <a:rPr lang="en-US" baseline="0" dirty="0" smtClean="0">
                <a:latin typeface="Times New Roman" panose="02020603050405020304" pitchFamily="18" charset="0"/>
                <a:cs typeface="Times New Roman" panose="02020603050405020304" pitchFamily="18" charset="0"/>
              </a:rPr>
              <a:t> strongly supports GPP, and it will propose mandatory GPP criteria and targets in sectoral legislation. GPP have always been crucial for circularity, since public authorities purchasing power represents 14% of GDP. Such figures is likely to increase in the short term due to the recovery efforts, making GPP even more important to ensure a circular Europe. </a:t>
            </a:r>
            <a:endParaRPr lang="en-US"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pPr/>
              <a:t>9</a:t>
            </a:fld>
            <a:endParaRPr lang="en-GB"/>
          </a:p>
        </p:txBody>
      </p:sp>
    </p:spTree>
    <p:extLst>
      <p:ext uri="{BB962C8B-B14F-4D97-AF65-F5344CB8AC3E}">
        <p14:creationId xmlns:p14="http://schemas.microsoft.com/office/powerpoint/2010/main" xmlns="" val="1364047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pPr/>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xmlns="" val="39921833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‹N›</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xmlns=""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pPr/>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xmlns=""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pPr/>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xmlns=""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pPr/>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xmlns=""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xmlns="" val="178406293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‹N›</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xmlns="" val="369203447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pPr/>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xmlns=""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pPr/>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xmlns=""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4136774602"/>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pPr/>
              <a:t>‹N›</a:t>
            </a:fld>
            <a:endParaRPr lang="en-GB"/>
          </a:p>
        </p:txBody>
      </p:sp>
    </p:spTree>
    <p:extLst>
      <p:ext uri="{BB962C8B-B14F-4D97-AF65-F5344CB8AC3E}">
        <p14:creationId xmlns:p14="http://schemas.microsoft.com/office/powerpoint/2010/main" xmlns=""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pPr/>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xmlns="" val="106998582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xmlns="" val="182442872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xmlns=""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pPr/>
              <a:t>‹N›</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xmlns=""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pPr/>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xmlns="" val="168860481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pPr/>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xmlns="" val="258833977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pPr/>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xmlns=""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pPr/>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xmlns=""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xmlns=""/>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xmlns=""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ec.europa.eu/environment/circular-economy/pdf/leading_way_global_circular_economy.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circulareconomy.europa.eu/platform/" TargetMode="External"/><Relationship Id="rId5" Type="http://schemas.openxmlformats.org/officeDocument/2006/relationships/image" Target="../media/image53.pn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environment/circular-economy/index_en.ht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cstate="print"/>
          <a:stretch>
            <a:fillRect/>
          </a:stretch>
        </p:blipFill>
        <p:spPr>
          <a:xfrm>
            <a:off x="8051005" y="1067397"/>
            <a:ext cx="4141392" cy="369753"/>
          </a:xfrm>
          <a:prstGeom prst="rect">
            <a:avLst/>
          </a:prstGeom>
        </p:spPr>
      </p:pic>
      <p:sp>
        <p:nvSpPr>
          <p:cNvPr id="2" name="Title 1"/>
          <p:cNvSpPr>
            <a:spLocks noGrp="1"/>
          </p:cNvSpPr>
          <p:nvPr>
            <p:ph type="ctrTitle"/>
          </p:nvPr>
        </p:nvSpPr>
        <p:spPr/>
        <p:txBody>
          <a:bodyPr/>
          <a:lstStyle/>
          <a:p>
            <a:endParaRPr lang="fr-BE"/>
          </a:p>
        </p:txBody>
      </p:sp>
      <p:sp>
        <p:nvSpPr>
          <p:cNvPr id="3" name="Subtitle 2"/>
          <p:cNvSpPr>
            <a:spLocks noGrp="1"/>
          </p:cNvSpPr>
          <p:nvPr>
            <p:ph type="subTitle" idx="1"/>
          </p:nvPr>
        </p:nvSpPr>
        <p:spPr/>
        <p:txBody>
          <a:bodyPr/>
          <a:lstStyle/>
          <a:p>
            <a:endParaRPr lang="fr-BE" dirty="0"/>
          </a:p>
        </p:txBody>
      </p:sp>
      <p:sp>
        <p:nvSpPr>
          <p:cNvPr id="4" name="Text Placeholder 3"/>
          <p:cNvSpPr>
            <a:spLocks noGrp="1"/>
          </p:cNvSpPr>
          <p:nvPr>
            <p:ph type="body" sz="quarter" idx="13"/>
          </p:nvPr>
        </p:nvSpPr>
        <p:spPr/>
        <p:txBody>
          <a:bodyPr/>
          <a:lstStyle/>
          <a:p>
            <a:endParaRPr lang="fr-BE"/>
          </a:p>
        </p:txBody>
      </p:sp>
      <p:pic>
        <p:nvPicPr>
          <p:cNvPr id="7" name="Picture 6"/>
          <p:cNvPicPr>
            <a:picLocks noChangeAspect="1"/>
          </p:cNvPicPr>
          <p:nvPr/>
        </p:nvPicPr>
        <p:blipFill>
          <a:blip r:embed="rId4" cstate="print"/>
          <a:stretch>
            <a:fillRect/>
          </a:stretch>
        </p:blipFill>
        <p:spPr>
          <a:xfrm rot="10800000">
            <a:off x="0" y="1358806"/>
            <a:ext cx="12192000" cy="5777986"/>
          </a:xfrm>
          <a:prstGeom prst="rect">
            <a:avLst/>
          </a:prstGeom>
        </p:spPr>
      </p:pic>
      <p:pic>
        <p:nvPicPr>
          <p:cNvPr id="20" name="Picture 19"/>
          <p:cNvPicPr>
            <a:picLocks noChangeAspect="1"/>
          </p:cNvPicPr>
          <p:nvPr/>
        </p:nvPicPr>
        <p:blipFill>
          <a:blip r:embed="rId3" cstate="print"/>
          <a:stretch>
            <a:fillRect/>
          </a:stretch>
        </p:blipFill>
        <p:spPr>
          <a:xfrm>
            <a:off x="874" y="1066206"/>
            <a:ext cx="5336670" cy="308642"/>
          </a:xfrm>
          <a:prstGeom prst="rect">
            <a:avLst/>
          </a:prstGeom>
        </p:spPr>
      </p:pic>
      <p:pic>
        <p:nvPicPr>
          <p:cNvPr id="21" name="Picture 20"/>
          <p:cNvPicPr>
            <a:picLocks noChangeAspect="1"/>
          </p:cNvPicPr>
          <p:nvPr/>
        </p:nvPicPr>
        <p:blipFill>
          <a:blip r:embed="rId3" cstate="print"/>
          <a:stretch>
            <a:fillRect/>
          </a:stretch>
        </p:blipFill>
        <p:spPr>
          <a:xfrm>
            <a:off x="5038066" y="1080013"/>
            <a:ext cx="712762" cy="303800"/>
          </a:xfrm>
          <a:prstGeom prst="rect">
            <a:avLst/>
          </a:prstGeom>
        </p:spPr>
      </p:pic>
      <p:pic>
        <p:nvPicPr>
          <p:cNvPr id="22" name="Picture 21"/>
          <p:cNvPicPr>
            <a:picLocks noChangeAspect="1"/>
          </p:cNvPicPr>
          <p:nvPr/>
        </p:nvPicPr>
        <p:blipFill>
          <a:blip r:embed="rId3" cstate="print"/>
          <a:stretch>
            <a:fillRect/>
          </a:stretch>
        </p:blipFill>
        <p:spPr>
          <a:xfrm>
            <a:off x="6393855" y="1078771"/>
            <a:ext cx="1659824" cy="569644"/>
          </a:xfrm>
          <a:prstGeom prst="rect">
            <a:avLst/>
          </a:prstGeom>
        </p:spPr>
      </p:pic>
      <p:pic>
        <p:nvPicPr>
          <p:cNvPr id="68" name="Picture 67"/>
          <p:cNvPicPr>
            <a:picLocks noChangeAspect="1"/>
          </p:cNvPicPr>
          <p:nvPr/>
        </p:nvPicPr>
        <p:blipFill rotWithShape="1">
          <a:blip r:embed="rId5" cstate="print">
            <a:clrChange>
              <a:clrFrom>
                <a:srgbClr val="FFFFFF"/>
              </a:clrFrom>
              <a:clrTo>
                <a:srgbClr val="FFFFFF">
                  <a:alpha val="0"/>
                </a:srgbClr>
              </a:clrTo>
            </a:clrChange>
          </a:blip>
          <a:srcRect l="6317" t="22783"/>
          <a:stretch/>
        </p:blipFill>
        <p:spPr>
          <a:xfrm>
            <a:off x="2421876" y="5926184"/>
            <a:ext cx="5115412" cy="1233793"/>
          </a:xfrm>
          <a:prstGeom prst="rect">
            <a:avLst/>
          </a:prstGeom>
        </p:spPr>
      </p:pic>
      <p:sp>
        <p:nvSpPr>
          <p:cNvPr id="72" name="TextBox 71"/>
          <p:cNvSpPr txBox="1"/>
          <p:nvPr/>
        </p:nvSpPr>
        <p:spPr>
          <a:xfrm>
            <a:off x="152400" y="5256229"/>
            <a:ext cx="10833538" cy="1754326"/>
          </a:xfrm>
          <a:prstGeom prst="rect">
            <a:avLst/>
          </a:prstGeom>
          <a:noFill/>
        </p:spPr>
        <p:txBody>
          <a:bodyPr wrap="square" rtlCol="0">
            <a:spAutoFit/>
          </a:bodyPr>
          <a:lstStyle/>
          <a:p>
            <a:r>
              <a:rPr lang="en-GB" b="1" spc="300" dirty="0" smtClean="0">
                <a:solidFill>
                  <a:srgbClr val="3C60AD"/>
                </a:solidFill>
                <a:latin typeface="EC Square Sans Cond Pro" panose="020B0506040000020004" pitchFamily="34" charset="0"/>
              </a:rPr>
              <a:t>Maria Rincon Lievana</a:t>
            </a:r>
          </a:p>
          <a:p>
            <a:r>
              <a:rPr lang="en-GB" b="1" spc="300" dirty="0" smtClean="0">
                <a:solidFill>
                  <a:srgbClr val="3C60AD"/>
                </a:solidFill>
                <a:latin typeface="EC Square Sans Cond Pro" panose="020B0506040000020004" pitchFamily="34" charset="0"/>
              </a:rPr>
              <a:t>maria.rincon-lievana@ec.europa.eu</a:t>
            </a:r>
            <a:endParaRPr lang="en-GB" b="1" spc="300" dirty="0">
              <a:solidFill>
                <a:srgbClr val="3C60AD"/>
              </a:solidFill>
              <a:latin typeface="EC Square Sans Cond Pro" panose="020B0506040000020004" pitchFamily="34" charset="0"/>
            </a:endParaRPr>
          </a:p>
          <a:p>
            <a:r>
              <a:rPr lang="fr-BE" b="1" spc="300" dirty="0" smtClean="0">
                <a:solidFill>
                  <a:srgbClr val="3C60AD"/>
                </a:solidFill>
                <a:latin typeface="EC Square Sans Cond Pro" panose="020B0506040000020004" pitchFamily="34" charset="0"/>
              </a:rPr>
              <a:t>Team leader – Circular Economy</a:t>
            </a:r>
          </a:p>
          <a:p>
            <a:r>
              <a:rPr lang="fr-BE" b="1" spc="300" dirty="0" err="1" smtClean="0">
                <a:solidFill>
                  <a:srgbClr val="3C60AD"/>
                </a:solidFill>
                <a:latin typeface="EC Square Sans Cond Pro" panose="020B0506040000020004" pitchFamily="34" charset="0"/>
              </a:rPr>
              <a:t>Sustainable</a:t>
            </a:r>
            <a:r>
              <a:rPr lang="fr-BE" b="1" spc="300" dirty="0" smtClean="0">
                <a:solidFill>
                  <a:srgbClr val="3C60AD"/>
                </a:solidFill>
                <a:latin typeface="EC Square Sans Cond Pro" panose="020B0506040000020004" pitchFamily="34" charset="0"/>
              </a:rPr>
              <a:t> </a:t>
            </a:r>
            <a:r>
              <a:rPr lang="fr-BE" b="1" spc="300" dirty="0" err="1" smtClean="0">
                <a:solidFill>
                  <a:srgbClr val="3C60AD"/>
                </a:solidFill>
                <a:latin typeface="EC Square Sans Cond Pro" panose="020B0506040000020004" pitchFamily="34" charset="0"/>
              </a:rPr>
              <a:t>products</a:t>
            </a:r>
            <a:r>
              <a:rPr lang="fr-BE" b="1" spc="300" dirty="0" smtClean="0">
                <a:solidFill>
                  <a:srgbClr val="3C60AD"/>
                </a:solidFill>
                <a:latin typeface="EC Square Sans Cond Pro" panose="020B0506040000020004" pitchFamily="34" charset="0"/>
              </a:rPr>
              <a:t>, production and </a:t>
            </a:r>
            <a:r>
              <a:rPr lang="fr-BE" b="1" spc="300" dirty="0" err="1" smtClean="0">
                <a:solidFill>
                  <a:srgbClr val="3C60AD"/>
                </a:solidFill>
                <a:latin typeface="EC Square Sans Cond Pro" panose="020B0506040000020004" pitchFamily="34" charset="0"/>
              </a:rPr>
              <a:t>consumption</a:t>
            </a:r>
            <a:endParaRPr lang="fr-BE" b="1" spc="300" dirty="0" smtClean="0">
              <a:solidFill>
                <a:srgbClr val="3C60AD"/>
              </a:solidFill>
              <a:latin typeface="EC Square Sans Cond Pro" panose="020B0506040000020004" pitchFamily="34" charset="0"/>
            </a:endParaRPr>
          </a:p>
          <a:p>
            <a:r>
              <a:rPr lang="fr-BE" b="1" spc="300" dirty="0" smtClean="0">
                <a:solidFill>
                  <a:srgbClr val="3C60AD"/>
                </a:solidFill>
                <a:latin typeface="EC Square Sans Cond Pro" panose="020B0506040000020004" pitchFamily="34" charset="0"/>
              </a:rPr>
              <a:t>DG Environment</a:t>
            </a:r>
          </a:p>
          <a:p>
            <a:r>
              <a:rPr lang="fr-BE" b="1" spc="300" dirty="0" smtClean="0">
                <a:solidFill>
                  <a:srgbClr val="3C60AD"/>
                </a:solidFill>
                <a:latin typeface="EC Square Sans Cond Pro" panose="020B0506040000020004" pitchFamily="34" charset="0"/>
              </a:rPr>
              <a:t>European Commission</a:t>
            </a:r>
          </a:p>
        </p:txBody>
      </p:sp>
      <p:pic>
        <p:nvPicPr>
          <p:cNvPr id="67" name="Picture 66"/>
          <p:cNvPicPr>
            <a:picLocks noChangeAspect="1"/>
          </p:cNvPicPr>
          <p:nvPr/>
        </p:nvPicPr>
        <p:blipFill rotWithShape="1">
          <a:blip r:embed="rId5" cstate="print">
            <a:clrChange>
              <a:clrFrom>
                <a:srgbClr val="FFFFFF"/>
              </a:clrFrom>
              <a:clrTo>
                <a:srgbClr val="FFFFFF">
                  <a:alpha val="0"/>
                </a:srgbClr>
              </a:clrTo>
            </a:clrChange>
          </a:blip>
          <a:srcRect t="27662" r="3284" b="20510"/>
          <a:stretch/>
        </p:blipFill>
        <p:spPr>
          <a:xfrm rot="10800000">
            <a:off x="8562405" y="1066206"/>
            <a:ext cx="4137750" cy="419200"/>
          </a:xfrm>
          <a:prstGeom prst="rect">
            <a:avLst/>
          </a:prstGeom>
        </p:spPr>
      </p:pic>
      <p:pic>
        <p:nvPicPr>
          <p:cNvPr id="86" name="Picture 85"/>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24535" y="1271547"/>
            <a:ext cx="5274412" cy="5370727"/>
          </a:xfrm>
          <a:prstGeom prst="ellipse">
            <a:avLst/>
          </a:prstGeom>
          <a:noFill/>
        </p:spPr>
      </p:pic>
    </p:spTree>
    <p:extLst>
      <p:ext uri="{BB962C8B-B14F-4D97-AF65-F5344CB8AC3E}">
        <p14:creationId xmlns:p14="http://schemas.microsoft.com/office/powerpoint/2010/main" xmlns="" val="837836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8266062" y="4169433"/>
            <a:ext cx="1700931" cy="1329043"/>
          </a:xfrm>
          <a:prstGeom prst="rect">
            <a:avLst/>
          </a:prstGeom>
        </p:spPr>
      </p:pic>
      <p:sp>
        <p:nvSpPr>
          <p:cNvPr id="7" name="Rounded Rectangle 6"/>
          <p:cNvSpPr/>
          <p:nvPr/>
        </p:nvSpPr>
        <p:spPr>
          <a:xfrm>
            <a:off x="5174632" y="5038578"/>
            <a:ext cx="1876278" cy="1220459"/>
          </a:xfrm>
          <a:prstGeom prst="roundRect">
            <a:avLst/>
          </a:prstGeom>
          <a:blipFill>
            <a:blip r:embed="rId4" cstate="print">
              <a:extLst>
                <a:ext uri="{28A0092B-C50C-407E-A947-70E740481C1C}">
                  <a14:useLocalDpi xmlns:a14="http://schemas.microsoft.com/office/drawing/2010/main" xmlns=""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7"/>
          <p:cNvSpPr/>
          <p:nvPr/>
        </p:nvSpPr>
        <p:spPr>
          <a:xfrm>
            <a:off x="2330792" y="4833954"/>
            <a:ext cx="1873953" cy="1291154"/>
          </a:xfrm>
          <a:prstGeom prst="roundRect">
            <a:avLst/>
          </a:prstGeom>
          <a:blipFill>
            <a:blip r:embed="rId5" cstate="print">
              <a:extLst>
                <a:ext uri="{28A0092B-C50C-407E-A947-70E740481C1C}">
                  <a14:useLocalDpi xmlns:a14="http://schemas.microsoft.com/office/drawing/2010/main" xmlns=""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1" name="Picture 10"/>
          <p:cNvPicPr>
            <a:picLocks noChangeAspect="1"/>
          </p:cNvPicPr>
          <p:nvPr/>
        </p:nvPicPr>
        <p:blipFill>
          <a:blip r:embed="rId6" cstate="print"/>
          <a:stretch>
            <a:fillRect/>
          </a:stretch>
        </p:blipFill>
        <p:spPr>
          <a:xfrm>
            <a:off x="1164299" y="2755420"/>
            <a:ext cx="2619375" cy="1590675"/>
          </a:xfrm>
          <a:prstGeom prst="rect">
            <a:avLst/>
          </a:prstGeom>
        </p:spPr>
      </p:pic>
      <p:pic>
        <p:nvPicPr>
          <p:cNvPr id="12" name="Picture 11"/>
          <p:cNvPicPr>
            <a:picLocks noChangeAspect="1"/>
          </p:cNvPicPr>
          <p:nvPr/>
        </p:nvPicPr>
        <p:blipFill>
          <a:blip r:embed="rId7" cstate="print"/>
          <a:stretch>
            <a:fillRect/>
          </a:stretch>
        </p:blipFill>
        <p:spPr>
          <a:xfrm>
            <a:off x="2473987" y="1333649"/>
            <a:ext cx="1762125" cy="1228725"/>
          </a:xfrm>
          <a:prstGeom prst="rect">
            <a:avLst/>
          </a:prstGeom>
        </p:spPr>
      </p:pic>
      <p:sp>
        <p:nvSpPr>
          <p:cNvPr id="14" name="Title 1"/>
          <p:cNvSpPr txBox="1">
            <a:spLocks/>
          </p:cNvSpPr>
          <p:nvPr/>
        </p:nvSpPr>
        <p:spPr bwMode="auto">
          <a:xfrm>
            <a:off x="1" y="190484"/>
            <a:ext cx="12191999" cy="788400"/>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IE" sz="2700" b="1" i="0" u="none" strike="noStrike" kern="0" cap="none" spc="0" normalizeH="0" baseline="0" noProof="0" dirty="0" smtClean="0">
                <a:ln>
                  <a:noFill/>
                </a:ln>
                <a:solidFill>
                  <a:srgbClr val="5F75B8"/>
                </a:solidFill>
                <a:effectLst/>
                <a:uLnTx/>
                <a:uFillTx/>
                <a:latin typeface="Verdana"/>
                <a:ea typeface="+mj-ea"/>
                <a:cs typeface="+mj-cs"/>
              </a:rPr>
              <a:t>Key</a:t>
            </a:r>
            <a:r>
              <a:rPr kumimoji="0" lang="en-IE" sz="2700" b="1" i="0" u="none" strike="noStrike" kern="0" cap="none" spc="0" normalizeH="0" noProof="0" dirty="0" smtClean="0">
                <a:ln>
                  <a:noFill/>
                </a:ln>
                <a:solidFill>
                  <a:srgbClr val="FFFFFF"/>
                </a:solidFill>
                <a:effectLst/>
                <a:uLnTx/>
                <a:uFillTx/>
                <a:latin typeface="Verdana"/>
                <a:ea typeface="+mj-ea"/>
                <a:cs typeface="+mj-cs"/>
              </a:rPr>
              <a:t> </a:t>
            </a:r>
            <a:r>
              <a:rPr kumimoji="0" lang="en-IE" sz="2700" b="1" i="0" u="none" strike="noStrike" kern="0" cap="none" spc="0" normalizeH="0" noProof="0" dirty="0" smtClean="0">
                <a:ln>
                  <a:noFill/>
                </a:ln>
                <a:solidFill>
                  <a:srgbClr val="5F75B8"/>
                </a:solidFill>
                <a:effectLst/>
                <a:uLnTx/>
                <a:uFillTx/>
                <a:latin typeface="Verdana"/>
                <a:ea typeface="+mj-ea"/>
                <a:cs typeface="+mj-cs"/>
              </a:rPr>
              <a:t>product value chains</a:t>
            </a:r>
            <a:endParaRPr kumimoji="0" lang="en-IE" sz="2700" b="1" i="0" u="none" strike="noStrike" kern="0" cap="none" spc="0" normalizeH="0" baseline="0" noProof="0" dirty="0">
              <a:ln>
                <a:noFill/>
              </a:ln>
              <a:solidFill>
                <a:srgbClr val="5F75B8"/>
              </a:solidFill>
              <a:effectLst/>
              <a:uLnTx/>
              <a:uFillTx/>
              <a:latin typeface="Verdana"/>
              <a:ea typeface="+mj-ea"/>
              <a:cs typeface="+mj-cs"/>
            </a:endParaRPr>
          </a:p>
        </p:txBody>
      </p:sp>
      <p:pic>
        <p:nvPicPr>
          <p:cNvPr id="15" name="Picture 14"/>
          <p:cNvPicPr>
            <a:picLocks noChangeAspect="1"/>
          </p:cNvPicPr>
          <p:nvPr/>
        </p:nvPicPr>
        <p:blipFill>
          <a:blip r:embed="rId8" cstate="print"/>
          <a:stretch>
            <a:fillRect/>
          </a:stretch>
        </p:blipFill>
        <p:spPr>
          <a:xfrm>
            <a:off x="7955887" y="1852761"/>
            <a:ext cx="2805885" cy="1419225"/>
          </a:xfrm>
          <a:prstGeom prst="rect">
            <a:avLst/>
          </a:prstGeom>
        </p:spPr>
      </p:pic>
      <p:pic>
        <p:nvPicPr>
          <p:cNvPr id="16" name="Picture 15"/>
          <p:cNvPicPr>
            <a:picLocks noChangeAspect="1"/>
          </p:cNvPicPr>
          <p:nvPr/>
        </p:nvPicPr>
        <p:blipFill>
          <a:blip r:embed="rId9" cstate="print"/>
          <a:stretch>
            <a:fillRect/>
          </a:stretch>
        </p:blipFill>
        <p:spPr>
          <a:xfrm>
            <a:off x="5228516" y="995055"/>
            <a:ext cx="1592703" cy="1103037"/>
          </a:xfrm>
          <a:prstGeom prst="rect">
            <a:avLst/>
          </a:prstGeom>
        </p:spPr>
      </p:pic>
      <p:sp>
        <p:nvSpPr>
          <p:cNvPr id="3" name="Rectangle 2"/>
          <p:cNvSpPr/>
          <p:nvPr/>
        </p:nvSpPr>
        <p:spPr>
          <a:xfrm>
            <a:off x="4825896" y="2042430"/>
            <a:ext cx="2416046" cy="338554"/>
          </a:xfrm>
          <a:prstGeom prst="rect">
            <a:avLst/>
          </a:prstGeom>
        </p:spPr>
        <p:txBody>
          <a:bodyPr wrap="none">
            <a:spAutoFit/>
          </a:bodyPr>
          <a:lstStyle/>
          <a:p>
            <a:r>
              <a:rPr lang="en-GB" sz="1600" b="1" dirty="0" smtClean="0">
                <a:solidFill>
                  <a:srgbClr val="004494"/>
                </a:solidFill>
                <a:latin typeface="Verdana" panose="020B0604030504040204" pitchFamily="34" charset="0"/>
                <a:ea typeface="Verdana" panose="020B0604030504040204" pitchFamily="34" charset="0"/>
                <a:cs typeface="Verdana" panose="020B0604030504040204" pitchFamily="34" charset="0"/>
              </a:rPr>
              <a:t>Electronics and ICT</a:t>
            </a:r>
            <a:endParaRPr lang="en-GB" sz="1600" b="1"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7955887" y="3102709"/>
            <a:ext cx="2484976" cy="338554"/>
          </a:xfrm>
          <a:prstGeom prst="rect">
            <a:avLst/>
          </a:prstGeom>
        </p:spPr>
        <p:txBody>
          <a:bodyPr wrap="none">
            <a:spAutoFit/>
          </a:bodyPr>
          <a:lstStyle/>
          <a:p>
            <a:r>
              <a:rPr lang="en-GB" sz="1600" b="1" dirty="0">
                <a:solidFill>
                  <a:srgbClr val="004494"/>
                </a:solidFill>
                <a:latin typeface="Verdana" panose="020B0604030504040204" pitchFamily="34" charset="0"/>
                <a:ea typeface="Verdana" panose="020B0604030504040204" pitchFamily="34" charset="0"/>
                <a:cs typeface="Verdana" panose="020B0604030504040204" pitchFamily="34" charset="0"/>
              </a:rPr>
              <a:t>Batteries &amp; vehicles</a:t>
            </a:r>
          </a:p>
        </p:txBody>
      </p:sp>
      <p:sp>
        <p:nvSpPr>
          <p:cNvPr id="5" name="Rectangle 4"/>
          <p:cNvSpPr/>
          <p:nvPr/>
        </p:nvSpPr>
        <p:spPr>
          <a:xfrm>
            <a:off x="8511328" y="5479531"/>
            <a:ext cx="1374094" cy="338554"/>
          </a:xfrm>
          <a:prstGeom prst="rect">
            <a:avLst/>
          </a:prstGeom>
        </p:spPr>
        <p:txBody>
          <a:bodyPr wrap="none">
            <a:spAutoFit/>
          </a:bodyPr>
          <a:lstStyle/>
          <a:p>
            <a:r>
              <a:rPr lang="en-GB" sz="1600" b="1" dirty="0">
                <a:solidFill>
                  <a:srgbClr val="004494"/>
                </a:solidFill>
                <a:latin typeface="Verdana" panose="020B0604030504040204" pitchFamily="34" charset="0"/>
                <a:ea typeface="Verdana" panose="020B0604030504040204" pitchFamily="34" charset="0"/>
                <a:cs typeface="Verdana" panose="020B0604030504040204" pitchFamily="34" charset="0"/>
              </a:rPr>
              <a:t>Packaging</a:t>
            </a:r>
          </a:p>
        </p:txBody>
      </p:sp>
      <p:sp>
        <p:nvSpPr>
          <p:cNvPr id="17" name="Rectangle 16"/>
          <p:cNvSpPr/>
          <p:nvPr/>
        </p:nvSpPr>
        <p:spPr>
          <a:xfrm>
            <a:off x="5489303" y="6259037"/>
            <a:ext cx="1071127" cy="338554"/>
          </a:xfrm>
          <a:prstGeom prst="rect">
            <a:avLst/>
          </a:prstGeom>
        </p:spPr>
        <p:txBody>
          <a:bodyPr wrap="none">
            <a:spAutoFit/>
          </a:bodyPr>
          <a:lstStyle/>
          <a:p>
            <a:r>
              <a:rPr lang="en-GB" sz="1600" b="1" dirty="0" smtClean="0">
                <a:solidFill>
                  <a:srgbClr val="004494"/>
                </a:solidFill>
                <a:latin typeface="Verdana" panose="020B0604030504040204" pitchFamily="34" charset="0"/>
                <a:ea typeface="Verdana" panose="020B0604030504040204" pitchFamily="34" charset="0"/>
                <a:cs typeface="Verdana" panose="020B0604030504040204" pitchFamily="34" charset="0"/>
              </a:rPr>
              <a:t>Plastics</a:t>
            </a:r>
            <a:endParaRPr lang="en-GB" sz="1600" b="1"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2814441" y="6089760"/>
            <a:ext cx="1090363" cy="338554"/>
          </a:xfrm>
          <a:prstGeom prst="rect">
            <a:avLst/>
          </a:prstGeom>
        </p:spPr>
        <p:txBody>
          <a:bodyPr wrap="none">
            <a:spAutoFit/>
          </a:bodyPr>
          <a:lstStyle/>
          <a:p>
            <a:r>
              <a:rPr lang="en-GB" sz="1600" b="1" dirty="0" smtClean="0">
                <a:solidFill>
                  <a:srgbClr val="004494"/>
                </a:solidFill>
                <a:latin typeface="Verdana" panose="020B0604030504040204" pitchFamily="34" charset="0"/>
                <a:ea typeface="Verdana" panose="020B0604030504040204" pitchFamily="34" charset="0"/>
                <a:cs typeface="Verdana" panose="020B0604030504040204" pitchFamily="34" charset="0"/>
              </a:rPr>
              <a:t>Textiles</a:t>
            </a:r>
            <a:endParaRPr lang="en-GB" sz="1600" b="1"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847632" y="4200587"/>
            <a:ext cx="3029997" cy="338554"/>
          </a:xfrm>
          <a:prstGeom prst="rect">
            <a:avLst/>
          </a:prstGeom>
        </p:spPr>
        <p:txBody>
          <a:bodyPr wrap="none">
            <a:spAutoFit/>
          </a:bodyPr>
          <a:lstStyle/>
          <a:p>
            <a:r>
              <a:rPr lang="en-GB" sz="1600" b="1" dirty="0" smtClean="0">
                <a:solidFill>
                  <a:srgbClr val="004494"/>
                </a:solidFill>
                <a:latin typeface="Verdana" panose="020B0604030504040204" pitchFamily="34" charset="0"/>
                <a:ea typeface="Verdana" panose="020B0604030504040204" pitchFamily="34" charset="0"/>
                <a:cs typeface="Verdana" panose="020B0604030504040204" pitchFamily="34" charset="0"/>
              </a:rPr>
              <a:t>Construction &amp; buildings</a:t>
            </a:r>
            <a:endParaRPr lang="en-GB" sz="1600" b="1"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1895286" y="2487364"/>
            <a:ext cx="2930610" cy="338554"/>
          </a:xfrm>
          <a:prstGeom prst="rect">
            <a:avLst/>
          </a:prstGeom>
        </p:spPr>
        <p:txBody>
          <a:bodyPr wrap="none">
            <a:spAutoFit/>
          </a:bodyPr>
          <a:lstStyle/>
          <a:p>
            <a:r>
              <a:rPr lang="en-GB" sz="1600" b="1" dirty="0" smtClean="0">
                <a:solidFill>
                  <a:srgbClr val="004494"/>
                </a:solidFill>
                <a:latin typeface="Verdana" panose="020B0604030504040204" pitchFamily="34" charset="0"/>
                <a:ea typeface="Verdana" panose="020B0604030504040204" pitchFamily="34" charset="0"/>
                <a:cs typeface="Verdana" panose="020B0604030504040204" pitchFamily="34" charset="0"/>
              </a:rPr>
              <a:t>Food, water &amp; nutrients</a:t>
            </a:r>
            <a:endParaRPr lang="en-GB" sz="1600" b="1"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10" cstate="print"/>
          <a:stretch>
            <a:fillRect/>
          </a:stretch>
        </p:blipFill>
        <p:spPr>
          <a:xfrm>
            <a:off x="4900278" y="2607638"/>
            <a:ext cx="2358234" cy="2358234"/>
          </a:xfrm>
          <a:prstGeom prst="rect">
            <a:avLst/>
          </a:prstGeom>
        </p:spPr>
      </p:pic>
    </p:spTree>
    <p:extLst>
      <p:ext uri="{BB962C8B-B14F-4D97-AF65-F5344CB8AC3E}">
        <p14:creationId xmlns:p14="http://schemas.microsoft.com/office/powerpoint/2010/main" xmlns="" val="239552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5561" y="357065"/>
            <a:ext cx="10515600" cy="782357"/>
          </a:xfrm>
        </p:spPr>
        <p:txBody>
          <a:bodyPr/>
          <a:lstStyle/>
          <a:p>
            <a:pPr algn="ctr"/>
            <a:r>
              <a:rPr lang="en-IE" dirty="0" smtClean="0"/>
              <a:t>Less waste, more value</a:t>
            </a:r>
            <a:endParaRPr lang="en-US" dirty="0"/>
          </a:p>
        </p:txBody>
      </p:sp>
      <p:pic>
        <p:nvPicPr>
          <p:cNvPr id="5" name="Picture 4"/>
          <p:cNvPicPr>
            <a:picLocks noChangeAspect="1"/>
          </p:cNvPicPr>
          <p:nvPr/>
        </p:nvPicPr>
        <p:blipFill rotWithShape="1">
          <a:blip r:embed="rId3" cstate="print"/>
          <a:srcRect l="12187" t="18175" r="13338" b="10887"/>
          <a:stretch/>
        </p:blipFill>
        <p:spPr>
          <a:xfrm>
            <a:off x="1025561" y="3786655"/>
            <a:ext cx="1272747" cy="1112108"/>
          </a:xfrm>
          <a:prstGeom prst="rect">
            <a:avLst/>
          </a:prstGeom>
        </p:spPr>
      </p:pic>
      <p:pic>
        <p:nvPicPr>
          <p:cNvPr id="6" name="Picture 5"/>
          <p:cNvPicPr>
            <a:picLocks noChangeAspect="1"/>
          </p:cNvPicPr>
          <p:nvPr/>
        </p:nvPicPr>
        <p:blipFill rotWithShape="1">
          <a:blip r:embed="rId4" cstate="print"/>
          <a:srcRect l="21682" t="12491" r="14893" b="17541"/>
          <a:stretch/>
        </p:blipFill>
        <p:spPr>
          <a:xfrm>
            <a:off x="9646872" y="1582750"/>
            <a:ext cx="1297461" cy="1164798"/>
          </a:xfrm>
          <a:prstGeom prst="rect">
            <a:avLst/>
          </a:prstGeom>
        </p:spPr>
      </p:pic>
      <p:sp>
        <p:nvSpPr>
          <p:cNvPr id="7" name="Rectangle 6"/>
          <p:cNvSpPr/>
          <p:nvPr/>
        </p:nvSpPr>
        <p:spPr>
          <a:xfrm>
            <a:off x="518733" y="1233262"/>
            <a:ext cx="8374544" cy="1846659"/>
          </a:xfrm>
          <a:prstGeom prst="rect">
            <a:avLst/>
          </a:prstGeom>
          <a:ln w="38100">
            <a:noFill/>
          </a:ln>
        </p:spPr>
        <p:txBody>
          <a:bodyPr wrap="square">
            <a:spAutoFit/>
          </a:bodyPr>
          <a:lstStyle/>
          <a:p>
            <a:pPr algn="ctr"/>
            <a:r>
              <a:rPr lang="en-US" sz="1700" b="1" i="1" dirty="0" smtClean="0">
                <a:solidFill>
                  <a:srgbClr val="004494"/>
                </a:solidFill>
                <a:ea typeface="Verdana" panose="020B0604030504040204" pitchFamily="34" charset="0"/>
                <a:cs typeface="Verdana" panose="020B0604030504040204" pitchFamily="34" charset="0"/>
              </a:rPr>
              <a:t> </a:t>
            </a:r>
            <a:r>
              <a:rPr lang="es-ES" b="1" i="1" dirty="0" err="1">
                <a:solidFill>
                  <a:srgbClr val="004494"/>
                </a:solidFill>
                <a:ea typeface="Verdana" panose="020B0604030504040204" pitchFamily="34" charset="0"/>
                <a:cs typeface="Verdana" panose="020B0604030504040204" pitchFamily="34" charset="0"/>
              </a:rPr>
              <a:t>Prevent</a:t>
            </a:r>
            <a:r>
              <a:rPr lang="es-ES" b="1" i="1" dirty="0">
                <a:solidFill>
                  <a:srgbClr val="004494"/>
                </a:solidFill>
                <a:ea typeface="Verdana" panose="020B0604030504040204" pitchFamily="34" charset="0"/>
                <a:cs typeface="Verdana" panose="020B0604030504040204" pitchFamily="34" charset="0"/>
              </a:rPr>
              <a:t> </a:t>
            </a:r>
            <a:r>
              <a:rPr lang="es-ES" b="1" i="1" dirty="0" err="1">
                <a:solidFill>
                  <a:srgbClr val="004494"/>
                </a:solidFill>
                <a:ea typeface="Verdana" panose="020B0604030504040204" pitchFamily="34" charset="0"/>
                <a:cs typeface="Verdana" panose="020B0604030504040204" pitchFamily="34" charset="0"/>
              </a:rPr>
              <a:t>waste</a:t>
            </a:r>
            <a:r>
              <a:rPr lang="es-ES" b="1" i="1" dirty="0">
                <a:solidFill>
                  <a:srgbClr val="004494"/>
                </a:solidFill>
                <a:ea typeface="Verdana" panose="020B0604030504040204" pitchFamily="34" charset="0"/>
                <a:cs typeface="Verdana" panose="020B0604030504040204" pitchFamily="34" charset="0"/>
              </a:rPr>
              <a:t> in </a:t>
            </a:r>
            <a:r>
              <a:rPr lang="es-ES" b="1" i="1" dirty="0" err="1">
                <a:solidFill>
                  <a:srgbClr val="004494"/>
                </a:solidFill>
                <a:ea typeface="Verdana" panose="020B0604030504040204" pitchFamily="34" charset="0"/>
                <a:cs typeface="Verdana" panose="020B0604030504040204" pitchFamily="34" charset="0"/>
              </a:rPr>
              <a:t>the</a:t>
            </a:r>
            <a:r>
              <a:rPr lang="es-ES" b="1" i="1" dirty="0">
                <a:solidFill>
                  <a:srgbClr val="004494"/>
                </a:solidFill>
                <a:ea typeface="Verdana" panose="020B0604030504040204" pitchFamily="34" charset="0"/>
                <a:cs typeface="Verdana" panose="020B0604030504040204" pitchFamily="34" charset="0"/>
              </a:rPr>
              <a:t> </a:t>
            </a:r>
            <a:r>
              <a:rPr lang="es-ES" b="1" i="1" dirty="0" err="1">
                <a:solidFill>
                  <a:srgbClr val="004494"/>
                </a:solidFill>
                <a:ea typeface="Verdana" panose="020B0604030504040204" pitchFamily="34" charset="0"/>
                <a:cs typeface="Verdana" panose="020B0604030504040204" pitchFamily="34" charset="0"/>
              </a:rPr>
              <a:t>first</a:t>
            </a:r>
            <a:r>
              <a:rPr lang="es-ES" b="1" i="1" dirty="0">
                <a:solidFill>
                  <a:srgbClr val="004494"/>
                </a:solidFill>
                <a:ea typeface="Verdana" panose="020B0604030504040204" pitchFamily="34" charset="0"/>
                <a:cs typeface="Verdana" panose="020B0604030504040204" pitchFamily="34" charset="0"/>
              </a:rPr>
              <a:t> place</a:t>
            </a:r>
          </a:p>
          <a:p>
            <a:endParaRPr lang="es-ES" sz="1700" b="1" i="1"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600" dirty="0">
                <a:solidFill>
                  <a:srgbClr val="004494"/>
                </a:solidFill>
                <a:ea typeface="Verdana" panose="020B0604030504040204" pitchFamily="34" charset="0"/>
                <a:cs typeface="Verdana" panose="020B0604030504040204" pitchFamily="34" charset="0"/>
              </a:rPr>
              <a:t>Specific waste reduction targets for more complex </a:t>
            </a:r>
            <a:r>
              <a:rPr lang="en-US" sz="1600" dirty="0" smtClean="0">
                <a:solidFill>
                  <a:srgbClr val="004494"/>
                </a:solidFill>
                <a:ea typeface="Verdana" panose="020B0604030504040204" pitchFamily="34" charset="0"/>
                <a:cs typeface="Verdana" panose="020B0604030504040204" pitchFamily="34" charset="0"/>
              </a:rPr>
              <a:t>streams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Enhance </a:t>
            </a:r>
            <a:r>
              <a:rPr lang="en-US" sz="1600" dirty="0">
                <a:solidFill>
                  <a:srgbClr val="004494"/>
                </a:solidFill>
                <a:ea typeface="Verdana" panose="020B0604030504040204" pitchFamily="34" charset="0"/>
                <a:cs typeface="Verdana" panose="020B0604030504040204" pitchFamily="34" charset="0"/>
              </a:rPr>
              <a:t>the implementation of the requirements for EPR schemes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Continue </a:t>
            </a:r>
            <a:r>
              <a:rPr lang="en-US" sz="1600" dirty="0" err="1">
                <a:solidFill>
                  <a:srgbClr val="004494"/>
                </a:solidFill>
                <a:ea typeface="Verdana" panose="020B0604030504040204" pitchFamily="34" charset="0"/>
                <a:cs typeface="Verdana" panose="020B0604030504040204" pitchFamily="34" charset="0"/>
              </a:rPr>
              <a:t>modernising</a:t>
            </a:r>
            <a:r>
              <a:rPr lang="en-US" sz="1600" dirty="0">
                <a:solidFill>
                  <a:srgbClr val="004494"/>
                </a:solidFill>
                <a:ea typeface="Verdana" panose="020B0604030504040204" pitchFamily="34" charset="0"/>
                <a:cs typeface="Verdana" panose="020B0604030504040204" pitchFamily="34" charset="0"/>
              </a:rPr>
              <a:t> EU waste laws (packaging, end-of-life vehicles, hazardous substances in electronic equipment; batteries adopted Q4 2020)</a:t>
            </a:r>
          </a:p>
          <a:p>
            <a:pPr marL="285750" indent="-285750" algn="just">
              <a:buFont typeface="Arial" panose="020B0604020202020204" pitchFamily="34" charset="0"/>
              <a:buChar char="•"/>
            </a:pPr>
            <a:r>
              <a:rPr lang="en-US" sz="1600" dirty="0">
                <a:solidFill>
                  <a:srgbClr val="004494"/>
                </a:solidFill>
                <a:ea typeface="Verdana" panose="020B0604030504040204" pitchFamily="34" charset="0"/>
                <a:cs typeface="Verdana" panose="020B0604030504040204" pitchFamily="34" charset="0"/>
              </a:rPr>
              <a:t>Propose to </a:t>
            </a:r>
            <a:r>
              <a:rPr lang="en-US" sz="1600" dirty="0" err="1">
                <a:solidFill>
                  <a:srgbClr val="004494"/>
                </a:solidFill>
                <a:ea typeface="Verdana" panose="020B0604030504040204" pitchFamily="34" charset="0"/>
                <a:cs typeface="Verdana" panose="020B0604030504040204" pitchFamily="34" charset="0"/>
              </a:rPr>
              <a:t>harmonise</a:t>
            </a:r>
            <a:r>
              <a:rPr lang="en-US" sz="1600" dirty="0">
                <a:solidFill>
                  <a:srgbClr val="004494"/>
                </a:solidFill>
                <a:ea typeface="Verdana" panose="020B0604030504040204" pitchFamily="34" charset="0"/>
                <a:cs typeface="Verdana" panose="020B0604030504040204" pitchFamily="34" charset="0"/>
              </a:rPr>
              <a:t> separate waste collection </a:t>
            </a:r>
            <a:r>
              <a:rPr lang="en-US" sz="1600" dirty="0" smtClean="0">
                <a:solidFill>
                  <a:srgbClr val="004494"/>
                </a:solidFill>
                <a:ea typeface="Verdana" panose="020B0604030504040204" pitchFamily="34" charset="0"/>
                <a:cs typeface="Verdana" panose="020B0604030504040204" pitchFamily="34" charset="0"/>
              </a:rPr>
              <a:t>systems</a:t>
            </a:r>
            <a:endParaRPr lang="en-US" sz="1600" dirty="0">
              <a:solidFill>
                <a:srgbClr val="004494"/>
              </a:solidFill>
              <a:ea typeface="Verdana" panose="020B0604030504040204" pitchFamily="34" charset="0"/>
              <a:cs typeface="Verdana" panose="020B0604030504040204" pitchFamily="34" charset="0"/>
            </a:endParaRPr>
          </a:p>
        </p:txBody>
      </p:sp>
      <p:sp>
        <p:nvSpPr>
          <p:cNvPr id="8" name="Rectangle 7"/>
          <p:cNvSpPr/>
          <p:nvPr/>
        </p:nvSpPr>
        <p:spPr>
          <a:xfrm>
            <a:off x="3390490" y="3295137"/>
            <a:ext cx="8697352" cy="1661993"/>
          </a:xfrm>
          <a:prstGeom prst="rect">
            <a:avLst/>
          </a:prstGeom>
          <a:ln w="38100">
            <a:noFill/>
          </a:ln>
        </p:spPr>
        <p:txBody>
          <a:bodyPr wrap="square">
            <a:spAutoFit/>
          </a:bodyPr>
          <a:lstStyle/>
          <a:p>
            <a:pPr algn="ctr"/>
            <a:r>
              <a:rPr lang="en-US" b="1" i="1" dirty="0">
                <a:solidFill>
                  <a:srgbClr val="004494"/>
                </a:solidFill>
                <a:ea typeface="Verdana" panose="020B0604030504040204" pitchFamily="34" charset="0"/>
                <a:cs typeface="Verdana" panose="020B0604030504040204" pitchFamily="34" charset="0"/>
              </a:rPr>
              <a:t>Transform </a:t>
            </a:r>
            <a:r>
              <a:rPr lang="en-US" b="1" i="1" dirty="0" smtClean="0">
                <a:solidFill>
                  <a:srgbClr val="004494"/>
                </a:solidFill>
                <a:ea typeface="Verdana" panose="020B0604030504040204" pitchFamily="34" charset="0"/>
                <a:cs typeface="Verdana" panose="020B0604030504040204" pitchFamily="34" charset="0"/>
              </a:rPr>
              <a:t>waste </a:t>
            </a:r>
            <a:r>
              <a:rPr lang="en-US" b="1" i="1" dirty="0">
                <a:solidFill>
                  <a:srgbClr val="004494"/>
                </a:solidFill>
                <a:ea typeface="Verdana" panose="020B0604030504040204" pitchFamily="34" charset="0"/>
                <a:cs typeface="Verdana" panose="020B0604030504040204" pitchFamily="34" charset="0"/>
              </a:rPr>
              <a:t>into high-quality and safe resources in markets for recycled materials</a:t>
            </a:r>
            <a:endParaRPr lang="es-ES" b="1" i="1"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ES" sz="1600" dirty="0" err="1" smtClean="0">
                <a:solidFill>
                  <a:srgbClr val="004494"/>
                </a:solidFill>
                <a:ea typeface="Verdana" panose="020B0604030504040204" pitchFamily="34" charset="0"/>
                <a:cs typeface="Verdana" panose="020B0604030504040204" pitchFamily="34" charset="0"/>
              </a:rPr>
              <a:t>Develop</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chemicals</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that</a:t>
            </a:r>
            <a:r>
              <a:rPr lang="es-ES" sz="1600" dirty="0" smtClean="0">
                <a:solidFill>
                  <a:srgbClr val="004494"/>
                </a:solidFill>
                <a:ea typeface="Verdana" panose="020B0604030504040204" pitchFamily="34" charset="0"/>
                <a:cs typeface="Verdana" panose="020B0604030504040204" pitchFamily="34" charset="0"/>
              </a:rPr>
              <a:t> are </a:t>
            </a:r>
            <a:r>
              <a:rPr lang="es-ES" sz="1600" dirty="0" err="1" smtClean="0">
                <a:solidFill>
                  <a:srgbClr val="004494"/>
                </a:solidFill>
                <a:ea typeface="Verdana" panose="020B0604030504040204" pitchFamily="34" charset="0"/>
                <a:cs typeface="Verdana" panose="020B0604030504040204" pitchFamily="34" charset="0"/>
              </a:rPr>
              <a:t>sustainable</a:t>
            </a:r>
            <a:r>
              <a:rPr lang="es-ES" sz="1600" dirty="0" smtClean="0">
                <a:solidFill>
                  <a:srgbClr val="004494"/>
                </a:solidFill>
                <a:ea typeface="Verdana" panose="020B0604030504040204" pitchFamily="34" charset="0"/>
                <a:cs typeface="Verdana" panose="020B0604030504040204" pitchFamily="34" charset="0"/>
              </a:rPr>
              <a:t> and </a:t>
            </a:r>
            <a:r>
              <a:rPr lang="es-ES" sz="1600" dirty="0" err="1" smtClean="0">
                <a:solidFill>
                  <a:srgbClr val="004494"/>
                </a:solidFill>
                <a:ea typeface="Verdana" panose="020B0604030504040204" pitchFamily="34" charset="0"/>
                <a:cs typeface="Verdana" panose="020B0604030504040204" pitchFamily="34" charset="0"/>
              </a:rPr>
              <a:t>safe</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by</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design</a:t>
            </a:r>
            <a:endParaRPr lang="es-ES" sz="1600"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ES" sz="1600" dirty="0" smtClean="0">
                <a:solidFill>
                  <a:srgbClr val="004494"/>
                </a:solidFill>
                <a:ea typeface="Verdana" panose="020B0604030504040204" pitchFamily="34" charset="0"/>
                <a:cs typeface="Verdana" panose="020B0604030504040204" pitchFamily="34" charset="0"/>
              </a:rPr>
              <a:t>Reduce </a:t>
            </a:r>
            <a:r>
              <a:rPr lang="es-ES" sz="1600" dirty="0" err="1" smtClean="0">
                <a:solidFill>
                  <a:srgbClr val="004494"/>
                </a:solidFill>
                <a:ea typeface="Verdana" panose="020B0604030504040204" pitchFamily="34" charset="0"/>
                <a:cs typeface="Verdana" panose="020B0604030504040204" pitchFamily="34" charset="0"/>
              </a:rPr>
              <a:t>the</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presence</a:t>
            </a:r>
            <a:r>
              <a:rPr lang="es-ES" sz="1600" dirty="0" smtClean="0">
                <a:solidFill>
                  <a:srgbClr val="004494"/>
                </a:solidFill>
                <a:ea typeface="Verdana" panose="020B0604030504040204" pitchFamily="34" charset="0"/>
                <a:cs typeface="Verdana" panose="020B0604030504040204" pitchFamily="34" charset="0"/>
              </a:rPr>
              <a:t> of </a:t>
            </a:r>
            <a:r>
              <a:rPr lang="es-ES" sz="1600" dirty="0" err="1" smtClean="0">
                <a:solidFill>
                  <a:srgbClr val="004494"/>
                </a:solidFill>
                <a:ea typeface="Verdana" panose="020B0604030504040204" pitchFamily="34" charset="0"/>
                <a:cs typeface="Verdana" panose="020B0604030504040204" pitchFamily="34" charset="0"/>
              </a:rPr>
              <a:t>hazardous</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substances</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detrimental</a:t>
            </a:r>
            <a:r>
              <a:rPr lang="es-ES" sz="1600" dirty="0" smtClean="0">
                <a:solidFill>
                  <a:srgbClr val="004494"/>
                </a:solidFill>
                <a:ea typeface="Verdana" panose="020B0604030504040204" pitchFamily="34" charset="0"/>
                <a:cs typeface="Verdana" panose="020B0604030504040204" pitchFamily="34" charset="0"/>
              </a:rPr>
              <a:t> to </a:t>
            </a:r>
            <a:r>
              <a:rPr lang="es-ES" sz="1600" dirty="0" err="1" smtClean="0">
                <a:solidFill>
                  <a:srgbClr val="004494"/>
                </a:solidFill>
                <a:ea typeface="Verdana" panose="020B0604030504040204" pitchFamily="34" charset="0"/>
                <a:cs typeface="Verdana" panose="020B0604030504040204" pitchFamily="34" charset="0"/>
              </a:rPr>
              <a:t>health</a:t>
            </a:r>
            <a:r>
              <a:rPr lang="es-ES" sz="1600" dirty="0" smtClean="0">
                <a:solidFill>
                  <a:srgbClr val="004494"/>
                </a:solidFill>
                <a:ea typeface="Verdana" panose="020B0604030504040204" pitchFamily="34" charset="0"/>
                <a:cs typeface="Verdana" panose="020B0604030504040204" pitchFamily="34" charset="0"/>
              </a:rPr>
              <a:t> and </a:t>
            </a:r>
            <a:r>
              <a:rPr lang="es-ES" sz="1600" dirty="0" err="1" smtClean="0">
                <a:solidFill>
                  <a:srgbClr val="004494"/>
                </a:solidFill>
                <a:ea typeface="Verdana" panose="020B0604030504040204" pitchFamily="34" charset="0"/>
                <a:cs typeface="Verdana" panose="020B0604030504040204" pitchFamily="34" charset="0"/>
              </a:rPr>
              <a:t>the</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environment</a:t>
            </a:r>
            <a:endParaRPr lang="es-ES" sz="1600"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Assess </a:t>
            </a:r>
            <a:r>
              <a:rPr lang="en-US" sz="1600" dirty="0">
                <a:solidFill>
                  <a:srgbClr val="004494"/>
                </a:solidFill>
                <a:ea typeface="Verdana" panose="020B0604030504040204" pitchFamily="34" charset="0"/>
                <a:cs typeface="Verdana" panose="020B0604030504040204" pitchFamily="34" charset="0"/>
              </a:rPr>
              <a:t>the scope to develop further EU-wide end-of-waste criteria for certain waste streams </a:t>
            </a:r>
          </a:p>
          <a:p>
            <a:pPr marL="285750" indent="-285750" algn="just">
              <a:buFont typeface="Arial" panose="020B0604020202020204" pitchFamily="34" charset="0"/>
              <a:buChar char="•"/>
            </a:pPr>
            <a:endParaRPr lang="es-ES" dirty="0"/>
          </a:p>
        </p:txBody>
      </p:sp>
      <p:sp>
        <p:nvSpPr>
          <p:cNvPr id="9" name="TextBox 8"/>
          <p:cNvSpPr txBox="1"/>
          <p:nvPr/>
        </p:nvSpPr>
        <p:spPr>
          <a:xfrm>
            <a:off x="179520" y="5105095"/>
            <a:ext cx="9688380" cy="1384995"/>
          </a:xfrm>
          <a:prstGeom prst="rect">
            <a:avLst/>
          </a:prstGeom>
          <a:noFill/>
          <a:ln w="38100">
            <a:noFill/>
          </a:ln>
        </p:spPr>
        <p:txBody>
          <a:bodyPr wrap="square" rtlCol="0">
            <a:spAutoFit/>
          </a:bodyPr>
          <a:lstStyle/>
          <a:p>
            <a:pPr algn="ctr"/>
            <a:r>
              <a:rPr lang="en-US" b="1" i="1" dirty="0" smtClean="0">
                <a:solidFill>
                  <a:srgbClr val="004494"/>
                </a:solidFill>
                <a:ea typeface="Verdana" panose="020B0604030504040204" pitchFamily="34" charset="0"/>
                <a:cs typeface="Verdana" panose="020B0604030504040204" pitchFamily="34" charset="0"/>
              </a:rPr>
              <a:t>Address waste exports</a:t>
            </a:r>
          </a:p>
          <a:p>
            <a:endParaRPr lang="en-US"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Establish ‘recycled </a:t>
            </a:r>
            <a:r>
              <a:rPr lang="en-US" sz="1600" dirty="0">
                <a:solidFill>
                  <a:srgbClr val="004494"/>
                </a:solidFill>
                <a:ea typeface="Verdana" panose="020B0604030504040204" pitchFamily="34" charset="0"/>
                <a:cs typeface="Verdana" panose="020B0604030504040204" pitchFamily="34" charset="0"/>
              </a:rPr>
              <a:t>in the EU' as a </a:t>
            </a:r>
            <a:r>
              <a:rPr lang="en-US" sz="1600" dirty="0" smtClean="0">
                <a:solidFill>
                  <a:srgbClr val="004494"/>
                </a:solidFill>
                <a:ea typeface="Verdana" panose="020B0604030504040204" pitchFamily="34" charset="0"/>
                <a:cs typeface="Verdana" panose="020B0604030504040204" pitchFamily="34" charset="0"/>
              </a:rPr>
              <a:t>benchmark </a:t>
            </a:r>
            <a:r>
              <a:rPr lang="en-US" sz="1600" dirty="0">
                <a:solidFill>
                  <a:srgbClr val="004494"/>
                </a:solidFill>
                <a:ea typeface="Verdana" panose="020B0604030504040204" pitchFamily="34" charset="0"/>
                <a:cs typeface="Verdana" panose="020B0604030504040204" pitchFamily="34" charset="0"/>
              </a:rPr>
              <a:t>for quality secondary </a:t>
            </a:r>
            <a:r>
              <a:rPr lang="en-US" sz="1600" dirty="0" smtClean="0">
                <a:solidFill>
                  <a:srgbClr val="004494"/>
                </a:solidFill>
                <a:ea typeface="Verdana" panose="020B0604030504040204" pitchFamily="34" charset="0"/>
                <a:cs typeface="Verdana" panose="020B0604030504040204" pitchFamily="34" charset="0"/>
              </a:rPr>
              <a:t>materials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Thoroughly review </a:t>
            </a:r>
            <a:r>
              <a:rPr lang="en-US" sz="1600" dirty="0">
                <a:solidFill>
                  <a:srgbClr val="004494"/>
                </a:solidFill>
                <a:ea typeface="Verdana" panose="020B0604030504040204" pitchFamily="34" charset="0"/>
                <a:cs typeface="Verdana" panose="020B0604030504040204" pitchFamily="34" charset="0"/>
              </a:rPr>
              <a:t>EU rules on waste shipments, increasing the </a:t>
            </a:r>
            <a:r>
              <a:rPr lang="en-US" sz="1600" dirty="0" smtClean="0">
                <a:solidFill>
                  <a:srgbClr val="004494"/>
                </a:solidFill>
                <a:ea typeface="Verdana" panose="020B0604030504040204" pitchFamily="34" charset="0"/>
                <a:cs typeface="Verdana" panose="020B0604030504040204" pitchFamily="34" charset="0"/>
              </a:rPr>
              <a:t>processing </a:t>
            </a:r>
            <a:r>
              <a:rPr lang="en-US" sz="1600" dirty="0">
                <a:solidFill>
                  <a:srgbClr val="004494"/>
                </a:solidFill>
                <a:ea typeface="Verdana" panose="020B0604030504040204" pitchFamily="34" charset="0"/>
                <a:cs typeface="Verdana" panose="020B0604030504040204" pitchFamily="34" charset="0"/>
              </a:rPr>
              <a:t>of materials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Adopt multilateral</a:t>
            </a:r>
            <a:r>
              <a:rPr lang="en-US" sz="1600" dirty="0">
                <a:solidFill>
                  <a:srgbClr val="004494"/>
                </a:solidFill>
                <a:ea typeface="Verdana" panose="020B0604030504040204" pitchFamily="34" charset="0"/>
                <a:cs typeface="Verdana" panose="020B0604030504040204" pitchFamily="34" charset="0"/>
              </a:rPr>
              <a:t>, regional and bilateral measures to combat environmental crime</a:t>
            </a:r>
            <a:endParaRPr lang="es-ES" sz="1600" dirty="0">
              <a:solidFill>
                <a:srgbClr val="004494"/>
              </a:solidFill>
              <a:ea typeface="Verdana" panose="020B0604030504040204" pitchFamily="34" charset="0"/>
              <a:cs typeface="Verdana" panose="020B0604030504040204" pitchFamily="34" charset="0"/>
            </a:endParaRPr>
          </a:p>
        </p:txBody>
      </p:sp>
      <p:cxnSp>
        <p:nvCxnSpPr>
          <p:cNvPr id="10" name="Straight Connector 9"/>
          <p:cNvCxnSpPr/>
          <p:nvPr/>
        </p:nvCxnSpPr>
        <p:spPr>
          <a:xfrm>
            <a:off x="3390490" y="4898763"/>
            <a:ext cx="7207624" cy="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733" y="3173761"/>
            <a:ext cx="7207624" cy="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9520" y="6622930"/>
            <a:ext cx="7207624" cy="42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00738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72128" y="2680129"/>
            <a:ext cx="10905699" cy="3881904"/>
          </a:xfrm>
        </p:spPr>
        <p:txBody>
          <a:bodyPr/>
          <a:lstStyle/>
          <a:p>
            <a:pPr marL="457200" lvl="1" indent="0">
              <a:buNone/>
            </a:pPr>
            <a:r>
              <a:rPr lang="en-US" dirty="0" smtClean="0">
                <a:solidFill>
                  <a:srgbClr val="004494"/>
                </a:solidFill>
                <a:latin typeface="Verdana" panose="020B0604030504040204" pitchFamily="34" charset="0"/>
                <a:ea typeface="Verdana" panose="020B0604030504040204" pitchFamily="34" charset="0"/>
                <a:cs typeface="Verdana" panose="020B0604030504040204" pitchFamily="34" charset="0"/>
              </a:rPr>
              <a:t>                   Main actions:</a:t>
            </a:r>
          </a:p>
          <a:p>
            <a:pPr marL="2689225" lvl="1" indent="-174625">
              <a:tabLst>
                <a:tab pos="1169988" algn="l"/>
              </a:tabLst>
            </a:pPr>
            <a:r>
              <a:rPr lang="en-US" sz="1800" dirty="0">
                <a:solidFill>
                  <a:srgbClr val="004494"/>
                </a:solidFill>
                <a:latin typeface="Verdana" panose="020B0604030504040204" pitchFamily="34" charset="0"/>
                <a:ea typeface="Verdana" panose="020B0604030504040204" pitchFamily="34" charset="0"/>
                <a:cs typeface="Verdana" panose="020B0604030504040204" pitchFamily="34" charset="0"/>
              </a:rPr>
              <a:t>Revision of the Skills Agenda </a:t>
            </a:r>
            <a:r>
              <a:rPr lang="en-US" sz="1600" i="1" dirty="0">
                <a:solidFill>
                  <a:srgbClr val="004494"/>
                </a:solidFill>
                <a:latin typeface="Verdana" panose="020B0604030504040204" pitchFamily="34" charset="0"/>
                <a:ea typeface="Verdana" panose="020B0604030504040204" pitchFamily="34" charset="0"/>
                <a:cs typeface="Verdana" panose="020B0604030504040204" pitchFamily="34" charset="0"/>
              </a:rPr>
              <a:t>[adopted 2020]</a:t>
            </a:r>
          </a:p>
          <a:p>
            <a:pPr marL="2689225" lvl="1" indent="-174625">
              <a:tabLst>
                <a:tab pos="1169988" algn="l"/>
              </a:tabLst>
            </a:pPr>
            <a:r>
              <a:rPr lang="en-US" sz="1800" dirty="0">
                <a:solidFill>
                  <a:srgbClr val="004494"/>
                </a:solidFill>
                <a:latin typeface="Verdana" panose="020B0604030504040204" pitchFamily="34" charset="0"/>
                <a:ea typeface="Verdana" panose="020B0604030504040204" pitchFamily="34" charset="0"/>
                <a:cs typeface="Verdana" panose="020B0604030504040204" pitchFamily="34" charset="0"/>
              </a:rPr>
              <a:t>A new Pact for Skills </a:t>
            </a:r>
            <a:r>
              <a:rPr lang="en-US" sz="1500" i="1" dirty="0">
                <a:solidFill>
                  <a:srgbClr val="004494"/>
                </a:solidFill>
                <a:latin typeface="Verdana" panose="020B0604030504040204" pitchFamily="34" charset="0"/>
                <a:ea typeface="Verdana" panose="020B0604030504040204" pitchFamily="34" charset="0"/>
                <a:cs typeface="Verdana" panose="020B0604030504040204" pitchFamily="34" charset="0"/>
              </a:rPr>
              <a:t>[launched October 2020]</a:t>
            </a:r>
          </a:p>
          <a:p>
            <a:pPr marL="2689225" lvl="1" indent="-174625">
              <a:tabLst>
                <a:tab pos="1169988" algn="l"/>
              </a:tabLst>
            </a:pPr>
            <a:r>
              <a:rPr lang="en-US" dirty="0">
                <a:solidFill>
                  <a:srgbClr val="004494"/>
                </a:solidFill>
                <a:latin typeface="Verdana" panose="020B0604030504040204" pitchFamily="34" charset="0"/>
                <a:ea typeface="Verdana" panose="020B0604030504040204" pitchFamily="34" charset="0"/>
                <a:cs typeface="Verdana" panose="020B0604030504040204" pitchFamily="34" charset="0"/>
              </a:rPr>
              <a:t>Cohesion policy </a:t>
            </a:r>
            <a:r>
              <a:rPr lang="en-US" dirty="0" smtClean="0">
                <a:solidFill>
                  <a:srgbClr val="004494"/>
                </a:solidFill>
                <a:latin typeface="Verdana" panose="020B0604030504040204" pitchFamily="34" charset="0"/>
                <a:ea typeface="Verdana" panose="020B0604030504040204" pitchFamily="34" charset="0"/>
                <a:cs typeface="Verdana" panose="020B0604030504040204" pitchFamily="34" charset="0"/>
              </a:rPr>
              <a:t>funds                                                                                   </a:t>
            </a:r>
            <a:r>
              <a:rPr lang="en-US" sz="1800" dirty="0" smtClean="0">
                <a:solidFill>
                  <a:srgbClr val="004494"/>
                </a:solidFill>
                <a:latin typeface="Verdana" panose="020B0604030504040204" pitchFamily="34" charset="0"/>
                <a:ea typeface="Verdana" panose="020B0604030504040204" pitchFamily="34" charset="0"/>
                <a:cs typeface="Verdana" panose="020B0604030504040204" pitchFamily="34" charset="0"/>
              </a:rPr>
              <a:t>(</a:t>
            </a:r>
            <a:r>
              <a:rPr lang="en-US" sz="1800" dirty="0" smtClean="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to help regions implement CE strategies &amp; </a:t>
            </a:r>
            <a:br>
              <a:rPr lang="en-US" sz="1800" dirty="0" smtClean="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br>
            <a:r>
              <a:rPr lang="en-US" sz="1800" dirty="0" smtClean="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reinforce </a:t>
            </a:r>
            <a:r>
              <a:rPr lang="en-US" sz="1800" dirty="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their industrial </a:t>
            </a:r>
            <a:r>
              <a:rPr lang="en-US" sz="1800" dirty="0" smtClean="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fabric) </a:t>
            </a:r>
            <a:endParaRPr lang="en-US" sz="1800" dirty="0" smtClean="0">
              <a:solidFill>
                <a:srgbClr val="004494"/>
              </a:solidFill>
              <a:latin typeface="Verdana" panose="020B0604030504040204" pitchFamily="34" charset="0"/>
              <a:ea typeface="Verdana" panose="020B0604030504040204" pitchFamily="34" charset="0"/>
              <a:cs typeface="Verdana" panose="020B0604030504040204" pitchFamily="34" charset="0"/>
            </a:endParaRPr>
          </a:p>
          <a:p>
            <a:pPr marL="2689225" lvl="1" indent="-174625">
              <a:tabLst>
                <a:tab pos="1169988" algn="l"/>
              </a:tabLst>
            </a:pPr>
            <a:r>
              <a:rPr lang="en-US" dirty="0" smtClean="0">
                <a:solidFill>
                  <a:srgbClr val="004494"/>
                </a:solidFill>
                <a:latin typeface="Verdana" panose="020B0604030504040204" pitchFamily="34" charset="0"/>
                <a:ea typeface="Verdana" panose="020B0604030504040204" pitchFamily="34" charset="0"/>
                <a:cs typeface="Verdana" panose="020B0604030504040204" pitchFamily="34" charset="0"/>
              </a:rPr>
              <a:t>Just </a:t>
            </a:r>
            <a:r>
              <a:rPr lang="en-US" dirty="0">
                <a:solidFill>
                  <a:srgbClr val="004494"/>
                </a:solidFill>
                <a:latin typeface="Verdana" panose="020B0604030504040204" pitchFamily="34" charset="0"/>
                <a:ea typeface="Verdana" panose="020B0604030504040204" pitchFamily="34" charset="0"/>
                <a:cs typeface="Verdana" panose="020B0604030504040204" pitchFamily="34" charset="0"/>
              </a:rPr>
              <a:t>Transition Mechanism </a:t>
            </a:r>
          </a:p>
          <a:p>
            <a:pPr marL="2689225" lvl="1" indent="-174625">
              <a:tabLst>
                <a:tab pos="1169988" algn="l"/>
              </a:tabLst>
            </a:pPr>
            <a:r>
              <a:rPr lang="en-US" dirty="0" smtClean="0">
                <a:solidFill>
                  <a:srgbClr val="004494"/>
                </a:solidFill>
                <a:latin typeface="Verdana" panose="020B0604030504040204" pitchFamily="34" charset="0"/>
                <a:ea typeface="Verdana" panose="020B0604030504040204" pitchFamily="34" charset="0"/>
                <a:cs typeface="Verdana" panose="020B0604030504040204" pitchFamily="34" charset="0"/>
              </a:rPr>
              <a:t>Urban </a:t>
            </a:r>
            <a:r>
              <a:rPr lang="en-US" dirty="0">
                <a:solidFill>
                  <a:srgbClr val="004494"/>
                </a:solidFill>
                <a:latin typeface="Verdana" panose="020B0604030504040204" pitchFamily="34" charset="0"/>
                <a:ea typeface="Verdana" panose="020B0604030504040204" pitchFamily="34" charset="0"/>
                <a:cs typeface="Verdana" panose="020B0604030504040204" pitchFamily="34" charset="0"/>
              </a:rPr>
              <a:t>initiatives </a:t>
            </a:r>
            <a:endParaRPr lang="en-US" dirty="0" smtClean="0">
              <a:solidFill>
                <a:srgbClr val="004494"/>
              </a:solidFill>
              <a:latin typeface="Verdana" panose="020B0604030504040204" pitchFamily="34" charset="0"/>
              <a:ea typeface="Verdana" panose="020B0604030504040204" pitchFamily="34" charset="0"/>
              <a:cs typeface="Verdana" panose="020B0604030504040204" pitchFamily="34" charset="0"/>
            </a:endParaRPr>
          </a:p>
          <a:p>
            <a:pPr lvl="1"/>
            <a:endParaRPr lang="en-US" dirty="0" smtClean="0">
              <a:solidFill>
                <a:srgbClr val="004494"/>
              </a:solidFill>
              <a:latin typeface="Verdana" panose="020B0604030504040204" pitchFamily="34" charset="0"/>
              <a:ea typeface="Verdana" panose="020B0604030504040204" pitchFamily="34" charset="0"/>
              <a:cs typeface="Verdana" panose="020B0604030504040204" pitchFamily="34" charset="0"/>
            </a:endParaRPr>
          </a:p>
          <a:p>
            <a:pPr lvl="1"/>
            <a:endParaRPr lang="en-US" b="1" dirty="0" smtClean="0">
              <a:solidFill>
                <a:srgbClr val="004494"/>
              </a:solidFill>
              <a:latin typeface="Verdana" panose="020B0604030504040204" pitchFamily="34" charset="0"/>
              <a:ea typeface="Verdana" panose="020B0604030504040204" pitchFamily="34" charset="0"/>
              <a:cs typeface="Verdana" panose="020B0604030504040204" pitchFamily="34" charset="0"/>
            </a:endParaRPr>
          </a:p>
          <a:p>
            <a:pPr lvl="2"/>
            <a:endParaRPr lang="en-US" dirty="0" smtClean="0"/>
          </a:p>
          <a:p>
            <a:pPr lvl="2"/>
            <a:endParaRPr lang="en-US" dirty="0"/>
          </a:p>
          <a:p>
            <a:pPr lvl="2"/>
            <a:endParaRPr lang="en-US" dirty="0" smtClean="0"/>
          </a:p>
          <a:p>
            <a:pPr marL="914400" lvl="2" indent="0">
              <a:buNone/>
            </a:pPr>
            <a:endParaRPr lang="en-US" dirty="0" smtClean="0"/>
          </a:p>
          <a:p>
            <a:pPr lvl="1"/>
            <a:endParaRPr lang="es-AR" dirty="0"/>
          </a:p>
        </p:txBody>
      </p:sp>
      <p:sp>
        <p:nvSpPr>
          <p:cNvPr id="9" name="Title 8"/>
          <p:cNvSpPr>
            <a:spLocks noGrp="1"/>
          </p:cNvSpPr>
          <p:nvPr>
            <p:ph type="title"/>
          </p:nvPr>
        </p:nvSpPr>
        <p:spPr>
          <a:xfrm>
            <a:off x="1526825" y="312853"/>
            <a:ext cx="10515600" cy="782357"/>
          </a:xfrm>
        </p:spPr>
        <p:txBody>
          <a:bodyPr/>
          <a:lstStyle/>
          <a:p>
            <a:pPr algn="ctr"/>
            <a:r>
              <a:rPr lang="en-IE" sz="3600" dirty="0" smtClean="0"/>
              <a:t>Making circularity work for people, regions and cities</a:t>
            </a: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1865" y="2173402"/>
            <a:ext cx="3730560" cy="2864222"/>
          </a:xfrm>
          <a:prstGeom prst="rect">
            <a:avLst/>
          </a:prstGeom>
        </p:spPr>
      </p:pic>
      <p:cxnSp>
        <p:nvCxnSpPr>
          <p:cNvPr id="5" name="Straight Connector 4"/>
          <p:cNvCxnSpPr/>
          <p:nvPr/>
        </p:nvCxnSpPr>
        <p:spPr>
          <a:xfrm>
            <a:off x="336176" y="2349659"/>
            <a:ext cx="7207624" cy="428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stretch>
            <a:fillRect/>
          </a:stretch>
        </p:blipFill>
        <p:spPr>
          <a:xfrm>
            <a:off x="7543800" y="1407848"/>
            <a:ext cx="768065" cy="836849"/>
          </a:xfrm>
          <a:prstGeom prst="rect">
            <a:avLst/>
          </a:prstGeom>
        </p:spPr>
      </p:pic>
      <p:pic>
        <p:nvPicPr>
          <p:cNvPr id="14" name="Picture 13"/>
          <p:cNvPicPr>
            <a:picLocks noChangeAspect="1"/>
          </p:cNvPicPr>
          <p:nvPr/>
        </p:nvPicPr>
        <p:blipFill>
          <a:blip r:embed="rId5" cstate="print"/>
          <a:stretch>
            <a:fillRect/>
          </a:stretch>
        </p:blipFill>
        <p:spPr>
          <a:xfrm>
            <a:off x="793932" y="4361791"/>
            <a:ext cx="981459" cy="857811"/>
          </a:xfrm>
          <a:prstGeom prst="rect">
            <a:avLst/>
          </a:prstGeom>
        </p:spPr>
      </p:pic>
      <p:sp>
        <p:nvSpPr>
          <p:cNvPr id="2" name="TextBox 1"/>
          <p:cNvSpPr txBox="1"/>
          <p:nvPr/>
        </p:nvSpPr>
        <p:spPr>
          <a:xfrm>
            <a:off x="827116" y="1686057"/>
            <a:ext cx="6716684" cy="646331"/>
          </a:xfrm>
          <a:prstGeom prst="rect">
            <a:avLst/>
          </a:prstGeom>
          <a:noFill/>
        </p:spPr>
        <p:txBody>
          <a:bodyPr wrap="square" rtlCol="0">
            <a:spAutoFit/>
          </a:bodyPr>
          <a:lstStyle/>
          <a:p>
            <a:r>
              <a:rPr lang="en-US" dirty="0">
                <a:solidFill>
                  <a:srgbClr val="004494"/>
                </a:solidFill>
                <a:latin typeface="Verdana" panose="020B0604030504040204" pitchFamily="34" charset="0"/>
                <a:ea typeface="Verdana" panose="020B0604030504040204" pitchFamily="34" charset="0"/>
                <a:cs typeface="Verdana" panose="020B0604030504040204" pitchFamily="34" charset="0"/>
              </a:rPr>
              <a:t>A joint agenda, a transition where no one is left behind</a:t>
            </a:r>
          </a:p>
          <a:p>
            <a:endParaRPr lang="en-US" dirty="0"/>
          </a:p>
        </p:txBody>
      </p:sp>
      <p:pic>
        <p:nvPicPr>
          <p:cNvPr id="3" name="Picture 2"/>
          <p:cNvPicPr>
            <a:picLocks noChangeAspect="1"/>
          </p:cNvPicPr>
          <p:nvPr/>
        </p:nvPicPr>
        <p:blipFill>
          <a:blip r:embed="rId6" cstate="print"/>
          <a:stretch>
            <a:fillRect/>
          </a:stretch>
        </p:blipFill>
        <p:spPr>
          <a:xfrm>
            <a:off x="297002" y="3736515"/>
            <a:ext cx="993860" cy="931744"/>
          </a:xfrm>
          <a:prstGeom prst="rect">
            <a:avLst/>
          </a:prstGeom>
        </p:spPr>
      </p:pic>
    </p:spTree>
    <p:extLst>
      <p:ext uri="{BB962C8B-B14F-4D97-AF65-F5344CB8AC3E}">
        <p14:creationId xmlns:p14="http://schemas.microsoft.com/office/powerpoint/2010/main" xmlns="" val="169941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222" y="114560"/>
            <a:ext cx="10515600" cy="782357"/>
          </a:xfrm>
        </p:spPr>
        <p:txBody>
          <a:bodyPr/>
          <a:lstStyle/>
          <a:p>
            <a:r>
              <a:rPr lang="fr-BE" dirty="0" err="1" smtClean="0"/>
              <a:t>Enablers</a:t>
            </a:r>
            <a:r>
              <a:rPr lang="fr-BE" dirty="0" smtClean="0"/>
              <a:t> of the transition </a:t>
            </a:r>
            <a:endParaRPr lang="es-ES" dirty="0"/>
          </a:p>
        </p:txBody>
      </p:sp>
      <p:sp>
        <p:nvSpPr>
          <p:cNvPr id="5" name="TextBox 4"/>
          <p:cNvSpPr txBox="1"/>
          <p:nvPr/>
        </p:nvSpPr>
        <p:spPr>
          <a:xfrm>
            <a:off x="262271" y="3417053"/>
            <a:ext cx="11644330" cy="2154436"/>
          </a:xfrm>
          <a:prstGeom prst="rect">
            <a:avLst/>
          </a:prstGeom>
          <a:noFill/>
          <a:ln w="28575">
            <a:solidFill>
              <a:srgbClr val="FF9933"/>
            </a:solidFill>
          </a:ln>
        </p:spPr>
        <p:txBody>
          <a:bodyPr wrap="square" rtlCol="0">
            <a:spAutoFit/>
          </a:bodyPr>
          <a:lstStyle/>
          <a:p>
            <a:pPr marL="1435100" marR="0" lvl="1" indent="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Getting the economics right</a:t>
            </a:r>
            <a:endParaRPr kumimoji="0" lang="en-US" sz="2400" b="1" i="0" u="none" strike="noStrike" kern="1200" cap="none" spc="0" normalizeH="0" baseline="0" noProof="0" dirty="0">
              <a:ln>
                <a:noFill/>
              </a:ln>
              <a:solidFill>
                <a:srgbClr val="4D4D4D"/>
              </a:solidFill>
              <a:effectLst/>
              <a:uLnTx/>
              <a:uFillTx/>
            </a:endParaRPr>
          </a:p>
          <a:p>
            <a:pPr marL="2057400" marR="0" lvl="1"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smtClean="0">
                <a:ln>
                  <a:noFill/>
                </a:ln>
                <a:solidFill>
                  <a:srgbClr val="FF9933"/>
                </a:solidFill>
                <a:effectLst/>
                <a:uLnTx/>
                <a:uFillTx/>
                <a:ea typeface="Verdana" panose="020B0604030504040204" pitchFamily="34" charset="0"/>
                <a:cs typeface="Verdana" panose="020B0604030504040204" pitchFamily="34" charset="0"/>
              </a:rPr>
              <a:t>Integrating </a:t>
            </a:r>
            <a:r>
              <a:rPr kumimoji="0" lang="en-US" sz="2000" b="0" i="0" u="none" strike="noStrike" kern="1200" cap="none" spc="0" normalizeH="0" baseline="0" noProof="0" dirty="0">
                <a:ln>
                  <a:noFill/>
                </a:ln>
                <a:solidFill>
                  <a:srgbClr val="FF9933"/>
                </a:solidFill>
                <a:effectLst/>
                <a:uLnTx/>
                <a:uFillTx/>
                <a:ea typeface="Verdana" panose="020B0604030504040204" pitchFamily="34" charset="0"/>
                <a:cs typeface="Verdana" panose="020B0604030504040204" pitchFamily="34" charset="0"/>
              </a:rPr>
              <a:t>CE in EU Taxonomy </a:t>
            </a:r>
            <a:r>
              <a:rPr kumimoji="0" lang="en-US" sz="2000" b="0" i="0" u="none" strike="noStrike" kern="1200" cap="none" spc="0" normalizeH="0" baseline="0" noProof="0" dirty="0" smtClean="0">
                <a:ln>
                  <a:noFill/>
                </a:ln>
                <a:solidFill>
                  <a:srgbClr val="FF9933"/>
                </a:solidFill>
                <a:effectLst/>
                <a:uLnTx/>
                <a:uFillTx/>
                <a:ea typeface="Verdana" panose="020B0604030504040204" pitchFamily="34" charset="0"/>
                <a:cs typeface="Verdana" panose="020B0604030504040204" pitchFamily="34" charset="0"/>
              </a:rPr>
              <a:t>Regulation (Q4</a:t>
            </a:r>
            <a:r>
              <a:rPr kumimoji="0" lang="en-US" sz="2000" b="0" i="0" u="none" strike="noStrike" kern="1200" cap="none" spc="0" normalizeH="0" noProof="0" dirty="0" smtClean="0">
                <a:ln>
                  <a:noFill/>
                </a:ln>
                <a:solidFill>
                  <a:srgbClr val="FF9933"/>
                </a:solidFill>
                <a:effectLst/>
                <a:uLnTx/>
                <a:uFillTx/>
                <a:ea typeface="Verdana" panose="020B0604030504040204" pitchFamily="34" charset="0"/>
                <a:cs typeface="Verdana" panose="020B0604030504040204" pitchFamily="34" charset="0"/>
              </a:rPr>
              <a:t> 2021</a:t>
            </a:r>
            <a:r>
              <a:rPr kumimoji="0" lang="en-US" sz="2000" b="0" i="0" u="none" strike="noStrike" kern="1200" cap="none" spc="0" normalizeH="0" baseline="0" noProof="0" dirty="0" smtClean="0">
                <a:ln>
                  <a:noFill/>
                </a:ln>
                <a:solidFill>
                  <a:srgbClr val="FF9933"/>
                </a:solidFill>
                <a:effectLst/>
                <a:uLnTx/>
                <a:uFillTx/>
                <a:ea typeface="Verdana" panose="020B0604030504040204" pitchFamily="34" charset="0"/>
                <a:cs typeface="Verdana" panose="020B0604030504040204" pitchFamily="34" charset="0"/>
              </a:rPr>
              <a:t>)</a:t>
            </a:r>
            <a:endParaRPr kumimoji="0" lang="en-US" sz="2000" b="0" i="0" u="none" strike="noStrike" kern="1200" cap="none" spc="0" normalizeH="0" baseline="0" noProof="0" dirty="0">
              <a:ln>
                <a:noFill/>
              </a:ln>
              <a:solidFill>
                <a:srgbClr val="FF9933"/>
              </a:solidFill>
              <a:effectLst/>
              <a:uLnTx/>
              <a:uFillTx/>
              <a:ea typeface="Verdana" panose="020B0604030504040204" pitchFamily="34" charset="0"/>
              <a:cs typeface="Verdana" panose="020B0604030504040204" pitchFamily="34" charset="0"/>
            </a:endParaRPr>
          </a:p>
          <a:p>
            <a:pPr marL="2057400" marR="0" lvl="1"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FF9933"/>
                </a:solidFill>
                <a:effectLst/>
                <a:uLnTx/>
                <a:uFillTx/>
                <a:ea typeface="Verdana" panose="020B0604030504040204" pitchFamily="34" charset="0"/>
                <a:cs typeface="Verdana" panose="020B0604030504040204" pitchFamily="34" charset="0"/>
              </a:rPr>
              <a:t>EU Ecolabel criteria for financial </a:t>
            </a:r>
            <a:r>
              <a:rPr kumimoji="0" lang="en-US" sz="2000" b="0" i="0" u="none" strike="noStrike" kern="1200" cap="none" spc="0" normalizeH="0" baseline="0" noProof="0" dirty="0" smtClean="0">
                <a:ln>
                  <a:noFill/>
                </a:ln>
                <a:solidFill>
                  <a:srgbClr val="FF9933"/>
                </a:solidFill>
                <a:effectLst/>
                <a:uLnTx/>
                <a:uFillTx/>
                <a:ea typeface="Verdana" panose="020B0604030504040204" pitchFamily="34" charset="0"/>
                <a:cs typeface="Verdana" panose="020B0604030504040204" pitchFamily="34" charset="0"/>
              </a:rPr>
              <a:t>products (Q4</a:t>
            </a:r>
            <a:r>
              <a:rPr kumimoji="0" lang="en-US" sz="2000" b="0" i="0" u="none" strike="noStrike" kern="1200" cap="none" spc="0" normalizeH="0" noProof="0" dirty="0" smtClean="0">
                <a:ln>
                  <a:noFill/>
                </a:ln>
                <a:solidFill>
                  <a:srgbClr val="FF9933"/>
                </a:solidFill>
                <a:effectLst/>
                <a:uLnTx/>
                <a:uFillTx/>
                <a:ea typeface="Verdana" panose="020B0604030504040204" pitchFamily="34" charset="0"/>
                <a:cs typeface="Verdana" panose="020B0604030504040204" pitchFamily="34" charset="0"/>
              </a:rPr>
              <a:t> 2021</a:t>
            </a:r>
            <a:r>
              <a:rPr kumimoji="0" lang="en-US" sz="2000" b="0" i="0" u="none" strike="noStrike" kern="1200" cap="none" spc="0" normalizeH="0" baseline="0" noProof="0" dirty="0" smtClean="0">
                <a:ln>
                  <a:noFill/>
                </a:ln>
                <a:solidFill>
                  <a:srgbClr val="FF9933"/>
                </a:solidFill>
                <a:effectLst/>
                <a:uLnTx/>
                <a:uFillTx/>
                <a:ea typeface="Verdana" panose="020B0604030504040204" pitchFamily="34" charset="0"/>
                <a:cs typeface="Verdana" panose="020B0604030504040204" pitchFamily="34" charset="0"/>
              </a:rPr>
              <a:t>)</a:t>
            </a:r>
            <a:endParaRPr kumimoji="0" lang="en-US" sz="2000" b="0" i="0" u="none" strike="noStrike" kern="1200" cap="none" spc="0" normalizeH="0" baseline="0" noProof="0" dirty="0">
              <a:ln>
                <a:noFill/>
              </a:ln>
              <a:solidFill>
                <a:srgbClr val="FF9933"/>
              </a:solidFill>
              <a:effectLst/>
              <a:uLnTx/>
              <a:uFillTx/>
              <a:ea typeface="Verdana" panose="020B0604030504040204" pitchFamily="34" charset="0"/>
              <a:cs typeface="Verdana" panose="020B0604030504040204" pitchFamily="34" charset="0"/>
            </a:endParaRPr>
          </a:p>
          <a:p>
            <a:pPr marL="2057400" marR="0" lvl="1"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FF9933"/>
                </a:solidFill>
                <a:effectLst/>
                <a:uLnTx/>
                <a:uFillTx/>
                <a:ea typeface="Verdana" panose="020B0604030504040204" pitchFamily="34" charset="0"/>
                <a:cs typeface="Verdana" panose="020B0604030504040204" pitchFamily="34" charset="0"/>
              </a:rPr>
              <a:t>CE solutions in State Aid, business strategies, financial instruments and </a:t>
            </a:r>
            <a:r>
              <a:rPr kumimoji="0" lang="en-US" sz="2000" b="0" i="0" u="none" strike="noStrike" kern="1200" cap="none" spc="0" normalizeH="0" baseline="0" noProof="0" dirty="0" smtClean="0">
                <a:ln>
                  <a:noFill/>
                </a:ln>
                <a:solidFill>
                  <a:srgbClr val="FF9933"/>
                </a:solidFill>
                <a:effectLst/>
                <a:uLnTx/>
                <a:uFillTx/>
                <a:ea typeface="Verdana" panose="020B0604030504040204" pitchFamily="34" charset="0"/>
                <a:cs typeface="Verdana" panose="020B0604030504040204" pitchFamily="34" charset="0"/>
              </a:rPr>
              <a:t>reporting (2021)</a:t>
            </a:r>
          </a:p>
        </p:txBody>
      </p:sp>
      <p:sp>
        <p:nvSpPr>
          <p:cNvPr id="6" name="TextBox 5"/>
          <p:cNvSpPr txBox="1"/>
          <p:nvPr/>
        </p:nvSpPr>
        <p:spPr>
          <a:xfrm>
            <a:off x="227580" y="5763034"/>
            <a:ext cx="11667457" cy="923330"/>
          </a:xfrm>
          <a:prstGeom prst="rect">
            <a:avLst/>
          </a:prstGeom>
          <a:noFill/>
          <a:ln w="28575">
            <a:solidFill>
              <a:srgbClr val="92D050"/>
            </a:solidFill>
          </a:ln>
        </p:spPr>
        <p:txBody>
          <a:bodyPr wrap="square" rtlCol="0">
            <a:spAutoFit/>
          </a:bodyPr>
          <a:lstStyle/>
          <a:p>
            <a:pPr marL="2057400" marR="0" lvl="0" indent="-62230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Research, innovation and digitalization</a:t>
            </a:r>
          </a:p>
          <a:p>
            <a:pPr marL="205740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smtClean="0">
                <a:ln>
                  <a:noFill/>
                </a:ln>
                <a:solidFill>
                  <a:srgbClr val="92D050"/>
                </a:solidFill>
                <a:effectLst/>
                <a:uLnTx/>
                <a:uFillTx/>
                <a:ea typeface="Verdana" panose="020B0604030504040204" pitchFamily="34" charset="0"/>
                <a:cs typeface="Verdana" panose="020B0604030504040204" pitchFamily="34" charset="0"/>
              </a:rPr>
              <a:t>European </a:t>
            </a:r>
            <a:r>
              <a:rPr kumimoji="0" lang="en-US" sz="2000" b="0" i="0" u="none" strike="noStrike" kern="1200" cap="none" spc="0" normalizeH="0" baseline="0" noProof="0" dirty="0">
                <a:ln>
                  <a:noFill/>
                </a:ln>
                <a:solidFill>
                  <a:srgbClr val="92D050"/>
                </a:solidFill>
                <a:effectLst/>
                <a:uLnTx/>
                <a:uFillTx/>
                <a:ea typeface="Verdana" panose="020B0604030504040204" pitchFamily="34" charset="0"/>
                <a:cs typeface="Verdana" panose="020B0604030504040204" pitchFamily="34" charset="0"/>
              </a:rPr>
              <a:t>Regional Development </a:t>
            </a:r>
            <a:r>
              <a:rPr kumimoji="0" lang="en-US" sz="2000" b="0" i="0" u="none" strike="noStrike" kern="1200" cap="none" spc="0" normalizeH="0" baseline="0" noProof="0" dirty="0" smtClean="0">
                <a:ln>
                  <a:noFill/>
                </a:ln>
                <a:solidFill>
                  <a:srgbClr val="92D050"/>
                </a:solidFill>
                <a:effectLst/>
                <a:uLnTx/>
                <a:uFillTx/>
                <a:ea typeface="Verdana" panose="020B0604030504040204" pitchFamily="34" charset="0"/>
                <a:cs typeface="Verdana" panose="020B0604030504040204" pitchFamily="34" charset="0"/>
              </a:rPr>
              <a:t>Fund/LIFE/</a:t>
            </a:r>
            <a:r>
              <a:rPr kumimoji="0" lang="en-US" sz="2000" b="0" i="0" u="none" strike="noStrike" kern="1200" cap="none" spc="0" normalizeH="0" baseline="0" noProof="0" dirty="0" err="1" smtClean="0">
                <a:ln>
                  <a:noFill/>
                </a:ln>
                <a:solidFill>
                  <a:srgbClr val="92D050"/>
                </a:solidFill>
                <a:effectLst/>
                <a:uLnTx/>
                <a:uFillTx/>
                <a:ea typeface="Verdana" panose="020B0604030504040204" pitchFamily="34" charset="0"/>
                <a:cs typeface="Verdana" panose="020B0604030504040204" pitchFamily="34" charset="0"/>
              </a:rPr>
              <a:t>HorizonEurope</a:t>
            </a:r>
            <a:endParaRPr kumimoji="0" lang="fr-BE" sz="1400" b="0" i="0" u="none" strike="noStrike" kern="1200" cap="none" spc="0" normalizeH="0" baseline="0" noProof="0" dirty="0">
              <a:ln>
                <a:noFill/>
              </a:ln>
              <a:solidFill>
                <a:srgbClr val="4D4D4D"/>
              </a:solidFill>
              <a:effectLst/>
              <a:uLnTx/>
              <a:uFillTx/>
              <a:latin typeface="Arial"/>
              <a:ea typeface="+mn-ea"/>
              <a:cs typeface="+mn-cs"/>
            </a:endParaRPr>
          </a:p>
        </p:txBody>
      </p:sp>
      <p:sp>
        <p:nvSpPr>
          <p:cNvPr id="7" name="TextBox 6"/>
          <p:cNvSpPr txBox="1"/>
          <p:nvPr/>
        </p:nvSpPr>
        <p:spPr>
          <a:xfrm>
            <a:off x="250707" y="1106195"/>
            <a:ext cx="11644330" cy="2154436"/>
          </a:xfrm>
          <a:prstGeom prst="rect">
            <a:avLst/>
          </a:prstGeom>
          <a:noFill/>
          <a:ln w="19050">
            <a:solidFill>
              <a:srgbClr val="035DC1"/>
            </a:solidFill>
          </a:ln>
        </p:spPr>
        <p:txBody>
          <a:bodyPr wrap="square" rtlCol="0">
            <a:spAutoFit/>
          </a:bodyPr>
          <a:lstStyle/>
          <a:p>
            <a:pPr marL="2057400" marR="0" lvl="1" indent="-62230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Circular economy as prerequisite for climate neutrality</a:t>
            </a:r>
          </a:p>
          <a:p>
            <a:pPr marL="2057400" marR="0" lvl="1"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smtClean="0">
                <a:ln>
                  <a:noFill/>
                </a:ln>
                <a:solidFill>
                  <a:srgbClr val="0070C0"/>
                </a:solidFill>
                <a:effectLst/>
                <a:uLnTx/>
                <a:uFillTx/>
                <a:ea typeface="Verdana" panose="020B0604030504040204" pitchFamily="34" charset="0"/>
                <a:cs typeface="Verdana" panose="020B0604030504040204" pitchFamily="34" charset="0"/>
              </a:rPr>
              <a:t>Measuring </a:t>
            </a:r>
            <a:r>
              <a:rPr kumimoji="0" lang="en-US" sz="2000" b="0" i="0" u="none" strike="noStrike" kern="1200" cap="none" spc="0" normalizeH="0" baseline="0" noProof="0" dirty="0">
                <a:ln>
                  <a:noFill/>
                </a:ln>
                <a:solidFill>
                  <a:srgbClr val="0070C0"/>
                </a:solidFill>
                <a:effectLst/>
                <a:uLnTx/>
                <a:uFillTx/>
                <a:ea typeface="Verdana" panose="020B0604030504040204" pitchFamily="34" charset="0"/>
                <a:cs typeface="Verdana" panose="020B0604030504040204" pitchFamily="34" charset="0"/>
              </a:rPr>
              <a:t>circularity contribution to climate mitigation </a:t>
            </a:r>
            <a:endParaRPr kumimoji="0" lang="en-US" sz="2000" b="0" i="0" u="none" strike="noStrike" kern="1200" cap="none" spc="0" normalizeH="0" baseline="0" noProof="0" dirty="0" smtClean="0">
              <a:ln>
                <a:noFill/>
              </a:ln>
              <a:solidFill>
                <a:srgbClr val="0070C0"/>
              </a:solidFill>
              <a:effectLst/>
              <a:uLnTx/>
              <a:uFillTx/>
              <a:ea typeface="Verdana" panose="020B0604030504040204" pitchFamily="34" charset="0"/>
              <a:cs typeface="Verdana" panose="020B0604030504040204" pitchFamily="34" charset="0"/>
            </a:endParaRPr>
          </a:p>
          <a:p>
            <a:pPr marL="2057400" marR="0" lvl="1"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smtClean="0">
                <a:ln>
                  <a:noFill/>
                </a:ln>
                <a:solidFill>
                  <a:srgbClr val="0070C0"/>
                </a:solidFill>
                <a:effectLst/>
                <a:uLnTx/>
                <a:uFillTx/>
                <a:ea typeface="Verdana" panose="020B0604030504040204" pitchFamily="34" charset="0"/>
                <a:cs typeface="Verdana" panose="020B0604030504040204" pitchFamily="34" charset="0"/>
              </a:rPr>
              <a:t>Strengthening </a:t>
            </a:r>
            <a:r>
              <a:rPr kumimoji="0" lang="en-US" sz="2000" b="0" i="0" u="none" strike="noStrike" kern="1200" cap="none" spc="0" normalizeH="0" baseline="0" noProof="0" dirty="0">
                <a:ln>
                  <a:noFill/>
                </a:ln>
                <a:solidFill>
                  <a:srgbClr val="0070C0"/>
                </a:solidFill>
                <a:effectLst/>
                <a:uLnTx/>
                <a:uFillTx/>
                <a:ea typeface="Verdana" panose="020B0604030504040204" pitchFamily="34" charset="0"/>
                <a:cs typeface="Verdana" panose="020B0604030504040204" pitchFamily="34" charset="0"/>
              </a:rPr>
              <a:t>the role of circularity in future revisions of the National Energy and Climate Plans </a:t>
            </a:r>
            <a:endParaRPr kumimoji="0" lang="en-US" sz="2000" b="0" i="0" u="none" strike="noStrike" kern="1200" cap="none" spc="0" normalizeH="0" baseline="0" noProof="0" dirty="0" smtClean="0">
              <a:ln>
                <a:noFill/>
              </a:ln>
              <a:solidFill>
                <a:srgbClr val="0070C0"/>
              </a:solidFill>
              <a:effectLst/>
              <a:uLnTx/>
              <a:uFillTx/>
              <a:ea typeface="Verdana" panose="020B0604030504040204" pitchFamily="34" charset="0"/>
              <a:cs typeface="Verdana" panose="020B0604030504040204" pitchFamily="34" charset="0"/>
            </a:endParaRPr>
          </a:p>
          <a:p>
            <a:pPr marL="2057400" marR="0" lvl="1"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smtClean="0">
                <a:ln>
                  <a:noFill/>
                </a:ln>
                <a:solidFill>
                  <a:srgbClr val="0070C0"/>
                </a:solidFill>
                <a:effectLst/>
                <a:uLnTx/>
                <a:uFillTx/>
                <a:ea typeface="Verdana" panose="020B0604030504040204" pitchFamily="34" charset="0"/>
                <a:cs typeface="Verdana" panose="020B0604030504040204" pitchFamily="34" charset="0"/>
              </a:rPr>
              <a:t>Certification </a:t>
            </a:r>
            <a:r>
              <a:rPr kumimoji="0" lang="en-US" sz="2000" b="0" i="0" u="none" strike="noStrike" kern="1200" cap="none" spc="0" normalizeH="0" baseline="0" noProof="0" dirty="0">
                <a:ln>
                  <a:noFill/>
                </a:ln>
                <a:solidFill>
                  <a:srgbClr val="0070C0"/>
                </a:solidFill>
                <a:effectLst/>
                <a:uLnTx/>
                <a:uFillTx/>
                <a:ea typeface="Verdana" panose="020B0604030504040204" pitchFamily="34" charset="0"/>
                <a:cs typeface="Verdana" panose="020B0604030504040204" pitchFamily="34" charset="0"/>
              </a:rPr>
              <a:t>of carbon </a:t>
            </a:r>
            <a:r>
              <a:rPr kumimoji="0" lang="en-US" sz="2000" b="0" i="0" u="none" strike="noStrike" kern="1200" cap="none" spc="0" normalizeH="0" baseline="0" noProof="0" dirty="0" smtClean="0">
                <a:ln>
                  <a:noFill/>
                </a:ln>
                <a:solidFill>
                  <a:srgbClr val="0070C0"/>
                </a:solidFill>
                <a:effectLst/>
                <a:uLnTx/>
                <a:uFillTx/>
                <a:ea typeface="Verdana" panose="020B0604030504040204" pitchFamily="34" charset="0"/>
                <a:cs typeface="Verdana" panose="020B0604030504040204" pitchFamily="34" charset="0"/>
              </a:rPr>
              <a:t>removals</a:t>
            </a:r>
            <a:endParaRPr kumimoji="0" lang="fr-BE" sz="2000" b="0" i="0" u="none" strike="noStrike" kern="1200" cap="none" spc="0" normalizeH="0" baseline="0" noProof="0" dirty="0">
              <a:ln>
                <a:noFill/>
              </a:ln>
              <a:solidFill>
                <a:srgbClr val="4D4D4D"/>
              </a:solidFill>
              <a:effectLst/>
              <a:uLnTx/>
              <a:uFillTx/>
            </a:endParaRPr>
          </a:p>
        </p:txBody>
      </p:sp>
    </p:spTree>
    <p:extLst>
      <p:ext uri="{BB962C8B-B14F-4D97-AF65-F5344CB8AC3E}">
        <p14:creationId xmlns:p14="http://schemas.microsoft.com/office/powerpoint/2010/main" xmlns="" val="422528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10813521" y="1647935"/>
            <a:ext cx="1378479" cy="1248289"/>
          </a:xfrm>
          <a:prstGeom prst="rect">
            <a:avLst/>
          </a:prstGeom>
        </p:spPr>
      </p:pic>
      <p:sp>
        <p:nvSpPr>
          <p:cNvPr id="2" name="Rectangle 1"/>
          <p:cNvSpPr/>
          <p:nvPr/>
        </p:nvSpPr>
        <p:spPr>
          <a:xfrm>
            <a:off x="272374" y="6563638"/>
            <a:ext cx="1139342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smtClean="0">
                <a:ln>
                  <a:noFill/>
                </a:ln>
                <a:solidFill>
                  <a:srgbClr val="003366"/>
                </a:solidFill>
                <a:effectLst/>
                <a:uLnTx/>
                <a:uFillTx/>
                <a:ea typeface="+mn-ea"/>
                <a:cs typeface="+mn-cs"/>
                <a:hlinkClick r:id="rId4"/>
              </a:rPr>
              <a:t>‘</a:t>
            </a:r>
            <a:r>
              <a:rPr kumimoji="0" lang="en-US" sz="1400" b="0" i="0" u="sng" strike="noStrike" kern="1200" cap="none" spc="0" normalizeH="0" baseline="0" noProof="0" dirty="0">
                <a:ln>
                  <a:noFill/>
                </a:ln>
                <a:solidFill>
                  <a:srgbClr val="003366"/>
                </a:solidFill>
                <a:effectLst/>
                <a:uLnTx/>
                <a:uFillTx/>
                <a:ea typeface="+mn-ea"/>
                <a:cs typeface="+mn-cs"/>
                <a:hlinkClick r:id="rId4"/>
              </a:rPr>
              <a:t>Leading the way to a global circular economy: state of play and outlook’</a:t>
            </a:r>
            <a:endParaRPr kumimoji="0" lang="en-GB" sz="1400" b="0" i="0" u="none" strike="noStrike" kern="1200" cap="none" spc="0" normalizeH="0" baseline="0" noProof="0" dirty="0">
              <a:ln>
                <a:noFill/>
              </a:ln>
              <a:solidFill>
                <a:srgbClr val="4D4D4D"/>
              </a:solidFill>
              <a:effectLst/>
              <a:uLnTx/>
              <a:uFillTx/>
              <a:ea typeface="+mn-ea"/>
              <a:cs typeface="+mn-cs"/>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xmlns="" val="0"/>
              </a:ext>
            </a:extLst>
          </a:blip>
          <a:srcRect r="67064"/>
          <a:stretch/>
        </p:blipFill>
        <p:spPr>
          <a:xfrm>
            <a:off x="3024006" y="6482904"/>
            <a:ext cx="361220" cy="336888"/>
          </a:xfrm>
          <a:prstGeom prst="rect">
            <a:avLst/>
          </a:prstGeom>
        </p:spPr>
      </p:pic>
      <p:sp>
        <p:nvSpPr>
          <p:cNvPr id="12" name="Title 11"/>
          <p:cNvSpPr>
            <a:spLocks noGrp="1"/>
          </p:cNvSpPr>
          <p:nvPr>
            <p:ph type="title"/>
          </p:nvPr>
        </p:nvSpPr>
        <p:spPr>
          <a:xfrm>
            <a:off x="664532" y="56350"/>
            <a:ext cx="10515600" cy="782357"/>
          </a:xfrm>
        </p:spPr>
        <p:txBody>
          <a:bodyPr/>
          <a:lstStyle/>
          <a:p>
            <a:pPr algn="ctr"/>
            <a:r>
              <a:rPr lang="en-IE" dirty="0" smtClean="0"/>
              <a:t>Towards a global circular economy</a:t>
            </a:r>
            <a:endParaRPr lang="en-US" dirty="0"/>
          </a:p>
        </p:txBody>
      </p:sp>
      <p:pic>
        <p:nvPicPr>
          <p:cNvPr id="11" name="Picture 10"/>
          <p:cNvPicPr>
            <a:picLocks noChangeAspect="1"/>
          </p:cNvPicPr>
          <p:nvPr/>
        </p:nvPicPr>
        <p:blipFill rotWithShape="1">
          <a:blip r:embed="rId6" cstate="print"/>
          <a:srcRect l="10244" t="303"/>
          <a:stretch/>
        </p:blipFill>
        <p:spPr>
          <a:xfrm>
            <a:off x="10704564" y="178727"/>
            <a:ext cx="1222543" cy="1319959"/>
          </a:xfrm>
          <a:prstGeom prst="rect">
            <a:avLst/>
          </a:prstGeom>
        </p:spPr>
      </p:pic>
      <p:grpSp>
        <p:nvGrpSpPr>
          <p:cNvPr id="3" name="Group 2"/>
          <p:cNvGrpSpPr/>
          <p:nvPr/>
        </p:nvGrpSpPr>
        <p:grpSpPr>
          <a:xfrm>
            <a:off x="279038" y="1657570"/>
            <a:ext cx="11648069" cy="3828828"/>
            <a:chOff x="272374" y="1236103"/>
            <a:chExt cx="11501110" cy="3489186"/>
          </a:xfrm>
        </p:grpSpPr>
        <p:sp>
          <p:nvSpPr>
            <p:cNvPr id="5" name="Rectangle 4"/>
            <p:cNvSpPr/>
            <p:nvPr/>
          </p:nvSpPr>
          <p:spPr>
            <a:xfrm>
              <a:off x="820736" y="1236103"/>
              <a:ext cx="9091748" cy="1107996"/>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1200"/>
                </a:spcAft>
                <a:buClrTx/>
                <a:buSzTx/>
                <a:buFontTx/>
                <a:buNone/>
                <a:tabLst/>
                <a:defRPr/>
              </a:pP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An agenda to promote </a:t>
              </a:r>
              <a:r>
                <a:rPr lang="en-US" i="1" dirty="0" smtClean="0">
                  <a:solidFill>
                    <a:srgbClr val="004494"/>
                  </a:solidFill>
                  <a:ea typeface="Verdana" panose="020B0604030504040204" pitchFamily="34" charset="0"/>
                  <a:cs typeface="Verdana" panose="020B0604030504040204" pitchFamily="34" charset="0"/>
                </a:rPr>
                <a:t>CE</a:t>
              </a: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 at bilateral, regional </a:t>
              </a:r>
              <a:r>
                <a:rPr kumimoji="0" lang="en-US" b="0" i="1"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and </a:t>
              </a: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multilateral level, including </a:t>
              </a:r>
              <a:r>
                <a:rPr kumimoji="0" lang="en-US" b="0" i="1"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through development &amp;</a:t>
              </a: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 </a:t>
              </a:r>
              <a:r>
                <a:rPr kumimoji="0" lang="en-US" b="0" i="1"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international cooperation </a:t>
              </a:r>
              <a:r>
                <a:rPr kumimoji="0" lang="en-US" b="0" i="1" u="none" strike="noStrike" kern="1200" cap="none" spc="0" normalizeH="0" baseline="0" noProof="0" dirty="0" err="1" smtClean="0">
                  <a:ln>
                    <a:noFill/>
                  </a:ln>
                  <a:solidFill>
                    <a:srgbClr val="004494"/>
                  </a:solidFill>
                  <a:effectLst/>
                  <a:uLnTx/>
                  <a:uFillTx/>
                  <a:ea typeface="Verdana" panose="020B0604030504040204" pitchFamily="34" charset="0"/>
                  <a:cs typeface="Verdana" panose="020B0604030504040204" pitchFamily="34" charset="0"/>
                </a:rPr>
                <a:t>programmes</a:t>
              </a:r>
              <a:endParaRPr lang="en-US" b="1" i="1" noProof="0" dirty="0" smtClean="0">
                <a:solidFill>
                  <a:srgbClr val="004494"/>
                </a:solidFill>
                <a:ea typeface="Verdana" panose="020B0604030504040204" pitchFamily="34" charset="0"/>
                <a:cs typeface="Verdana" panose="020B0604030504040204" pitchFamily="34" charset="0"/>
              </a:endParaRPr>
            </a:p>
            <a:p>
              <a:pPr marL="457200" marR="0" lvl="1" indent="0" algn="ctr" defTabSz="914400" rtl="0" eaLnBrk="1" fontAlgn="auto" latinLnBrk="0" hangingPunct="1">
                <a:lnSpc>
                  <a:spcPct val="100000"/>
                </a:lnSpc>
                <a:spcBef>
                  <a:spcPts val="0"/>
                </a:spcBef>
                <a:spcAft>
                  <a:spcPts val="1200"/>
                </a:spcAft>
                <a:buClrTx/>
                <a:buSzTx/>
                <a:buFontTx/>
                <a:buNone/>
                <a:tabLst/>
                <a:defRPr/>
              </a:pPr>
              <a:endParaRPr lang="en-US" sz="2000" b="1" i="1" noProof="0" dirty="0" smtClean="0">
                <a:solidFill>
                  <a:srgbClr val="004494"/>
                </a:solidFill>
                <a:ea typeface="Verdana" panose="020B0604030504040204" pitchFamily="34" charset="0"/>
                <a:cs typeface="Verdana" panose="020B0604030504040204" pitchFamily="34" charset="0"/>
              </a:endParaRPr>
            </a:p>
          </p:txBody>
        </p:sp>
        <p:sp>
          <p:nvSpPr>
            <p:cNvPr id="24" name="Rounded Rectangle 23"/>
            <p:cNvSpPr/>
            <p:nvPr/>
          </p:nvSpPr>
          <p:spPr>
            <a:xfrm>
              <a:off x="272374" y="2890280"/>
              <a:ext cx="1749167"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034EA2"/>
                  </a:solidFill>
                </a:rPr>
                <a:t>Kick-start negotiations for a Global agreement on plastics</a:t>
              </a:r>
              <a:endParaRPr lang="en-IE" sz="1400" dirty="0">
                <a:solidFill>
                  <a:srgbClr val="034EA2"/>
                </a:solidFill>
              </a:endParaRPr>
            </a:p>
          </p:txBody>
        </p:sp>
        <p:sp>
          <p:nvSpPr>
            <p:cNvPr id="25" name="Rounded Rectangle 24"/>
            <p:cNvSpPr/>
            <p:nvPr/>
          </p:nvSpPr>
          <p:spPr>
            <a:xfrm>
              <a:off x="2230685" y="2890280"/>
              <a:ext cx="1741251"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034EA2"/>
                  </a:solidFill>
                </a:rPr>
                <a:t>Global Circular Economy and Resource Efficiency Alliance </a:t>
              </a:r>
              <a:endParaRPr lang="en-GB" sz="1400" dirty="0">
                <a:solidFill>
                  <a:srgbClr val="034EA2"/>
                </a:solidFill>
              </a:endParaRPr>
            </a:p>
          </p:txBody>
        </p:sp>
        <p:sp>
          <p:nvSpPr>
            <p:cNvPr id="26" name="Rounded Rectangle 25"/>
            <p:cNvSpPr/>
            <p:nvPr/>
          </p:nvSpPr>
          <p:spPr>
            <a:xfrm>
              <a:off x="4181080" y="2881988"/>
              <a:ext cx="1741251"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034EA2"/>
                  </a:solidFill>
                </a:rPr>
                <a:t>CE in free trade agreements </a:t>
              </a:r>
              <a:endParaRPr lang="en-GB" sz="1400" dirty="0">
                <a:solidFill>
                  <a:srgbClr val="034EA2"/>
                </a:solidFill>
              </a:endParaRPr>
            </a:p>
          </p:txBody>
        </p:sp>
        <p:sp>
          <p:nvSpPr>
            <p:cNvPr id="27" name="Rounded Rectangle 26"/>
            <p:cNvSpPr/>
            <p:nvPr/>
          </p:nvSpPr>
          <p:spPr>
            <a:xfrm>
              <a:off x="10032233" y="2878799"/>
              <a:ext cx="1741251"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34EA2"/>
                  </a:solidFill>
                </a:rPr>
                <a:t>‘Safe operating space’ for natural resource use</a:t>
              </a:r>
            </a:p>
          </p:txBody>
        </p:sp>
        <p:sp>
          <p:nvSpPr>
            <p:cNvPr id="28" name="Rounded Rectangle 27"/>
            <p:cNvSpPr/>
            <p:nvPr/>
          </p:nvSpPr>
          <p:spPr>
            <a:xfrm>
              <a:off x="8081870" y="2881988"/>
              <a:ext cx="1830615"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smtClean="0">
                  <a:solidFill>
                    <a:srgbClr val="034EA2"/>
                  </a:solidFill>
                </a:rPr>
                <a:t>Initiate </a:t>
              </a:r>
              <a:r>
                <a:rPr lang="en-IE" sz="1200" smtClean="0">
                  <a:solidFill>
                    <a:srgbClr val="034EA2"/>
                  </a:solidFill>
                </a:rPr>
                <a:t>discussions for a </a:t>
              </a:r>
              <a:r>
                <a:rPr lang="en-IE" sz="1200" dirty="0" smtClean="0">
                  <a:solidFill>
                    <a:srgbClr val="034EA2"/>
                  </a:solidFill>
                </a:rPr>
                <a:t>global agreement on natural resource management </a:t>
              </a:r>
              <a:endParaRPr lang="en-GB" sz="1200" dirty="0">
                <a:solidFill>
                  <a:srgbClr val="034EA2"/>
                </a:solidFill>
              </a:endParaRPr>
            </a:p>
          </p:txBody>
        </p:sp>
        <p:sp>
          <p:nvSpPr>
            <p:cNvPr id="29" name="Rounded Rectangle 28"/>
            <p:cNvSpPr/>
            <p:nvPr/>
          </p:nvSpPr>
          <p:spPr>
            <a:xfrm>
              <a:off x="6149115" y="2890280"/>
              <a:ext cx="1741251" cy="102794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34EA2"/>
                  </a:solidFill>
                </a:rPr>
                <a:t>Outreach activities – </a:t>
              </a:r>
              <a:r>
                <a:rPr lang="en-US" sz="1400" dirty="0" err="1" smtClean="0">
                  <a:solidFill>
                    <a:srgbClr val="034EA2"/>
                  </a:solidFill>
                </a:rPr>
                <a:t>i.a</a:t>
              </a:r>
              <a:r>
                <a:rPr lang="en-US" sz="1400" dirty="0" smtClean="0">
                  <a:solidFill>
                    <a:srgbClr val="034EA2"/>
                  </a:solidFill>
                </a:rPr>
                <a:t>. Circular Economy Missions</a:t>
              </a:r>
              <a:endParaRPr lang="en-US" sz="1400" dirty="0">
                <a:solidFill>
                  <a:srgbClr val="034EA2"/>
                </a:solidFill>
              </a:endParaRPr>
            </a:p>
          </p:txBody>
        </p:sp>
        <p:sp>
          <p:nvSpPr>
            <p:cNvPr id="32" name="Left Brace 31"/>
            <p:cNvSpPr/>
            <p:nvPr/>
          </p:nvSpPr>
          <p:spPr>
            <a:xfrm rot="16200000">
              <a:off x="5973461" y="2894192"/>
              <a:ext cx="178456" cy="2509734"/>
            </a:xfrm>
            <a:prstGeom prst="leftBrace">
              <a:avLst>
                <a:gd name="adj1" fmla="val 8333"/>
                <a:gd name="adj2" fmla="val 4870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Rounded Rectangle 34"/>
            <p:cNvSpPr/>
            <p:nvPr/>
          </p:nvSpPr>
          <p:spPr>
            <a:xfrm>
              <a:off x="5251311" y="4391297"/>
              <a:ext cx="1622756" cy="33399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i="1" dirty="0" smtClean="0">
                  <a:solidFill>
                    <a:srgbClr val="034EA2"/>
                  </a:solidFill>
                </a:rPr>
                <a:t>Ongoing </a:t>
              </a:r>
              <a:endParaRPr lang="en-GB" sz="1200" i="1" dirty="0">
                <a:solidFill>
                  <a:srgbClr val="034EA2"/>
                </a:solidFill>
              </a:endParaRPr>
            </a:p>
          </p:txBody>
        </p:sp>
      </p:grpSp>
    </p:spTree>
    <p:extLst>
      <p:ext uri="{BB962C8B-B14F-4D97-AF65-F5344CB8AC3E}">
        <p14:creationId xmlns:p14="http://schemas.microsoft.com/office/powerpoint/2010/main" xmlns="" val="3467381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369" y="1645663"/>
            <a:ext cx="1054331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dirty="0">
                <a:solidFill>
                  <a:srgbClr val="004494"/>
                </a:solidFill>
                <a:ea typeface="Verdana" panose="020B0604030504040204" pitchFamily="34" charset="0"/>
                <a:cs typeface="Verdana" panose="020B0604030504040204" pitchFamily="34" charset="0"/>
              </a:rPr>
              <a:t>Measuring progress at EU and national level in the transition to a circular economy</a:t>
            </a:r>
          </a:p>
        </p:txBody>
      </p:sp>
      <p:sp>
        <p:nvSpPr>
          <p:cNvPr id="6" name="Right Brace 5"/>
          <p:cNvSpPr/>
          <p:nvPr/>
        </p:nvSpPr>
        <p:spPr>
          <a:xfrm rot="16200000">
            <a:off x="5719483" y="-1380331"/>
            <a:ext cx="753035" cy="816236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7840" t="25890" r="2933" b="9549"/>
          <a:stretch/>
        </p:blipFill>
        <p:spPr>
          <a:xfrm>
            <a:off x="1315606" y="3077369"/>
            <a:ext cx="9886607" cy="2761488"/>
          </a:xfrm>
          <a:prstGeom prst="rect">
            <a:avLst/>
          </a:prstGeom>
        </p:spPr>
      </p:pic>
      <p:sp>
        <p:nvSpPr>
          <p:cNvPr id="8" name="Title 11"/>
          <p:cNvSpPr>
            <a:spLocks noGrp="1"/>
          </p:cNvSpPr>
          <p:nvPr>
            <p:ph type="title"/>
          </p:nvPr>
        </p:nvSpPr>
        <p:spPr>
          <a:xfrm>
            <a:off x="686613" y="332848"/>
            <a:ext cx="10515600" cy="782357"/>
          </a:xfrm>
        </p:spPr>
        <p:txBody>
          <a:bodyPr/>
          <a:lstStyle/>
          <a:p>
            <a:pPr algn="ctr"/>
            <a:r>
              <a:rPr lang="en-IE" dirty="0" smtClean="0"/>
              <a:t>Monitoring progress</a:t>
            </a:r>
            <a:endParaRPr lang="en-US" dirty="0"/>
          </a:p>
        </p:txBody>
      </p:sp>
    </p:spTree>
    <p:extLst>
      <p:ext uri="{BB962C8B-B14F-4D97-AF65-F5344CB8AC3E}">
        <p14:creationId xmlns:p14="http://schemas.microsoft.com/office/powerpoint/2010/main" xmlns="" val="594928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811576" y="5825067"/>
            <a:ext cx="2173710" cy="857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70722" y="364683"/>
            <a:ext cx="12303719" cy="3447098"/>
          </a:xfrm>
          <a:prstGeom prst="rect">
            <a:avLst/>
          </a:prstGeom>
        </p:spPr>
        <p:txBody>
          <a:bodyPr wrap="square">
            <a:spAutoFit/>
          </a:bodyPr>
          <a:lstStyle/>
          <a:p>
            <a:pPr marL="717550" lvl="1">
              <a:lnSpc>
                <a:spcPct val="150000"/>
              </a:lnSpc>
              <a:spcAft>
                <a:spcPts val="1200"/>
              </a:spcAft>
              <a:defRPr/>
            </a:pPr>
            <a:endParaRPr lang="en-IE" sz="2000" dirty="0">
              <a:solidFill>
                <a:srgbClr val="004494"/>
              </a:solidFill>
              <a:ea typeface="Verdana" panose="020B0604030504040204" pitchFamily="34" charset="0"/>
              <a:cs typeface="Verdana" panose="020B0604030504040204" pitchFamily="34" charset="0"/>
            </a:endParaRPr>
          </a:p>
          <a:p>
            <a:pPr marL="717550" lvl="1">
              <a:lnSpc>
                <a:spcPct val="150000"/>
              </a:lnSpc>
              <a:spcAft>
                <a:spcPts val="1200"/>
              </a:spcAft>
              <a:defRPr/>
            </a:pPr>
            <a:endParaRPr lang="en-IE" sz="2000" b="1" dirty="0" smtClean="0">
              <a:solidFill>
                <a:srgbClr val="004494"/>
              </a:solidFill>
              <a:ea typeface="Verdana" panose="020B0604030504040204" pitchFamily="34" charset="0"/>
              <a:cs typeface="Verdana" panose="020B0604030504040204" pitchFamily="34" charset="0"/>
            </a:endParaRPr>
          </a:p>
          <a:p>
            <a:pPr marL="717550" lvl="1">
              <a:lnSpc>
                <a:spcPct val="150000"/>
              </a:lnSpc>
              <a:spcAft>
                <a:spcPts val="1200"/>
              </a:spcAft>
              <a:defRPr/>
            </a:pPr>
            <a:r>
              <a:rPr lang="en-IE" b="1" dirty="0" smtClean="0">
                <a:solidFill>
                  <a:srgbClr val="004494"/>
                </a:solidFill>
                <a:ea typeface="Verdana" panose="020B0604030504040204" pitchFamily="34" charset="0"/>
                <a:cs typeface="Verdana" panose="020B0604030504040204" pitchFamily="34" charset="0"/>
              </a:rPr>
              <a:t>Biodiversity Strategy</a:t>
            </a:r>
            <a:r>
              <a:rPr lang="en-IE" b="1" dirty="0">
                <a:solidFill>
                  <a:srgbClr val="004494"/>
                </a:solidFill>
                <a:ea typeface="Verdana" panose="020B0604030504040204" pitchFamily="34" charset="0"/>
                <a:cs typeface="Verdana" panose="020B0604030504040204" pitchFamily="34" charset="0"/>
              </a:rPr>
              <a:t> </a:t>
            </a:r>
            <a:r>
              <a:rPr lang="en-US" b="1" dirty="0">
                <a:solidFill>
                  <a:srgbClr val="004494"/>
                </a:solidFill>
                <a:ea typeface="Verdana" panose="020B0604030504040204" pitchFamily="34" charset="0"/>
                <a:cs typeface="Verdana" panose="020B0604030504040204" pitchFamily="34" charset="0"/>
              </a:rPr>
              <a:t>for </a:t>
            </a:r>
            <a:r>
              <a:rPr lang="en-US" b="1" dirty="0" smtClean="0">
                <a:solidFill>
                  <a:srgbClr val="004494"/>
                </a:solidFill>
                <a:ea typeface="Verdana" panose="020B0604030504040204" pitchFamily="34" charset="0"/>
                <a:cs typeface="Verdana" panose="020B0604030504040204" pitchFamily="34" charset="0"/>
              </a:rPr>
              <a:t>2030 </a:t>
            </a:r>
            <a:r>
              <a:rPr lang="en-US" dirty="0">
                <a:solidFill>
                  <a:srgbClr val="004494"/>
                </a:solidFill>
                <a:ea typeface="Verdana" panose="020B0604030504040204" pitchFamily="34" charset="0"/>
                <a:cs typeface="Verdana" panose="020B0604030504040204" pitchFamily="34" charset="0"/>
              </a:rPr>
              <a:t>to protect </a:t>
            </a:r>
            <a:r>
              <a:rPr lang="en-US" dirty="0" smtClean="0">
                <a:solidFill>
                  <a:srgbClr val="004494"/>
                </a:solidFill>
                <a:ea typeface="Verdana" panose="020B0604030504040204" pitchFamily="34" charset="0"/>
                <a:cs typeface="Verdana" panose="020B0604030504040204" pitchFamily="34" charset="0"/>
              </a:rPr>
              <a:t>our </a:t>
            </a:r>
            <a:r>
              <a:rPr lang="en-US" dirty="0">
                <a:solidFill>
                  <a:srgbClr val="004494"/>
                </a:solidFill>
                <a:ea typeface="Verdana" panose="020B0604030504040204" pitchFamily="34" charset="0"/>
                <a:cs typeface="Verdana" panose="020B0604030504040204" pitchFamily="34" charset="0"/>
              </a:rPr>
              <a:t>fragile natural </a:t>
            </a:r>
            <a:r>
              <a:rPr lang="en-US" dirty="0" smtClean="0">
                <a:solidFill>
                  <a:srgbClr val="004494"/>
                </a:solidFill>
                <a:ea typeface="Verdana" panose="020B0604030504040204" pitchFamily="34" charset="0"/>
                <a:cs typeface="Verdana" panose="020B0604030504040204" pitchFamily="34" charset="0"/>
              </a:rPr>
              <a:t>resources</a:t>
            </a:r>
          </a:p>
          <a:p>
            <a:pPr marL="717550" lvl="1">
              <a:lnSpc>
                <a:spcPct val="150000"/>
              </a:lnSpc>
              <a:spcAft>
                <a:spcPts val="1200"/>
              </a:spcAft>
              <a:defRPr/>
            </a:pPr>
            <a:r>
              <a:rPr lang="en-IE" b="1" dirty="0" smtClean="0">
                <a:solidFill>
                  <a:srgbClr val="004494"/>
                </a:solidFill>
                <a:ea typeface="Verdana" panose="020B0604030504040204" pitchFamily="34" charset="0"/>
                <a:cs typeface="Verdana" panose="020B0604030504040204" pitchFamily="34" charset="0"/>
              </a:rPr>
              <a:t>Farm to Fork Strategy </a:t>
            </a:r>
            <a:r>
              <a:rPr lang="en-US" dirty="0">
                <a:solidFill>
                  <a:srgbClr val="004494"/>
                </a:solidFill>
                <a:ea typeface="Verdana" panose="020B0604030504040204" pitchFamily="34" charset="0"/>
                <a:cs typeface="Verdana" panose="020B0604030504040204" pitchFamily="34" charset="0"/>
              </a:rPr>
              <a:t>to make food systems more sustainable</a:t>
            </a:r>
          </a:p>
          <a:p>
            <a:pPr marL="717550" lvl="1">
              <a:lnSpc>
                <a:spcPct val="150000"/>
              </a:lnSpc>
              <a:spcAft>
                <a:spcPts val="1200"/>
              </a:spcAft>
              <a:defRPr/>
            </a:pPr>
            <a:r>
              <a:rPr lang="en-IE" b="1" dirty="0" smtClean="0">
                <a:solidFill>
                  <a:srgbClr val="004494"/>
                </a:solidFill>
                <a:ea typeface="Verdana" panose="020B0604030504040204" pitchFamily="34" charset="0"/>
                <a:cs typeface="Verdana" panose="020B0604030504040204" pitchFamily="34" charset="0"/>
              </a:rPr>
              <a:t>Renovation </a:t>
            </a:r>
            <a:r>
              <a:rPr lang="en-IE" b="1" dirty="0">
                <a:solidFill>
                  <a:srgbClr val="004494"/>
                </a:solidFill>
                <a:ea typeface="Verdana" panose="020B0604030504040204" pitchFamily="34" charset="0"/>
                <a:cs typeface="Verdana" panose="020B0604030504040204" pitchFamily="34" charset="0"/>
              </a:rPr>
              <a:t>Wave</a:t>
            </a:r>
            <a:r>
              <a:rPr lang="en-IE" dirty="0">
                <a:solidFill>
                  <a:srgbClr val="004494"/>
                </a:solidFill>
                <a:ea typeface="Verdana" panose="020B0604030504040204" pitchFamily="34" charset="0"/>
                <a:cs typeface="Verdana" panose="020B0604030504040204" pitchFamily="34" charset="0"/>
              </a:rPr>
              <a:t> </a:t>
            </a:r>
            <a:r>
              <a:rPr lang="en-IE" dirty="0" smtClean="0">
                <a:solidFill>
                  <a:srgbClr val="004494"/>
                </a:solidFill>
                <a:ea typeface="Verdana" panose="020B0604030504040204" pitchFamily="34" charset="0"/>
                <a:cs typeface="Verdana" panose="020B0604030504040204" pitchFamily="34" charset="0"/>
              </a:rPr>
              <a:t>to boost renovation in </a:t>
            </a:r>
            <a:r>
              <a:rPr lang="en-IE" dirty="0">
                <a:solidFill>
                  <a:srgbClr val="004494"/>
                </a:solidFill>
                <a:ea typeface="Verdana" panose="020B0604030504040204" pitchFamily="34" charset="0"/>
                <a:cs typeface="Verdana" panose="020B0604030504040204" pitchFamily="34" charset="0"/>
              </a:rPr>
              <a:t>line with circular </a:t>
            </a:r>
            <a:r>
              <a:rPr lang="en-IE" dirty="0" smtClean="0">
                <a:solidFill>
                  <a:srgbClr val="004494"/>
                </a:solidFill>
                <a:ea typeface="Verdana" panose="020B0604030504040204" pitchFamily="34" charset="0"/>
                <a:cs typeface="Verdana" panose="020B0604030504040204" pitchFamily="34" charset="0"/>
              </a:rPr>
              <a:t>principles</a:t>
            </a:r>
          </a:p>
          <a:p>
            <a:pPr marL="717550" lvl="1">
              <a:lnSpc>
                <a:spcPct val="150000"/>
              </a:lnSpc>
              <a:spcAft>
                <a:spcPts val="1200"/>
              </a:spcAft>
              <a:defRPr/>
            </a:pPr>
            <a:r>
              <a:rPr lang="en-IE" b="1" dirty="0" smtClean="0">
                <a:solidFill>
                  <a:srgbClr val="004494"/>
                </a:solidFill>
                <a:ea typeface="Verdana" panose="020B0604030504040204" pitchFamily="34" charset="0"/>
                <a:cs typeface="Verdana" panose="020B0604030504040204" pitchFamily="34" charset="0"/>
              </a:rPr>
              <a:t>Chemical </a:t>
            </a:r>
            <a:r>
              <a:rPr lang="en-IE" b="1" dirty="0">
                <a:solidFill>
                  <a:srgbClr val="004494"/>
                </a:solidFill>
                <a:ea typeface="Verdana" panose="020B0604030504040204" pitchFamily="34" charset="0"/>
                <a:cs typeface="Verdana" panose="020B0604030504040204" pitchFamily="34" charset="0"/>
              </a:rPr>
              <a:t>Strategy for </a:t>
            </a:r>
            <a:r>
              <a:rPr lang="en-IE" b="1" dirty="0" smtClean="0">
                <a:solidFill>
                  <a:srgbClr val="004494"/>
                </a:solidFill>
                <a:ea typeface="Verdana" panose="020B0604030504040204" pitchFamily="34" charset="0"/>
                <a:cs typeface="Verdana" panose="020B0604030504040204" pitchFamily="34" charset="0"/>
              </a:rPr>
              <a:t>Sustainability</a:t>
            </a:r>
            <a:r>
              <a:rPr lang="en-IE" dirty="0" smtClean="0">
                <a:solidFill>
                  <a:srgbClr val="004494"/>
                </a:solidFill>
                <a:ea typeface="Verdana" panose="020B0604030504040204" pitchFamily="34" charset="0"/>
                <a:cs typeface="Verdana" panose="020B0604030504040204" pitchFamily="34" charset="0"/>
              </a:rPr>
              <a:t> to ensure chemicals are safe and sustainable</a:t>
            </a:r>
            <a:endParaRPr lang="en-IE" b="1" dirty="0">
              <a:solidFill>
                <a:srgbClr val="004494"/>
              </a:solidFill>
              <a:ea typeface="Verdana" panose="020B0604030504040204" pitchFamily="34" charset="0"/>
              <a:cs typeface="Verdana" panose="020B0604030504040204" pitchFamily="34" charset="0"/>
            </a:endParaRPr>
          </a:p>
        </p:txBody>
      </p:sp>
      <p:sp>
        <p:nvSpPr>
          <p:cNvPr id="9" name="Title 8"/>
          <p:cNvSpPr>
            <a:spLocks noGrp="1"/>
          </p:cNvSpPr>
          <p:nvPr>
            <p:ph type="title"/>
          </p:nvPr>
        </p:nvSpPr>
        <p:spPr>
          <a:xfrm>
            <a:off x="970722" y="257683"/>
            <a:ext cx="10515600" cy="782357"/>
          </a:xfrm>
        </p:spPr>
        <p:txBody>
          <a:bodyPr/>
          <a:lstStyle/>
          <a:p>
            <a:pPr algn="ctr"/>
            <a:r>
              <a:rPr lang="en-IE" dirty="0"/>
              <a:t>M</a:t>
            </a:r>
            <a:r>
              <a:rPr lang="en-IE" dirty="0" smtClean="0"/>
              <a:t>ainstreaming circularity </a:t>
            </a:r>
            <a:endParaRPr lang="en-US" dirty="0"/>
          </a:p>
        </p:txBody>
      </p:sp>
      <p:pic>
        <p:nvPicPr>
          <p:cNvPr id="11" name="Picture 10"/>
          <p:cNvPicPr>
            <a:picLocks noChangeAspect="1"/>
          </p:cNvPicPr>
          <p:nvPr/>
        </p:nvPicPr>
        <p:blipFill>
          <a:blip r:embed="rId3" cstate="print"/>
          <a:stretch>
            <a:fillRect/>
          </a:stretch>
        </p:blipFill>
        <p:spPr>
          <a:xfrm>
            <a:off x="1835335" y="1094547"/>
            <a:ext cx="408467" cy="445047"/>
          </a:xfrm>
          <a:prstGeom prst="rect">
            <a:avLst/>
          </a:prstGeom>
        </p:spPr>
      </p:pic>
      <p:pic>
        <p:nvPicPr>
          <p:cNvPr id="12" name="Picture 11"/>
          <p:cNvPicPr>
            <a:picLocks noChangeAspect="1"/>
          </p:cNvPicPr>
          <p:nvPr/>
        </p:nvPicPr>
        <p:blipFill>
          <a:blip r:embed="rId4" cstate="print"/>
          <a:stretch>
            <a:fillRect/>
          </a:stretch>
        </p:blipFill>
        <p:spPr>
          <a:xfrm>
            <a:off x="841293" y="2644241"/>
            <a:ext cx="766820" cy="690143"/>
          </a:xfrm>
          <a:prstGeom prst="rect">
            <a:avLst/>
          </a:prstGeom>
        </p:spPr>
      </p:pic>
      <p:pic>
        <p:nvPicPr>
          <p:cNvPr id="13" name="Picture 12"/>
          <p:cNvPicPr>
            <a:picLocks noChangeAspect="1"/>
          </p:cNvPicPr>
          <p:nvPr/>
        </p:nvPicPr>
        <p:blipFill>
          <a:blip r:embed="rId5" cstate="print"/>
          <a:stretch>
            <a:fillRect/>
          </a:stretch>
        </p:blipFill>
        <p:spPr>
          <a:xfrm>
            <a:off x="970722" y="3197547"/>
            <a:ext cx="637391" cy="630953"/>
          </a:xfrm>
          <a:prstGeom prst="rect">
            <a:avLst/>
          </a:prstGeom>
        </p:spPr>
      </p:pic>
      <p:sp>
        <p:nvSpPr>
          <p:cNvPr id="18" name="TextBox 17"/>
          <p:cNvSpPr txBox="1"/>
          <p:nvPr/>
        </p:nvSpPr>
        <p:spPr>
          <a:xfrm>
            <a:off x="2243802" y="1130247"/>
            <a:ext cx="1071127" cy="646331"/>
          </a:xfrm>
          <a:prstGeom prst="rect">
            <a:avLst/>
          </a:prstGeom>
          <a:noFill/>
        </p:spPr>
        <p:txBody>
          <a:bodyPr wrap="none" rtlCol="0">
            <a:spAutoFit/>
          </a:bodyPr>
          <a:lstStyle/>
          <a:p>
            <a:r>
              <a:rPr lang="en-IE" dirty="0">
                <a:solidFill>
                  <a:srgbClr val="004494"/>
                </a:solidFill>
                <a:ea typeface="Verdana" panose="020B0604030504040204" pitchFamily="34" charset="0"/>
                <a:cs typeface="Verdana" panose="020B0604030504040204" pitchFamily="34" charset="0"/>
              </a:rPr>
              <a:t>Adopted: </a:t>
            </a:r>
          </a:p>
          <a:p>
            <a:endParaRPr lang="en-US" dirty="0"/>
          </a:p>
        </p:txBody>
      </p:sp>
      <p:sp>
        <p:nvSpPr>
          <p:cNvPr id="2" name="Oval 1"/>
          <p:cNvSpPr/>
          <p:nvPr/>
        </p:nvSpPr>
        <p:spPr>
          <a:xfrm>
            <a:off x="9660002" y="1267329"/>
            <a:ext cx="2347427" cy="2188634"/>
          </a:xfrm>
          <a:prstGeom prst="ellipse">
            <a:avLst/>
          </a:prstGeom>
          <a:solidFill>
            <a:srgbClr val="8DC85B">
              <a:alpha val="67000"/>
            </a:srgbClr>
          </a:solidFill>
          <a:ln>
            <a:solidFill>
              <a:srgbClr val="8DC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2"/>
          <p:cNvSpPr txBox="1"/>
          <p:nvPr/>
        </p:nvSpPr>
        <p:spPr>
          <a:xfrm>
            <a:off x="9811576" y="1546038"/>
            <a:ext cx="2044281" cy="1631216"/>
          </a:xfrm>
          <a:prstGeom prst="rect">
            <a:avLst/>
          </a:prstGeom>
          <a:noFill/>
        </p:spPr>
        <p:txBody>
          <a:bodyPr wrap="square" rtlCol="0">
            <a:spAutoFit/>
          </a:bodyPr>
          <a:lstStyle/>
          <a:p>
            <a:pPr algn="ctr"/>
            <a:r>
              <a:rPr lang="fr-BE" sz="2000" b="1" dirty="0" smtClean="0">
                <a:solidFill>
                  <a:schemeClr val="bg1"/>
                </a:solidFill>
              </a:rPr>
              <a:t>Circular Economy in the </a:t>
            </a:r>
            <a:r>
              <a:rPr lang="en-US" sz="2000" b="1" dirty="0" smtClean="0">
                <a:solidFill>
                  <a:schemeClr val="bg1"/>
                </a:solidFill>
              </a:rPr>
              <a:t>context</a:t>
            </a:r>
            <a:r>
              <a:rPr lang="fr-BE" sz="2000" b="1" dirty="0" smtClean="0">
                <a:solidFill>
                  <a:schemeClr val="bg1"/>
                </a:solidFill>
              </a:rPr>
              <a:t> of the European Green Deal </a:t>
            </a:r>
            <a:endParaRPr lang="es-ES" sz="2000" b="1" dirty="0">
              <a:solidFill>
                <a:schemeClr val="bg1"/>
              </a:solidFill>
            </a:endParaRPr>
          </a:p>
        </p:txBody>
      </p:sp>
      <p:pic>
        <p:nvPicPr>
          <p:cNvPr id="10" name="Picture 9"/>
          <p:cNvPicPr>
            <a:picLocks noChangeAspect="1"/>
          </p:cNvPicPr>
          <p:nvPr/>
        </p:nvPicPr>
        <p:blipFill>
          <a:blip r:embed="rId6" cstate="print"/>
          <a:stretch>
            <a:fillRect/>
          </a:stretch>
        </p:blipFill>
        <p:spPr>
          <a:xfrm>
            <a:off x="863344" y="1518228"/>
            <a:ext cx="755970" cy="627942"/>
          </a:xfrm>
          <a:prstGeom prst="rect">
            <a:avLst/>
          </a:prstGeom>
        </p:spPr>
      </p:pic>
      <p:pic>
        <p:nvPicPr>
          <p:cNvPr id="16" name="Picture 15"/>
          <p:cNvPicPr>
            <a:picLocks noChangeAspect="1"/>
          </p:cNvPicPr>
          <p:nvPr/>
        </p:nvPicPr>
        <p:blipFill>
          <a:blip r:embed="rId7" cstate="print"/>
          <a:stretch>
            <a:fillRect/>
          </a:stretch>
        </p:blipFill>
        <p:spPr>
          <a:xfrm>
            <a:off x="970722" y="2162889"/>
            <a:ext cx="637391" cy="563679"/>
          </a:xfrm>
          <a:prstGeom prst="rect">
            <a:avLst/>
          </a:prstGeom>
        </p:spPr>
      </p:pic>
      <p:cxnSp>
        <p:nvCxnSpPr>
          <p:cNvPr id="14" name="Straight Connector 13"/>
          <p:cNvCxnSpPr/>
          <p:nvPr/>
        </p:nvCxnSpPr>
        <p:spPr>
          <a:xfrm>
            <a:off x="2528069" y="3947659"/>
            <a:ext cx="651116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1244" y="2743287"/>
            <a:ext cx="12553244" cy="3708708"/>
          </a:xfrm>
          <a:prstGeom prst="rect">
            <a:avLst/>
          </a:prstGeom>
        </p:spPr>
        <p:txBody>
          <a:bodyPr wrap="square">
            <a:spAutoFit/>
          </a:bodyPr>
          <a:lstStyle/>
          <a:p>
            <a:pPr marL="717550" lvl="1">
              <a:lnSpc>
                <a:spcPct val="150000"/>
              </a:lnSpc>
              <a:spcAft>
                <a:spcPts val="1200"/>
              </a:spcAft>
              <a:defRPr/>
            </a:pPr>
            <a:endParaRPr lang="en-IE" sz="2000" dirty="0">
              <a:solidFill>
                <a:srgbClr val="004494"/>
              </a:solidFill>
              <a:ea typeface="Verdana" panose="020B0604030504040204" pitchFamily="34" charset="0"/>
              <a:cs typeface="Verdana" panose="020B0604030504040204" pitchFamily="34" charset="0"/>
            </a:endParaRPr>
          </a:p>
          <a:p>
            <a:pPr marL="717550" lvl="1" algn="ctr">
              <a:lnSpc>
                <a:spcPct val="150000"/>
              </a:lnSpc>
              <a:spcAft>
                <a:spcPts val="1200"/>
              </a:spcAft>
              <a:defRPr/>
            </a:pPr>
            <a:endParaRPr lang="en-IE" sz="2000" b="1" dirty="0">
              <a:solidFill>
                <a:srgbClr val="004494"/>
              </a:solidFill>
              <a:ea typeface="Verdana" panose="020B0604030504040204" pitchFamily="34" charset="0"/>
              <a:cs typeface="Verdana" panose="020B0604030504040204" pitchFamily="34" charset="0"/>
            </a:endParaRPr>
          </a:p>
          <a:p>
            <a:pPr marL="717550" lvl="1">
              <a:lnSpc>
                <a:spcPct val="150000"/>
              </a:lnSpc>
              <a:spcAft>
                <a:spcPts val="1200"/>
              </a:spcAft>
              <a:defRPr/>
            </a:pPr>
            <a:r>
              <a:rPr lang="en-IE" b="1" i="1" dirty="0" smtClean="0">
                <a:solidFill>
                  <a:srgbClr val="004494"/>
                </a:solidFill>
                <a:ea typeface="Verdana" panose="020B0604030504040204" pitchFamily="34" charset="0"/>
                <a:cs typeface="Verdana" panose="020B0604030504040204" pitchFamily="34" charset="0"/>
              </a:rPr>
              <a:t>                                                                        Ongoing</a:t>
            </a:r>
            <a:r>
              <a:rPr lang="en-IE" b="1" dirty="0" smtClean="0">
                <a:solidFill>
                  <a:srgbClr val="004494"/>
                </a:solidFill>
                <a:ea typeface="Verdana" panose="020B0604030504040204" pitchFamily="34" charset="0"/>
                <a:cs typeface="Verdana" panose="020B0604030504040204" pitchFamily="34" charset="0"/>
              </a:rPr>
              <a:t>: </a:t>
            </a:r>
          </a:p>
          <a:p>
            <a:pPr marL="1003300" lvl="1" indent="-285750">
              <a:lnSpc>
                <a:spcPct val="150000"/>
              </a:lnSpc>
              <a:spcAft>
                <a:spcPts val="1200"/>
              </a:spcAft>
              <a:buFont typeface="Arial" panose="020B0604020202020204" pitchFamily="34" charset="0"/>
              <a:buChar char="•"/>
              <a:defRPr/>
            </a:pPr>
            <a:r>
              <a:rPr lang="en-IE" b="1" dirty="0" smtClean="0">
                <a:solidFill>
                  <a:srgbClr val="004494"/>
                </a:solidFill>
                <a:ea typeface="Verdana" panose="020B0604030504040204" pitchFamily="34" charset="0"/>
                <a:cs typeface="Verdana" panose="020B0604030504040204" pitchFamily="34" charset="0"/>
                <a:sym typeface="Wingdings" panose="05000000000000000000" pitchFamily="2" charset="2"/>
              </a:rPr>
              <a:t>Circular economy in the EU Recovery Plan  </a:t>
            </a:r>
            <a:r>
              <a:rPr lang="en-IE" i="1" dirty="0" smtClean="0">
                <a:solidFill>
                  <a:srgbClr val="004494"/>
                </a:solidFill>
                <a:ea typeface="Verdana" panose="020B0604030504040204" pitchFamily="34" charset="0"/>
                <a:cs typeface="Verdana" panose="020B0604030504040204" pitchFamily="34" charset="0"/>
                <a:sym typeface="Wingdings" panose="05000000000000000000" pitchFamily="2" charset="2"/>
              </a:rPr>
              <a:t>Cooperation with Member States via the Semester on their draft RRPs + Mainstreaming circularity in EU funding </a:t>
            </a:r>
            <a:r>
              <a:rPr lang="en-IE" i="1" dirty="0">
                <a:solidFill>
                  <a:srgbClr val="004494"/>
                </a:solidFill>
                <a:ea typeface="Verdana" panose="020B0604030504040204" pitchFamily="34" charset="0"/>
                <a:cs typeface="Verdana" panose="020B0604030504040204" pitchFamily="34" charset="0"/>
                <a:sym typeface="Wingdings" panose="05000000000000000000" pitchFamily="2" charset="2"/>
              </a:rPr>
              <a:t>programmes within </a:t>
            </a:r>
            <a:r>
              <a:rPr lang="en-IE" i="1" dirty="0" smtClean="0">
                <a:solidFill>
                  <a:srgbClr val="004494"/>
                </a:solidFill>
                <a:ea typeface="Verdana" panose="020B0604030504040204" pitchFamily="34" charset="0"/>
                <a:cs typeface="Verdana" panose="020B0604030504040204" pitchFamily="34" charset="0"/>
                <a:sym typeface="Wingdings" panose="05000000000000000000" pitchFamily="2" charset="2"/>
              </a:rPr>
              <a:t>the MFF</a:t>
            </a:r>
            <a:endParaRPr lang="en-IE" i="1" dirty="0">
              <a:solidFill>
                <a:srgbClr val="004494"/>
              </a:solidFill>
              <a:ea typeface="Verdana" panose="020B0604030504040204" pitchFamily="34" charset="0"/>
              <a:cs typeface="Verdana" panose="020B0604030504040204" pitchFamily="34" charset="0"/>
              <a:sym typeface="Wingdings" panose="05000000000000000000" pitchFamily="2" charset="2"/>
            </a:endParaRPr>
          </a:p>
          <a:p>
            <a:pPr marL="1071563" lvl="1" indent="-354013">
              <a:lnSpc>
                <a:spcPct val="150000"/>
              </a:lnSpc>
              <a:spcAft>
                <a:spcPts val="1200"/>
              </a:spcAft>
              <a:buFont typeface="Arial" panose="020B0604020202020204" pitchFamily="34" charset="0"/>
              <a:buChar char="•"/>
              <a:defRPr/>
            </a:pPr>
            <a:r>
              <a:rPr lang="en-IE" b="1" i="1" dirty="0">
                <a:solidFill>
                  <a:srgbClr val="004494"/>
                </a:solidFill>
                <a:ea typeface="Verdana" panose="020B0604030504040204" pitchFamily="34" charset="0"/>
                <a:cs typeface="Verdana" panose="020B0604030504040204" pitchFamily="34" charset="0"/>
                <a:sym typeface="Wingdings" panose="05000000000000000000" pitchFamily="2" charset="2"/>
              </a:rPr>
              <a:t>The New European Bauhaus</a:t>
            </a:r>
            <a:r>
              <a:rPr lang="en-IE" i="1" dirty="0">
                <a:solidFill>
                  <a:srgbClr val="004494"/>
                </a:solidFill>
                <a:ea typeface="Verdana" panose="020B0604030504040204" pitchFamily="34" charset="0"/>
                <a:cs typeface="Verdana" panose="020B0604030504040204" pitchFamily="34" charset="0"/>
                <a:sym typeface="Wingdings" panose="05000000000000000000" pitchFamily="2" charset="2"/>
              </a:rPr>
              <a:t> initiative (launched on 18/01)  </a:t>
            </a:r>
            <a:r>
              <a:rPr lang="en-US" i="1" dirty="0">
                <a:solidFill>
                  <a:srgbClr val="004494"/>
                </a:solidFill>
                <a:ea typeface="Verdana" panose="020B0604030504040204" pitchFamily="34" charset="0"/>
                <a:cs typeface="Verdana" panose="020B0604030504040204" pitchFamily="34" charset="0"/>
              </a:rPr>
              <a:t>A design movement integrating three dimensions: sustainability (including circularity), quality of experience (including aesthetics) and inclusion (including affordability</a:t>
            </a:r>
            <a:r>
              <a:rPr lang="en-US" i="1" dirty="0" smtClean="0">
                <a:solidFill>
                  <a:srgbClr val="004494"/>
                </a:solidFill>
                <a:ea typeface="Verdana" panose="020B0604030504040204" pitchFamily="34" charset="0"/>
                <a:cs typeface="Verdana" panose="020B0604030504040204" pitchFamily="34" charset="0"/>
              </a:rPr>
              <a:t>)</a:t>
            </a:r>
            <a:endParaRPr lang="en-IE" i="1" dirty="0">
              <a:solidFill>
                <a:srgbClr val="004494"/>
              </a:solidFill>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xmlns="" val="3460483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srcRect t="9228" b="47752"/>
          <a:stretch/>
        </p:blipFill>
        <p:spPr>
          <a:xfrm>
            <a:off x="0" y="1547317"/>
            <a:ext cx="12192000" cy="1223319"/>
          </a:xfrm>
          <a:prstGeom prst="rect">
            <a:avLst/>
          </a:prstGeom>
        </p:spPr>
      </p:pic>
      <p:sp>
        <p:nvSpPr>
          <p:cNvPr id="3" name="Title 2"/>
          <p:cNvSpPr>
            <a:spLocks noGrp="1"/>
          </p:cNvSpPr>
          <p:nvPr>
            <p:ph type="title"/>
          </p:nvPr>
        </p:nvSpPr>
        <p:spPr>
          <a:xfrm>
            <a:off x="632592" y="262092"/>
            <a:ext cx="10515600" cy="782357"/>
          </a:xfrm>
        </p:spPr>
        <p:txBody>
          <a:bodyPr/>
          <a:lstStyle/>
          <a:p>
            <a:pPr algn="ctr"/>
            <a:r>
              <a:rPr lang="en-IE" dirty="0" smtClean="0"/>
              <a:t>Stakeholder engagement</a:t>
            </a:r>
            <a:endParaRPr lang="en-US" dirty="0"/>
          </a:p>
        </p:txBody>
      </p:sp>
      <p:sp>
        <p:nvSpPr>
          <p:cNvPr id="5" name="Rectangle 4"/>
          <p:cNvSpPr/>
          <p:nvPr/>
        </p:nvSpPr>
        <p:spPr>
          <a:xfrm>
            <a:off x="2414971" y="3099898"/>
            <a:ext cx="8143833" cy="615553"/>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defRPr/>
            </a:pPr>
            <a:r>
              <a:rPr lang="en-GB" sz="1700" b="1" dirty="0">
                <a:solidFill>
                  <a:srgbClr val="00B050"/>
                </a:solidFill>
                <a:latin typeface="Verdana"/>
              </a:rPr>
              <a:t>Advancing the circular economy concept on the ground</a:t>
            </a:r>
          </a:p>
          <a:p>
            <a:pPr marL="285750" indent="-285750" fontAlgn="base">
              <a:spcBef>
                <a:spcPct val="0"/>
              </a:spcBef>
              <a:spcAft>
                <a:spcPct val="0"/>
              </a:spcAft>
              <a:buFont typeface="Arial" panose="020B0604020202020204" pitchFamily="34" charset="0"/>
              <a:buChar char="•"/>
              <a:defRPr/>
            </a:pPr>
            <a:r>
              <a:rPr lang="en-GB" sz="1700" b="1" dirty="0">
                <a:solidFill>
                  <a:srgbClr val="00B050"/>
                </a:solidFill>
                <a:latin typeface="Verdana"/>
              </a:rPr>
              <a:t>Strengthening cooperation among stakeholders' networks </a:t>
            </a: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50374" y="4519945"/>
            <a:ext cx="1480033" cy="8459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602451" y="3933733"/>
            <a:ext cx="8575881" cy="877163"/>
          </a:xfrm>
          <a:prstGeom prst="rect">
            <a:avLst/>
          </a:prstGeom>
          <a:noFill/>
        </p:spPr>
        <p:txBody>
          <a:bodyPr wrap="square" rtlCol="0">
            <a:spAutoFit/>
          </a:bodyPr>
          <a:lstStyle/>
          <a:p>
            <a:pPr algn="ctr" fontAlgn="base">
              <a:spcBef>
                <a:spcPct val="0"/>
              </a:spcBef>
              <a:spcAft>
                <a:spcPct val="0"/>
              </a:spcAft>
              <a:defRPr/>
            </a:pPr>
            <a:r>
              <a:rPr lang="en-GB" sz="1700" i="1" dirty="0">
                <a:solidFill>
                  <a:srgbClr val="0F5494"/>
                </a:solidFill>
                <a:latin typeface="Verdana"/>
              </a:rPr>
              <a:t>representatives of networks of businesses, civil society and </a:t>
            </a:r>
          </a:p>
          <a:p>
            <a:pPr algn="ctr" fontAlgn="base">
              <a:spcBef>
                <a:spcPct val="0"/>
              </a:spcBef>
              <a:spcAft>
                <a:spcPct val="0"/>
              </a:spcAft>
              <a:defRPr/>
            </a:pPr>
            <a:r>
              <a:rPr lang="en-GB" sz="1700" i="1" dirty="0">
                <a:solidFill>
                  <a:srgbClr val="0F5494"/>
                </a:solidFill>
                <a:latin typeface="Verdana"/>
              </a:rPr>
              <a:t>local, regional and national public authorities</a:t>
            </a:r>
          </a:p>
          <a:p>
            <a:pPr fontAlgn="base">
              <a:spcBef>
                <a:spcPct val="0"/>
              </a:spcBef>
              <a:spcAft>
                <a:spcPct val="0"/>
              </a:spcAft>
              <a:defRPr/>
            </a:pPr>
            <a:endParaRPr lang="en-GB" sz="1700" dirty="0">
              <a:solidFill>
                <a:srgbClr val="0F5494"/>
              </a:solidFill>
              <a:latin typeface="Verdana"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08422" y="5305665"/>
            <a:ext cx="1143681" cy="1143681"/>
          </a:xfrm>
          <a:prstGeom prst="rect">
            <a:avLst/>
          </a:prstGeom>
        </p:spPr>
      </p:pic>
      <p:sp>
        <p:nvSpPr>
          <p:cNvPr id="9" name="TextBox 8"/>
          <p:cNvSpPr txBox="1"/>
          <p:nvPr/>
        </p:nvSpPr>
        <p:spPr>
          <a:xfrm>
            <a:off x="3553249" y="5569730"/>
            <a:ext cx="5867278" cy="615553"/>
          </a:xfrm>
          <a:prstGeom prst="rect">
            <a:avLst/>
          </a:prstGeom>
          <a:noFill/>
        </p:spPr>
        <p:txBody>
          <a:bodyPr wrap="square" rtlCol="0">
            <a:spAutoFit/>
          </a:bodyPr>
          <a:lstStyle/>
          <a:p>
            <a:pPr algn="ctr" fontAlgn="base">
              <a:spcBef>
                <a:spcPct val="0"/>
              </a:spcBef>
              <a:spcAft>
                <a:spcPct val="0"/>
              </a:spcAft>
              <a:defRPr/>
            </a:pPr>
            <a:r>
              <a:rPr lang="en-GB" sz="1700" b="1" u="sng" dirty="0">
                <a:solidFill>
                  <a:srgbClr val="0F5494"/>
                </a:solidFill>
                <a:latin typeface="Verdana" pitchFamily="34" charset="0"/>
              </a:rPr>
              <a:t>Submit</a:t>
            </a:r>
            <a:r>
              <a:rPr lang="en-GB" sz="1700" b="1" dirty="0">
                <a:solidFill>
                  <a:srgbClr val="0F5494"/>
                </a:solidFill>
                <a:latin typeface="Verdana" pitchFamily="34" charset="0"/>
              </a:rPr>
              <a:t> your own good practices, knowledge, strategies and voluntary commitments! </a:t>
            </a:r>
          </a:p>
        </p:txBody>
      </p:sp>
      <p:sp>
        <p:nvSpPr>
          <p:cNvPr id="10" name="TextBox 9"/>
          <p:cNvSpPr txBox="1"/>
          <p:nvPr/>
        </p:nvSpPr>
        <p:spPr>
          <a:xfrm>
            <a:off x="3179676" y="6460261"/>
            <a:ext cx="5832648" cy="276999"/>
          </a:xfrm>
          <a:prstGeom prst="rect">
            <a:avLst/>
          </a:prstGeom>
          <a:noFill/>
        </p:spPr>
        <p:txBody>
          <a:bodyPr wrap="square" rtlCol="0">
            <a:spAutoFit/>
          </a:bodyPr>
          <a:lstStyle/>
          <a:p>
            <a:pPr algn="ctr" fontAlgn="base">
              <a:spcBef>
                <a:spcPct val="0"/>
              </a:spcBef>
              <a:spcAft>
                <a:spcPct val="0"/>
              </a:spcAft>
              <a:defRPr/>
            </a:pPr>
            <a:r>
              <a:rPr lang="en-GB" sz="1200" b="1" dirty="0">
                <a:solidFill>
                  <a:srgbClr val="0F5494"/>
                </a:solidFill>
                <a:latin typeface="Verdana" pitchFamily="34" charset="0"/>
              </a:rPr>
              <a:t>Link to website: </a:t>
            </a:r>
            <a:r>
              <a:rPr lang="en-GB" sz="1200" b="1" dirty="0">
                <a:solidFill>
                  <a:srgbClr val="0F5494"/>
                </a:solidFill>
                <a:latin typeface="Verdana" pitchFamily="34" charset="0"/>
                <a:hlinkClick r:id="rId6"/>
              </a:rPr>
              <a:t>http://circulareconomy.europa.eu/platform/</a:t>
            </a:r>
            <a:endParaRPr lang="en-GB" sz="1200" b="1" dirty="0">
              <a:solidFill>
                <a:srgbClr val="0F5494"/>
              </a:solidFill>
              <a:latin typeface="Verdana" pitchFamily="34" charset="0"/>
            </a:endParaRPr>
          </a:p>
        </p:txBody>
      </p:sp>
    </p:spTree>
    <p:extLst>
      <p:ext uri="{BB962C8B-B14F-4D97-AF65-F5344CB8AC3E}">
        <p14:creationId xmlns:p14="http://schemas.microsoft.com/office/powerpoint/2010/main" xmlns="" val="3394132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2" y="1122363"/>
            <a:ext cx="11959365" cy="1240348"/>
          </a:xfrm>
        </p:spPr>
        <p:txBody>
          <a:bodyPr/>
          <a:lstStyle/>
          <a:p>
            <a:r>
              <a:rPr lang="en-IE" dirty="0" smtClean="0"/>
              <a:t>Thank you</a:t>
            </a:r>
            <a:br>
              <a:rPr lang="en-IE" dirty="0" smtClean="0"/>
            </a:br>
            <a:r>
              <a:rPr lang="en-IE" sz="3000" dirty="0" smtClean="0"/>
              <a:t>Learn more here</a:t>
            </a:r>
            <a:r>
              <a:rPr lang="en-IE" sz="3000" dirty="0"/>
              <a:t>: </a:t>
            </a:r>
            <a:r>
              <a:rPr lang="en-IE" sz="3000" dirty="0" smtClean="0"/>
              <a:t/>
            </a:r>
            <a:br>
              <a:rPr lang="en-IE" sz="3000" dirty="0" smtClean="0"/>
            </a:br>
            <a:r>
              <a:rPr lang="en-IE" sz="2000" dirty="0" smtClean="0">
                <a:hlinkClick r:id="rId3"/>
              </a:rPr>
              <a:t>https</a:t>
            </a:r>
            <a:r>
              <a:rPr lang="en-IE" sz="2000" dirty="0">
                <a:hlinkClick r:id="rId3"/>
              </a:rPr>
              <a:t>://</a:t>
            </a:r>
            <a:r>
              <a:rPr lang="en-IE" sz="2000" dirty="0" smtClean="0">
                <a:hlinkClick r:id="rId3"/>
              </a:rPr>
              <a:t>ec.europa.eu/environment/circular-economy/index_en.htm</a:t>
            </a:r>
            <a:r>
              <a:rPr lang="en-IE" sz="2000" dirty="0" smtClean="0"/>
              <a:t> </a:t>
            </a:r>
            <a:endParaRPr lang="en-GB" sz="2000"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a:t>
            </a:r>
            <a:r>
              <a:rPr lang="en-US" sz="1050" b="1" dirty="0" smtClean="0"/>
              <a:t>European </a:t>
            </a:r>
            <a:r>
              <a:rPr lang="en-US" sz="1050" b="1" dirty="0"/>
              <a:t>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4"/>
              </a:rPr>
              <a:t>CC BY 4.0 </a:t>
            </a:r>
            <a:r>
              <a:rPr lang="en-US" sz="1050" dirty="0"/>
              <a:t>license. For any use or reproduction of elements that are not owned by the EU, permission may need to be sought directly from the respective </a:t>
            </a:r>
            <a:r>
              <a:rPr lang="en-US" sz="1050" dirty="0" smtClean="0"/>
              <a:t>right holders.</a:t>
            </a:r>
          </a:p>
        </p:txBody>
      </p:sp>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xmlns=""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4970" y="631309"/>
            <a:ext cx="10515600" cy="782357"/>
          </a:xfrm>
        </p:spPr>
        <p:txBody>
          <a:bodyPr/>
          <a:lstStyle/>
          <a:p>
            <a:pPr algn="ctr"/>
            <a:r>
              <a:rPr lang="en-IE" dirty="0" smtClean="0">
                <a:solidFill>
                  <a:srgbClr val="5F75B8"/>
                </a:solidFill>
                <a:latin typeface="EC Square Sans Pro" panose="020B0506040000020004" pitchFamily="34" charset="0"/>
              </a:rPr>
              <a:t>Need for action</a:t>
            </a:r>
            <a:endParaRPr lang="en-US" dirty="0">
              <a:solidFill>
                <a:srgbClr val="5F75B8"/>
              </a:solidFill>
              <a:latin typeface="EC Square Sans Pro" panose="020B0506040000020004" pitchFamily="34" charset="0"/>
            </a:endParaRPr>
          </a:p>
        </p:txBody>
      </p:sp>
      <p:pic>
        <p:nvPicPr>
          <p:cNvPr id="5" name="Picture 4"/>
          <p:cNvPicPr>
            <a:picLocks noChangeAspect="1"/>
          </p:cNvPicPr>
          <p:nvPr/>
        </p:nvPicPr>
        <p:blipFill>
          <a:blip r:embed="rId3" cstate="print"/>
          <a:stretch>
            <a:fillRect/>
          </a:stretch>
        </p:blipFill>
        <p:spPr>
          <a:xfrm>
            <a:off x="1044970" y="1581575"/>
            <a:ext cx="9687847" cy="4643712"/>
          </a:xfrm>
          <a:prstGeom prst="rect">
            <a:avLst/>
          </a:prstGeom>
        </p:spPr>
      </p:pic>
      <p:sp>
        <p:nvSpPr>
          <p:cNvPr id="9" name="Oval 8"/>
          <p:cNvSpPr/>
          <p:nvPr/>
        </p:nvSpPr>
        <p:spPr>
          <a:xfrm>
            <a:off x="9702336" y="193934"/>
            <a:ext cx="2347427" cy="2188634"/>
          </a:xfrm>
          <a:prstGeom prst="ellipse">
            <a:avLst/>
          </a:prstGeom>
          <a:solidFill>
            <a:srgbClr val="8DC85B">
              <a:alpha val="67000"/>
            </a:srgbClr>
          </a:solidFill>
          <a:ln>
            <a:solidFill>
              <a:srgbClr val="8DC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9821702" y="677235"/>
            <a:ext cx="2108694" cy="1477328"/>
          </a:xfrm>
          <a:prstGeom prst="rect">
            <a:avLst/>
          </a:prstGeom>
        </p:spPr>
        <p:txBody>
          <a:bodyPr wrap="square">
            <a:spAutoFit/>
          </a:bodyPr>
          <a:lstStyle/>
          <a:p>
            <a:pPr algn="ctr"/>
            <a:r>
              <a:rPr lang="en-US" dirty="0">
                <a:solidFill>
                  <a:schemeClr val="bg1"/>
                </a:solidFill>
                <a:latin typeface="EC Square Sans Pro" panose="020B0506040000020004" pitchFamily="34" charset="0"/>
              </a:rPr>
              <a:t>There is only one planet Earth, yet by 2050, the world will be consuming as if there were three</a:t>
            </a:r>
          </a:p>
        </p:txBody>
      </p:sp>
    </p:spTree>
    <p:extLst>
      <p:ext uri="{BB962C8B-B14F-4D97-AF65-F5344CB8AC3E}">
        <p14:creationId xmlns:p14="http://schemas.microsoft.com/office/powerpoint/2010/main" xmlns="" val="425887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38698" y="819990"/>
            <a:ext cx="1158926" cy="1158926"/>
          </a:xfrm>
          <a:prstGeom prst="rect">
            <a:avLst/>
          </a:prstGeom>
        </p:spPr>
      </p:pic>
      <p:sp>
        <p:nvSpPr>
          <p:cNvPr id="5" name="TextBox 4"/>
          <p:cNvSpPr txBox="1"/>
          <p:nvPr/>
        </p:nvSpPr>
        <p:spPr>
          <a:xfrm>
            <a:off x="5310713" y="219812"/>
            <a:ext cx="151246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CLIMATE</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PACT AND CLIMATE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LAW</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6" name="TextBox 5"/>
          <p:cNvSpPr txBox="1"/>
          <p:nvPr/>
        </p:nvSpPr>
        <p:spPr>
          <a:xfrm>
            <a:off x="7567589" y="754069"/>
            <a:ext cx="158088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INVESTING </a:t>
            </a:r>
            <a:r>
              <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IN </a:t>
            </a: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MORE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SUSTAINABLE,</a:t>
            </a:r>
            <a:endPar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SMARTER MOBILITY</a:t>
            </a:r>
            <a:endPar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endParaRPr>
          </a:p>
        </p:txBody>
      </p:sp>
      <p:sp>
        <p:nvSpPr>
          <p:cNvPr id="7" name="TextBox 6"/>
          <p:cNvSpPr txBox="1"/>
          <p:nvPr/>
        </p:nvSpPr>
        <p:spPr>
          <a:xfrm>
            <a:off x="8458630" y="2142800"/>
            <a:ext cx="181504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dirty="0" smtClean="0">
                <a:solidFill>
                  <a:srgbClr val="034EA2"/>
                </a:solidFill>
                <a:latin typeface="EC Square Sans Pro" panose="020B0506040000020004" pitchFamily="34" charset="0"/>
              </a:rPr>
              <a:t>MOBILISING INDUSTRY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dirty="0" smtClean="0">
                <a:solidFill>
                  <a:srgbClr val="034EA2"/>
                </a:solidFill>
                <a:latin typeface="EC Square Sans Pro" panose="020B0506040000020004" pitchFamily="34" charset="0"/>
              </a:rPr>
              <a:t>FOR A CLEAN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dirty="0" smtClean="0">
                <a:solidFill>
                  <a:srgbClr val="034EA2"/>
                </a:solidFill>
                <a:latin typeface="EC Square Sans Pro" panose="020B0506040000020004" pitchFamily="34" charset="0"/>
              </a:rPr>
              <a:t>CIRCULAR ECONOMY</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ndParaRPr>
          </a:p>
        </p:txBody>
      </p:sp>
      <p:sp>
        <p:nvSpPr>
          <p:cNvPr id="8" name="TextBox 7"/>
          <p:cNvSpPr txBox="1"/>
          <p:nvPr/>
        </p:nvSpPr>
        <p:spPr>
          <a:xfrm>
            <a:off x="8716753" y="3660493"/>
            <a:ext cx="112909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ELIMINATING </a:t>
            </a:r>
            <a:endParaRPr kumimoji="0" lang="en-US" sz="1200" b="1" i="0" u="none" strike="noStrike" kern="1200" cap="none" spc="0" normalizeH="0" baseline="0" noProof="0" smtClean="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rgbClr val="034EA2"/>
                </a:solidFill>
                <a:effectLst/>
                <a:uLnTx/>
                <a:uFillTx/>
                <a:latin typeface="EC Square Sans Pro" panose="020B0506040000020004" pitchFamily="34" charset="0"/>
                <a:ea typeface="+mn-ea"/>
                <a:cs typeface="+mn-cs"/>
              </a:rPr>
              <a:t>POLLUTION</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9" name="TextBox 8"/>
          <p:cNvSpPr txBox="1"/>
          <p:nvPr/>
        </p:nvSpPr>
        <p:spPr>
          <a:xfrm>
            <a:off x="7902610" y="5174376"/>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ENSURING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A </a:t>
            </a:r>
            <a:r>
              <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JUST TRANSITION</a:t>
            </a:r>
            <a:endPar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FOR ALL</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0" name="TextBox 9"/>
          <p:cNvSpPr txBox="1"/>
          <p:nvPr/>
        </p:nvSpPr>
        <p:spPr>
          <a:xfrm>
            <a:off x="6126628" y="6098578"/>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FINANCING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GREEN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PROJECTS</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1" name="TextBox 10"/>
          <p:cNvSpPr txBox="1"/>
          <p:nvPr/>
        </p:nvSpPr>
        <p:spPr>
          <a:xfrm>
            <a:off x="4478681" y="6122759"/>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MAKING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HOMES ENERGY EFFICIENT</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2" name="TextBox 11"/>
          <p:cNvSpPr txBox="1"/>
          <p:nvPr/>
        </p:nvSpPr>
        <p:spPr>
          <a:xfrm>
            <a:off x="2607401" y="5089379"/>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LEADING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GREEN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GLOBALLY</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3" name="TextBox 12"/>
          <p:cNvSpPr txBox="1"/>
          <p:nvPr/>
        </p:nvSpPr>
        <p:spPr>
          <a:xfrm>
            <a:off x="2105614" y="3741809"/>
            <a:ext cx="16173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FROM FARM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TO FORK</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4" name="TextBox 13"/>
          <p:cNvSpPr txBox="1"/>
          <p:nvPr/>
        </p:nvSpPr>
        <p:spPr>
          <a:xfrm>
            <a:off x="2014253" y="2170664"/>
            <a:ext cx="16173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PROTECTING NATURE</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5" name="TextBox 14"/>
          <p:cNvSpPr txBox="1"/>
          <p:nvPr/>
        </p:nvSpPr>
        <p:spPr>
          <a:xfrm>
            <a:off x="3428963" y="849053"/>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PROMOTING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CLEAN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ENERGY</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6" name="TextBox 15"/>
          <p:cNvSpPr txBox="1"/>
          <p:nvPr/>
        </p:nvSpPr>
        <p:spPr>
          <a:xfrm>
            <a:off x="4668211" y="3047282"/>
            <a:ext cx="2845651"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200" b="1" i="0" u="none" strike="noStrike" kern="1200" cap="none" spc="0" normalizeH="0" baseline="0" noProof="0" dirty="0" smtClean="0">
                <a:ln>
                  <a:noFill/>
                </a:ln>
                <a:solidFill>
                  <a:srgbClr val="90C852"/>
                </a:solidFill>
                <a:effectLst/>
                <a:uLnTx/>
                <a:uFillTx/>
                <a:latin typeface="EC Square Sans Pro" panose="020B0506040000020004" pitchFamily="34" charset="0"/>
                <a:ea typeface="+mn-ea"/>
                <a:cs typeface="+mn-cs"/>
              </a:rPr>
              <a:t>The European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200" b="1" i="0" u="none" strike="noStrike" kern="1200" cap="none" spc="0" normalizeH="0" baseline="0" noProof="0" dirty="0" smtClean="0">
                <a:ln>
                  <a:noFill/>
                </a:ln>
                <a:solidFill>
                  <a:srgbClr val="90C852"/>
                </a:solidFill>
                <a:effectLst/>
                <a:uLnTx/>
                <a:uFillTx/>
                <a:latin typeface="EC Square Sans Pro" panose="020B0506040000020004" pitchFamily="34" charset="0"/>
                <a:ea typeface="+mn-ea"/>
                <a:cs typeface="+mn-cs"/>
              </a:rPr>
              <a:t>Green Deal </a:t>
            </a:r>
            <a:endParaRPr kumimoji="0" lang="fr-BE" sz="3200" b="1" i="0" u="none" strike="noStrike" kern="1200" cap="none" spc="0" normalizeH="0" baseline="0" noProof="0" dirty="0">
              <a:ln>
                <a:noFill/>
              </a:ln>
              <a:solidFill>
                <a:srgbClr val="90C852"/>
              </a:solidFill>
              <a:effectLst/>
              <a:uLnTx/>
              <a:uFillTx/>
              <a:latin typeface="EC Square Sans Pro" panose="020B0506040000020004" pitchFamily="34" charset="0"/>
              <a:ea typeface="+mn-ea"/>
              <a:cs typeface="+mn-cs"/>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70631">
            <a:off x="6644869" y="1123771"/>
            <a:ext cx="1149880" cy="114988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69771" y="2037639"/>
            <a:ext cx="1189718" cy="118971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03354" y="3184458"/>
            <a:ext cx="1118278" cy="111827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97569" y="4249243"/>
            <a:ext cx="1140498" cy="1140498"/>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686484">
            <a:off x="6110001" y="4894042"/>
            <a:ext cx="1141937" cy="1141937"/>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928444" y="4938646"/>
            <a:ext cx="1159932" cy="1159932"/>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rot="399195">
            <a:off x="3929090" y="4277776"/>
            <a:ext cx="1190048" cy="1190048"/>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219648">
            <a:off x="3416061" y="3253830"/>
            <a:ext cx="1119772" cy="1119772"/>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631572" y="2079588"/>
            <a:ext cx="1139635" cy="1139635"/>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rot="20840710">
            <a:off x="4441556" y="1153549"/>
            <a:ext cx="1090324" cy="1090324"/>
          </a:xfrm>
          <a:prstGeom prst="rect">
            <a:avLst/>
          </a:prstGeom>
        </p:spPr>
      </p:pic>
      <p:sp>
        <p:nvSpPr>
          <p:cNvPr id="27" name="Oval 26"/>
          <p:cNvSpPr/>
          <p:nvPr/>
        </p:nvSpPr>
        <p:spPr>
          <a:xfrm>
            <a:off x="7097569" y="1954221"/>
            <a:ext cx="3467600" cy="13302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44015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A5C8B1-91B4-4AD6-ABA2-E5331959B0CC}" type="slidenum">
              <a:rPr lang="en-GB" altLang="en-US" smtClean="0"/>
              <a:pPr/>
              <a:t>4</a:t>
            </a:fld>
            <a:endParaRPr lang="en-GB" altLang="en-US"/>
          </a:p>
        </p:txBody>
      </p:sp>
      <p:sp>
        <p:nvSpPr>
          <p:cNvPr id="12" name="Title 1"/>
          <p:cNvSpPr txBox="1">
            <a:spLocks/>
          </p:cNvSpPr>
          <p:nvPr/>
        </p:nvSpPr>
        <p:spPr bwMode="auto">
          <a:xfrm>
            <a:off x="220448" y="150672"/>
            <a:ext cx="12191999" cy="788400"/>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lang="en-IE" sz="3200" b="0" dirty="0">
                <a:solidFill>
                  <a:schemeClr val="tx2"/>
                </a:solidFill>
              </a:rPr>
              <a:t>Where are we coming from? </a:t>
            </a:r>
          </a:p>
        </p:txBody>
      </p:sp>
      <p:sp>
        <p:nvSpPr>
          <p:cNvPr id="13" name="Rectangle 12"/>
          <p:cNvSpPr/>
          <p:nvPr/>
        </p:nvSpPr>
        <p:spPr>
          <a:xfrm>
            <a:off x="1460302" y="1407775"/>
            <a:ext cx="9636092" cy="523220"/>
          </a:xfrm>
          <a:prstGeom prst="rect">
            <a:avLst/>
          </a:prstGeom>
        </p:spPr>
        <p:txBody>
          <a:bodyPr wrap="square">
            <a:spAutoFit/>
          </a:bodyPr>
          <a:lstStyle/>
          <a:p>
            <a:pPr algn="just" hangingPunct="0">
              <a:defRPr/>
            </a:pPr>
            <a:r>
              <a:rPr lang="en-US" sz="1400" i="1" kern="0" dirty="0" smtClean="0">
                <a:solidFill>
                  <a:srgbClr val="0F5494"/>
                </a:solidFill>
                <a:latin typeface="Verdana"/>
                <a:cs typeface="Calibri"/>
                <a:sym typeface="Calibri"/>
              </a:rPr>
              <a:t>“An </a:t>
            </a:r>
            <a:r>
              <a:rPr lang="en-US" sz="1400" i="1" kern="0" dirty="0">
                <a:solidFill>
                  <a:srgbClr val="0F5494"/>
                </a:solidFill>
                <a:latin typeface="Verdana"/>
                <a:cs typeface="Calibri"/>
                <a:sym typeface="Calibri"/>
              </a:rPr>
              <a:t>economy where the value of products, materials and resources is maintained in the economy for as long as possible, and the generation of waste </a:t>
            </a:r>
            <a:r>
              <a:rPr lang="en-US" sz="1400" i="1" kern="0" dirty="0" smtClean="0">
                <a:solidFill>
                  <a:srgbClr val="0F5494"/>
                </a:solidFill>
                <a:latin typeface="Verdana"/>
                <a:cs typeface="Calibri"/>
                <a:sym typeface="Calibri"/>
              </a:rPr>
              <a:t>minimized”</a:t>
            </a:r>
            <a:endParaRPr lang="en-US" sz="1400" i="1" kern="0" dirty="0">
              <a:solidFill>
                <a:srgbClr val="0F5494"/>
              </a:solidFill>
              <a:latin typeface="Verdana"/>
              <a:cs typeface="Calibri"/>
              <a:sym typeface="Calibri"/>
            </a:endParaRPr>
          </a:p>
        </p:txBody>
      </p:sp>
      <p:sp>
        <p:nvSpPr>
          <p:cNvPr id="3" name="Title 2"/>
          <p:cNvSpPr>
            <a:spLocks noGrp="1"/>
          </p:cNvSpPr>
          <p:nvPr>
            <p:ph type="title"/>
          </p:nvPr>
        </p:nvSpPr>
        <p:spPr>
          <a:xfrm>
            <a:off x="426768" y="655419"/>
            <a:ext cx="10515600" cy="782357"/>
          </a:xfrm>
        </p:spPr>
        <p:txBody>
          <a:bodyPr/>
          <a:lstStyle/>
          <a:p>
            <a:r>
              <a:rPr lang="fr-BE" sz="3200" dirty="0" smtClean="0"/>
              <a:t>First Circular Economy Action Plan </a:t>
            </a:r>
            <a:endParaRPr lang="es-ES" sz="3200" dirty="0"/>
          </a:p>
        </p:txBody>
      </p:sp>
      <p:graphicFrame>
        <p:nvGraphicFramePr>
          <p:cNvPr id="2" name="Diagram 1"/>
          <p:cNvGraphicFramePr/>
          <p:nvPr>
            <p:extLst>
              <p:ext uri="{D42A27DB-BD31-4B8C-83A1-F6EECF244321}">
                <p14:modId xmlns:p14="http://schemas.microsoft.com/office/powerpoint/2010/main" xmlns="" val="1916814482"/>
              </p:ext>
            </p:extLst>
          </p:nvPr>
        </p:nvGraphicFramePr>
        <p:xfrm>
          <a:off x="601448" y="578617"/>
          <a:ext cx="11353800" cy="624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22482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8900" y="1968902"/>
            <a:ext cx="3660598" cy="3553262"/>
            <a:chOff x="1143000" y="1755612"/>
            <a:chExt cx="4102100" cy="3933988"/>
          </a:xfrm>
        </p:grpSpPr>
        <p:sp>
          <p:nvSpPr>
            <p:cNvPr id="10" name="Freeform 12"/>
            <p:cNvSpPr>
              <a:spLocks/>
            </p:cNvSpPr>
            <p:nvPr/>
          </p:nvSpPr>
          <p:spPr bwMode="blackWhite">
            <a:xfrm>
              <a:off x="1449904" y="1755612"/>
              <a:ext cx="3411566" cy="1667088"/>
            </a:xfrm>
            <a:custGeom>
              <a:avLst/>
              <a:gdLst>
                <a:gd name="T0" fmla="*/ 2147483647 w 1553"/>
                <a:gd name="T1" fmla="*/ 2147483647 h 753"/>
                <a:gd name="T2" fmla="*/ 2147483647 w 1553"/>
                <a:gd name="T3" fmla="*/ 2147483647 h 753"/>
                <a:gd name="T4" fmla="*/ 2147483647 w 1553"/>
                <a:gd name="T5" fmla="*/ 2147483647 h 753"/>
                <a:gd name="T6" fmla="*/ 2147483647 w 1553"/>
                <a:gd name="T7" fmla="*/ 2147483647 h 753"/>
                <a:gd name="T8" fmla="*/ 2147483647 w 1553"/>
                <a:gd name="T9" fmla="*/ 2147483647 h 753"/>
                <a:gd name="T10" fmla="*/ 2147483647 w 1553"/>
                <a:gd name="T11" fmla="*/ 2147483647 h 753"/>
                <a:gd name="T12" fmla="*/ 2147483647 w 1553"/>
                <a:gd name="T13" fmla="*/ 2147483647 h 753"/>
                <a:gd name="T14" fmla="*/ 2147483647 w 1553"/>
                <a:gd name="T15" fmla="*/ 2147483647 h 753"/>
                <a:gd name="T16" fmla="*/ 2147483647 w 1553"/>
                <a:gd name="T17" fmla="*/ 2147483647 h 753"/>
                <a:gd name="T18" fmla="*/ 2147483647 w 1553"/>
                <a:gd name="T19" fmla="*/ 2147483647 h 753"/>
                <a:gd name="T20" fmla="*/ 2147483647 w 1553"/>
                <a:gd name="T21" fmla="*/ 2147483647 h 753"/>
                <a:gd name="T22" fmla="*/ 2147483647 w 1553"/>
                <a:gd name="T23" fmla="*/ 2147483647 h 753"/>
                <a:gd name="T24" fmla="*/ 2147483647 w 1553"/>
                <a:gd name="T25" fmla="*/ 2147483647 h 753"/>
                <a:gd name="T26" fmla="*/ 2147483647 w 1553"/>
                <a:gd name="T27" fmla="*/ 0 h 753"/>
                <a:gd name="T28" fmla="*/ 2147483647 w 1553"/>
                <a:gd name="T29" fmla="*/ 2147483647 h 753"/>
                <a:gd name="T30" fmla="*/ 2147483647 w 1553"/>
                <a:gd name="T31" fmla="*/ 2147483647 h 753"/>
                <a:gd name="T32" fmla="*/ 2147483647 w 1553"/>
                <a:gd name="T33" fmla="*/ 2147483647 h 753"/>
                <a:gd name="T34" fmla="*/ 2147483647 w 1553"/>
                <a:gd name="T35" fmla="*/ 2147483647 h 753"/>
                <a:gd name="T36" fmla="*/ 2147483647 w 1553"/>
                <a:gd name="T37" fmla="*/ 2147483647 h 753"/>
                <a:gd name="T38" fmla="*/ 2147483647 w 1553"/>
                <a:gd name="T39" fmla="*/ 2147483647 h 753"/>
                <a:gd name="T40" fmla="*/ 2147483647 w 1553"/>
                <a:gd name="T41" fmla="*/ 2147483647 h 753"/>
                <a:gd name="T42" fmla="*/ 2147483647 w 1553"/>
                <a:gd name="T43" fmla="*/ 2147483647 h 753"/>
                <a:gd name="T44" fmla="*/ 2147483647 w 1553"/>
                <a:gd name="T45" fmla="*/ 2147483647 h 753"/>
                <a:gd name="T46" fmla="*/ 2147483647 w 1553"/>
                <a:gd name="T47" fmla="*/ 2147483647 h 753"/>
                <a:gd name="T48" fmla="*/ 2147483647 w 1553"/>
                <a:gd name="T49" fmla="*/ 2147483647 h 753"/>
                <a:gd name="T50" fmla="*/ 2147483647 w 1553"/>
                <a:gd name="T51" fmla="*/ 2147483647 h 753"/>
                <a:gd name="T52" fmla="*/ 2147483647 w 1553"/>
                <a:gd name="T53" fmla="*/ 2147483647 h 753"/>
                <a:gd name="T54" fmla="*/ 2147483647 w 1553"/>
                <a:gd name="T55" fmla="*/ 2147483647 h 753"/>
                <a:gd name="T56" fmla="*/ 2147483647 w 1553"/>
                <a:gd name="T57" fmla="*/ 2147483647 h 753"/>
                <a:gd name="T58" fmla="*/ 2147483647 w 1553"/>
                <a:gd name="T59" fmla="*/ 2147483647 h 753"/>
                <a:gd name="T60" fmla="*/ 2147483647 w 1553"/>
                <a:gd name="T61" fmla="*/ 2147483647 h 753"/>
                <a:gd name="T62" fmla="*/ 2147483647 w 1553"/>
                <a:gd name="T63" fmla="*/ 2147483647 h 753"/>
                <a:gd name="T64" fmla="*/ 2147483647 w 1553"/>
                <a:gd name="T65" fmla="*/ 2147483647 h 753"/>
                <a:gd name="T66" fmla="*/ 0 w 1553"/>
                <a:gd name="T67" fmla="*/ 2147483647 h 753"/>
                <a:gd name="T68" fmla="*/ 2147483647 w 1553"/>
                <a:gd name="T69" fmla="*/ 2147483647 h 753"/>
                <a:gd name="T70" fmla="*/ 2147483647 w 1553"/>
                <a:gd name="T71" fmla="*/ 2147483647 h 753"/>
                <a:gd name="T72" fmla="*/ 2147483647 w 1553"/>
                <a:gd name="T73" fmla="*/ 2147483647 h 753"/>
                <a:gd name="T74" fmla="*/ 2147483647 w 1553"/>
                <a:gd name="T75" fmla="*/ 2147483647 h 753"/>
                <a:gd name="T76" fmla="*/ 2147483647 w 1553"/>
                <a:gd name="T77" fmla="*/ 2147483647 h 753"/>
                <a:gd name="T78" fmla="*/ 2147483647 w 1553"/>
                <a:gd name="T79" fmla="*/ 2147483647 h 753"/>
                <a:gd name="T80" fmla="*/ 2147483647 w 1553"/>
                <a:gd name="T81" fmla="*/ 2147483647 h 753"/>
                <a:gd name="T82" fmla="*/ 2147483647 w 1553"/>
                <a:gd name="T83" fmla="*/ 2147483647 h 753"/>
                <a:gd name="T84" fmla="*/ 2147483647 w 1553"/>
                <a:gd name="T85" fmla="*/ 2147483647 h 753"/>
                <a:gd name="T86" fmla="*/ 2147483647 w 1553"/>
                <a:gd name="T87" fmla="*/ 2147483647 h 753"/>
                <a:gd name="T88" fmla="*/ 2147483647 w 1553"/>
                <a:gd name="T89" fmla="*/ 2147483647 h 753"/>
                <a:gd name="T90" fmla="*/ 2147483647 w 1553"/>
                <a:gd name="T91" fmla="*/ 2147483647 h 753"/>
                <a:gd name="T92" fmla="*/ 2147483647 w 1553"/>
                <a:gd name="T93" fmla="*/ 2147483647 h 753"/>
                <a:gd name="T94" fmla="*/ 2147483647 w 1553"/>
                <a:gd name="T95" fmla="*/ 2147483647 h 753"/>
                <a:gd name="T96" fmla="*/ 2147483647 w 1553"/>
                <a:gd name="T97" fmla="*/ 2147483647 h 753"/>
                <a:gd name="T98" fmla="*/ 2147483647 w 1553"/>
                <a:gd name="T99" fmla="*/ 2147483647 h 753"/>
                <a:gd name="T100" fmla="*/ 2147483647 w 1553"/>
                <a:gd name="T101" fmla="*/ 2147483647 h 753"/>
                <a:gd name="T102" fmla="*/ 2147483647 w 1553"/>
                <a:gd name="T103" fmla="*/ 2147483647 h 753"/>
                <a:gd name="T104" fmla="*/ 2147483647 w 1553"/>
                <a:gd name="T105" fmla="*/ 2147483647 h 753"/>
                <a:gd name="T106" fmla="*/ 2147483647 w 1553"/>
                <a:gd name="T107" fmla="*/ 2147483647 h 753"/>
                <a:gd name="T108" fmla="*/ 2147483647 w 1553"/>
                <a:gd name="T109" fmla="*/ 2147483647 h 7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3"/>
                <a:gd name="T166" fmla="*/ 0 h 753"/>
                <a:gd name="T167" fmla="*/ 1553 w 1553"/>
                <a:gd name="T168" fmla="*/ 753 h 7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3" h="753">
                  <a:moveTo>
                    <a:pt x="983" y="584"/>
                  </a:moveTo>
                  <a:lnTo>
                    <a:pt x="1417" y="541"/>
                  </a:lnTo>
                  <a:lnTo>
                    <a:pt x="1552" y="150"/>
                  </a:lnTo>
                  <a:lnTo>
                    <a:pt x="1447" y="227"/>
                  </a:lnTo>
                  <a:lnTo>
                    <a:pt x="1398" y="186"/>
                  </a:lnTo>
                  <a:lnTo>
                    <a:pt x="1347" y="149"/>
                  </a:lnTo>
                  <a:lnTo>
                    <a:pt x="1294" y="116"/>
                  </a:lnTo>
                  <a:lnTo>
                    <a:pt x="1238" y="87"/>
                  </a:lnTo>
                  <a:lnTo>
                    <a:pt x="1181" y="61"/>
                  </a:lnTo>
                  <a:lnTo>
                    <a:pt x="1122" y="41"/>
                  </a:lnTo>
                  <a:lnTo>
                    <a:pt x="1060" y="23"/>
                  </a:lnTo>
                  <a:lnTo>
                    <a:pt x="999" y="12"/>
                  </a:lnTo>
                  <a:lnTo>
                    <a:pt x="936" y="4"/>
                  </a:lnTo>
                  <a:lnTo>
                    <a:pt x="873" y="0"/>
                  </a:lnTo>
                  <a:lnTo>
                    <a:pt x="810" y="2"/>
                  </a:lnTo>
                  <a:lnTo>
                    <a:pt x="748" y="8"/>
                  </a:lnTo>
                  <a:lnTo>
                    <a:pt x="685" y="19"/>
                  </a:lnTo>
                  <a:lnTo>
                    <a:pt x="624" y="34"/>
                  </a:lnTo>
                  <a:lnTo>
                    <a:pt x="564" y="53"/>
                  </a:lnTo>
                  <a:lnTo>
                    <a:pt x="506" y="76"/>
                  </a:lnTo>
                  <a:lnTo>
                    <a:pt x="449" y="104"/>
                  </a:lnTo>
                  <a:lnTo>
                    <a:pt x="395" y="137"/>
                  </a:lnTo>
                  <a:lnTo>
                    <a:pt x="342" y="172"/>
                  </a:lnTo>
                  <a:lnTo>
                    <a:pt x="294" y="212"/>
                  </a:lnTo>
                  <a:lnTo>
                    <a:pt x="248" y="254"/>
                  </a:lnTo>
                  <a:lnTo>
                    <a:pt x="205" y="301"/>
                  </a:lnTo>
                  <a:lnTo>
                    <a:pt x="165" y="350"/>
                  </a:lnTo>
                  <a:lnTo>
                    <a:pt x="130" y="401"/>
                  </a:lnTo>
                  <a:lnTo>
                    <a:pt x="98" y="456"/>
                  </a:lnTo>
                  <a:lnTo>
                    <a:pt x="71" y="512"/>
                  </a:lnTo>
                  <a:lnTo>
                    <a:pt x="46" y="570"/>
                  </a:lnTo>
                  <a:lnTo>
                    <a:pt x="27" y="631"/>
                  </a:lnTo>
                  <a:lnTo>
                    <a:pt x="11" y="692"/>
                  </a:lnTo>
                  <a:lnTo>
                    <a:pt x="0" y="752"/>
                  </a:lnTo>
                  <a:lnTo>
                    <a:pt x="222" y="608"/>
                  </a:lnTo>
                  <a:lnTo>
                    <a:pt x="440" y="749"/>
                  </a:lnTo>
                  <a:lnTo>
                    <a:pt x="455" y="710"/>
                  </a:lnTo>
                  <a:lnTo>
                    <a:pt x="474" y="670"/>
                  </a:lnTo>
                  <a:lnTo>
                    <a:pt x="498" y="632"/>
                  </a:lnTo>
                  <a:lnTo>
                    <a:pt x="525" y="596"/>
                  </a:lnTo>
                  <a:lnTo>
                    <a:pt x="556" y="563"/>
                  </a:lnTo>
                  <a:lnTo>
                    <a:pt x="589" y="533"/>
                  </a:lnTo>
                  <a:lnTo>
                    <a:pt x="626" y="507"/>
                  </a:lnTo>
                  <a:lnTo>
                    <a:pt x="665" y="485"/>
                  </a:lnTo>
                  <a:lnTo>
                    <a:pt x="706" y="467"/>
                  </a:lnTo>
                  <a:lnTo>
                    <a:pt x="749" y="453"/>
                  </a:lnTo>
                  <a:lnTo>
                    <a:pt x="793" y="443"/>
                  </a:lnTo>
                  <a:lnTo>
                    <a:pt x="837" y="438"/>
                  </a:lnTo>
                  <a:lnTo>
                    <a:pt x="882" y="438"/>
                  </a:lnTo>
                  <a:lnTo>
                    <a:pt x="927" y="442"/>
                  </a:lnTo>
                  <a:lnTo>
                    <a:pt x="971" y="450"/>
                  </a:lnTo>
                  <a:lnTo>
                    <a:pt x="1014" y="464"/>
                  </a:lnTo>
                  <a:lnTo>
                    <a:pt x="1055" y="480"/>
                  </a:lnTo>
                  <a:lnTo>
                    <a:pt x="1095" y="502"/>
                  </a:lnTo>
                  <a:lnTo>
                    <a:pt x="983" y="584"/>
                  </a:lnTo>
                </a:path>
              </a:pathLst>
            </a:custGeom>
            <a:solidFill>
              <a:srgbClr val="A6D278"/>
            </a:solidFill>
            <a:ln w="12700" cap="rnd">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mn-cs"/>
              </a:endParaRPr>
            </a:p>
          </p:txBody>
        </p:sp>
        <p:sp>
          <p:nvSpPr>
            <p:cNvPr id="11" name="Freeform 13"/>
            <p:cNvSpPr>
              <a:spLocks/>
            </p:cNvSpPr>
            <p:nvPr/>
          </p:nvSpPr>
          <p:spPr bwMode="blackWhite">
            <a:xfrm>
              <a:off x="1143000" y="3225578"/>
              <a:ext cx="2682670" cy="2371094"/>
            </a:xfrm>
            <a:custGeom>
              <a:avLst/>
              <a:gdLst>
                <a:gd name="T0" fmla="*/ 1552890 w 1221"/>
                <a:gd name="T1" fmla="*/ 1300481 h 1071"/>
                <a:gd name="T2" fmla="*/ 1275406 w 1221"/>
                <a:gd name="T3" fmla="*/ 1057109 h 1071"/>
                <a:gd name="T4" fmla="*/ 1375963 w 1221"/>
                <a:gd name="T5" fmla="*/ 786279 h 1071"/>
                <a:gd name="T6" fmla="*/ 1321230 w 1221"/>
                <a:gd name="T7" fmla="*/ 792520 h 1071"/>
                <a:gd name="T8" fmla="*/ 1265223 w 1221"/>
                <a:gd name="T9" fmla="*/ 793768 h 1071"/>
                <a:gd name="T10" fmla="*/ 1209218 w 1221"/>
                <a:gd name="T11" fmla="*/ 791272 h 1071"/>
                <a:gd name="T12" fmla="*/ 1153212 w 1221"/>
                <a:gd name="T13" fmla="*/ 781287 h 1071"/>
                <a:gd name="T14" fmla="*/ 1101024 w 1221"/>
                <a:gd name="T15" fmla="*/ 766310 h 1071"/>
                <a:gd name="T16" fmla="*/ 1047564 w 1221"/>
                <a:gd name="T17" fmla="*/ 747589 h 1071"/>
                <a:gd name="T18" fmla="*/ 997923 w 1221"/>
                <a:gd name="T19" fmla="*/ 722628 h 1071"/>
                <a:gd name="T20" fmla="*/ 950827 w 1221"/>
                <a:gd name="T21" fmla="*/ 693923 h 1071"/>
                <a:gd name="T22" fmla="*/ 907550 w 1221"/>
                <a:gd name="T23" fmla="*/ 658977 h 1071"/>
                <a:gd name="T24" fmla="*/ 868091 w 1221"/>
                <a:gd name="T25" fmla="*/ 619039 h 1071"/>
                <a:gd name="T26" fmla="*/ 831178 w 1221"/>
                <a:gd name="T27" fmla="*/ 577853 h 1071"/>
                <a:gd name="T28" fmla="*/ 800629 w 1221"/>
                <a:gd name="T29" fmla="*/ 532923 h 1071"/>
                <a:gd name="T30" fmla="*/ 775172 w 1221"/>
                <a:gd name="T31" fmla="*/ 486744 h 1071"/>
                <a:gd name="T32" fmla="*/ 756079 w 1221"/>
                <a:gd name="T33" fmla="*/ 439318 h 1071"/>
                <a:gd name="T34" fmla="*/ 739532 w 1221"/>
                <a:gd name="T35" fmla="*/ 391892 h 1071"/>
                <a:gd name="T36" fmla="*/ 729349 w 1221"/>
                <a:gd name="T37" fmla="*/ 340721 h 1071"/>
                <a:gd name="T38" fmla="*/ 722985 w 1221"/>
                <a:gd name="T39" fmla="*/ 289550 h 1071"/>
                <a:gd name="T40" fmla="*/ 906277 w 1221"/>
                <a:gd name="T41" fmla="*/ 289550 h 1071"/>
                <a:gd name="T42" fmla="*/ 468413 w 1221"/>
                <a:gd name="T43" fmla="*/ 0 h 1071"/>
                <a:gd name="T44" fmla="*/ 0 w 1221"/>
                <a:gd name="T45" fmla="*/ 293295 h 1071"/>
                <a:gd name="T46" fmla="*/ 170563 w 1221"/>
                <a:gd name="T47" fmla="*/ 292047 h 1071"/>
                <a:gd name="T48" fmla="*/ 176928 w 1221"/>
                <a:gd name="T49" fmla="*/ 369427 h 1071"/>
                <a:gd name="T50" fmla="*/ 188383 w 1221"/>
                <a:gd name="T51" fmla="*/ 446806 h 1071"/>
                <a:gd name="T52" fmla="*/ 204931 w 1221"/>
                <a:gd name="T53" fmla="*/ 522938 h 1071"/>
                <a:gd name="T54" fmla="*/ 226569 w 1221"/>
                <a:gd name="T55" fmla="*/ 597822 h 1071"/>
                <a:gd name="T56" fmla="*/ 254572 w 1221"/>
                <a:gd name="T57" fmla="*/ 671458 h 1071"/>
                <a:gd name="T58" fmla="*/ 288939 w 1221"/>
                <a:gd name="T59" fmla="*/ 742597 h 1071"/>
                <a:gd name="T60" fmla="*/ 327125 w 1221"/>
                <a:gd name="T61" fmla="*/ 811241 h 1071"/>
                <a:gd name="T62" fmla="*/ 370402 w 1221"/>
                <a:gd name="T63" fmla="*/ 876140 h 1071"/>
                <a:gd name="T64" fmla="*/ 417498 w 1221"/>
                <a:gd name="T65" fmla="*/ 937295 h 1071"/>
                <a:gd name="T66" fmla="*/ 469686 w 1221"/>
                <a:gd name="T67" fmla="*/ 994706 h 1071"/>
                <a:gd name="T68" fmla="*/ 525691 w 1221"/>
                <a:gd name="T69" fmla="*/ 1049620 h 1071"/>
                <a:gd name="T70" fmla="*/ 584243 w 1221"/>
                <a:gd name="T71" fmla="*/ 1100791 h 1071"/>
                <a:gd name="T72" fmla="*/ 647886 w 1221"/>
                <a:gd name="T73" fmla="*/ 1146969 h 1071"/>
                <a:gd name="T74" fmla="*/ 715348 w 1221"/>
                <a:gd name="T75" fmla="*/ 1186907 h 1071"/>
                <a:gd name="T76" fmla="*/ 785355 w 1221"/>
                <a:gd name="T77" fmla="*/ 1224349 h 1071"/>
                <a:gd name="T78" fmla="*/ 856635 w 1221"/>
                <a:gd name="T79" fmla="*/ 1256799 h 1071"/>
                <a:gd name="T80" fmla="*/ 931734 w 1221"/>
                <a:gd name="T81" fmla="*/ 1281760 h 1071"/>
                <a:gd name="T82" fmla="*/ 1006833 w 1221"/>
                <a:gd name="T83" fmla="*/ 1304225 h 1071"/>
                <a:gd name="T84" fmla="*/ 1084477 w 1221"/>
                <a:gd name="T85" fmla="*/ 1319202 h 1071"/>
                <a:gd name="T86" fmla="*/ 1162122 w 1221"/>
                <a:gd name="T87" fmla="*/ 1331683 h 1071"/>
                <a:gd name="T88" fmla="*/ 1241039 w 1221"/>
                <a:gd name="T89" fmla="*/ 1335427 h 1071"/>
                <a:gd name="T90" fmla="*/ 1319957 w 1221"/>
                <a:gd name="T91" fmla="*/ 1335427 h 1071"/>
                <a:gd name="T92" fmla="*/ 1397601 w 1221"/>
                <a:gd name="T93" fmla="*/ 1330435 h 1071"/>
                <a:gd name="T94" fmla="*/ 1476519 w 1221"/>
                <a:gd name="T95" fmla="*/ 1317954 h 1071"/>
                <a:gd name="T96" fmla="*/ 1552890 w 1221"/>
                <a:gd name="T97" fmla="*/ 1300481 h 10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1"/>
                <a:gd name="T148" fmla="*/ 0 h 1071"/>
                <a:gd name="T149" fmla="*/ 1221 w 1221"/>
                <a:gd name="T150" fmla="*/ 1071 h 10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1" h="1071">
                  <a:moveTo>
                    <a:pt x="1220" y="1042"/>
                  </a:moveTo>
                  <a:lnTo>
                    <a:pt x="1002" y="847"/>
                  </a:lnTo>
                  <a:lnTo>
                    <a:pt x="1081" y="630"/>
                  </a:lnTo>
                  <a:lnTo>
                    <a:pt x="1038" y="635"/>
                  </a:lnTo>
                  <a:lnTo>
                    <a:pt x="994" y="636"/>
                  </a:lnTo>
                  <a:lnTo>
                    <a:pt x="950" y="634"/>
                  </a:lnTo>
                  <a:lnTo>
                    <a:pt x="906" y="626"/>
                  </a:lnTo>
                  <a:lnTo>
                    <a:pt x="865" y="614"/>
                  </a:lnTo>
                  <a:lnTo>
                    <a:pt x="823" y="599"/>
                  </a:lnTo>
                  <a:lnTo>
                    <a:pt x="784" y="579"/>
                  </a:lnTo>
                  <a:lnTo>
                    <a:pt x="747" y="556"/>
                  </a:lnTo>
                  <a:lnTo>
                    <a:pt x="713" y="528"/>
                  </a:lnTo>
                  <a:lnTo>
                    <a:pt x="682" y="496"/>
                  </a:lnTo>
                  <a:lnTo>
                    <a:pt x="653" y="463"/>
                  </a:lnTo>
                  <a:lnTo>
                    <a:pt x="629" y="427"/>
                  </a:lnTo>
                  <a:lnTo>
                    <a:pt x="609" y="390"/>
                  </a:lnTo>
                  <a:lnTo>
                    <a:pt x="594" y="352"/>
                  </a:lnTo>
                  <a:lnTo>
                    <a:pt x="581" y="314"/>
                  </a:lnTo>
                  <a:lnTo>
                    <a:pt x="573" y="273"/>
                  </a:lnTo>
                  <a:lnTo>
                    <a:pt x="568" y="232"/>
                  </a:lnTo>
                  <a:lnTo>
                    <a:pt x="712" y="232"/>
                  </a:lnTo>
                  <a:lnTo>
                    <a:pt x="368" y="0"/>
                  </a:lnTo>
                  <a:lnTo>
                    <a:pt x="0" y="235"/>
                  </a:lnTo>
                  <a:lnTo>
                    <a:pt x="134" y="234"/>
                  </a:lnTo>
                  <a:lnTo>
                    <a:pt x="139" y="296"/>
                  </a:lnTo>
                  <a:lnTo>
                    <a:pt x="148" y="358"/>
                  </a:lnTo>
                  <a:lnTo>
                    <a:pt x="161" y="419"/>
                  </a:lnTo>
                  <a:lnTo>
                    <a:pt x="178" y="479"/>
                  </a:lnTo>
                  <a:lnTo>
                    <a:pt x="200" y="538"/>
                  </a:lnTo>
                  <a:lnTo>
                    <a:pt x="227" y="595"/>
                  </a:lnTo>
                  <a:lnTo>
                    <a:pt x="257" y="650"/>
                  </a:lnTo>
                  <a:lnTo>
                    <a:pt x="291" y="702"/>
                  </a:lnTo>
                  <a:lnTo>
                    <a:pt x="328" y="751"/>
                  </a:lnTo>
                  <a:lnTo>
                    <a:pt x="369" y="797"/>
                  </a:lnTo>
                  <a:lnTo>
                    <a:pt x="413" y="841"/>
                  </a:lnTo>
                  <a:lnTo>
                    <a:pt x="459" y="882"/>
                  </a:lnTo>
                  <a:lnTo>
                    <a:pt x="509" y="919"/>
                  </a:lnTo>
                  <a:lnTo>
                    <a:pt x="562" y="951"/>
                  </a:lnTo>
                  <a:lnTo>
                    <a:pt x="617" y="981"/>
                  </a:lnTo>
                  <a:lnTo>
                    <a:pt x="673" y="1007"/>
                  </a:lnTo>
                  <a:lnTo>
                    <a:pt x="732" y="1027"/>
                  </a:lnTo>
                  <a:lnTo>
                    <a:pt x="791" y="1045"/>
                  </a:lnTo>
                  <a:lnTo>
                    <a:pt x="852" y="1057"/>
                  </a:lnTo>
                  <a:lnTo>
                    <a:pt x="913" y="1067"/>
                  </a:lnTo>
                  <a:lnTo>
                    <a:pt x="975" y="1070"/>
                  </a:lnTo>
                  <a:lnTo>
                    <a:pt x="1037" y="1070"/>
                  </a:lnTo>
                  <a:lnTo>
                    <a:pt x="1098" y="1066"/>
                  </a:lnTo>
                  <a:lnTo>
                    <a:pt x="1160" y="1056"/>
                  </a:lnTo>
                  <a:lnTo>
                    <a:pt x="1220" y="1042"/>
                  </a:lnTo>
                </a:path>
              </a:pathLst>
            </a:custGeom>
            <a:solidFill>
              <a:srgbClr val="5F75B8"/>
            </a:solidFill>
            <a:ln w="9525" cap="rnd">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2" name="Freeform 14"/>
            <p:cNvSpPr>
              <a:spLocks/>
            </p:cNvSpPr>
            <p:nvPr/>
          </p:nvSpPr>
          <p:spPr bwMode="blackWhite">
            <a:xfrm>
              <a:off x="3502324" y="2501858"/>
              <a:ext cx="1742776" cy="3187742"/>
            </a:xfrm>
            <a:custGeom>
              <a:avLst/>
              <a:gdLst>
                <a:gd name="T0" fmla="*/ 2147483647 w 793"/>
                <a:gd name="T1" fmla="*/ 2147483647 h 1440"/>
                <a:gd name="T2" fmla="*/ 2147483647 w 793"/>
                <a:gd name="T3" fmla="*/ 2147483647 h 1440"/>
                <a:gd name="T4" fmla="*/ 2147483647 w 793"/>
                <a:gd name="T5" fmla="*/ 2147483647 h 1440"/>
                <a:gd name="T6" fmla="*/ 2147483647 w 793"/>
                <a:gd name="T7" fmla="*/ 2147483647 h 1440"/>
                <a:gd name="T8" fmla="*/ 2147483647 w 793"/>
                <a:gd name="T9" fmla="*/ 2147483647 h 1440"/>
                <a:gd name="T10" fmla="*/ 2147483647 w 793"/>
                <a:gd name="T11" fmla="*/ 2147483647 h 1440"/>
                <a:gd name="T12" fmla="*/ 2147483647 w 793"/>
                <a:gd name="T13" fmla="*/ 2147483647 h 1440"/>
                <a:gd name="T14" fmla="*/ 2147483647 w 793"/>
                <a:gd name="T15" fmla="*/ 2147483647 h 1440"/>
                <a:gd name="T16" fmla="*/ 2147483647 w 793"/>
                <a:gd name="T17" fmla="*/ 2147483647 h 1440"/>
                <a:gd name="T18" fmla="*/ 2147483647 w 793"/>
                <a:gd name="T19" fmla="*/ 2147483647 h 1440"/>
                <a:gd name="T20" fmla="*/ 2147483647 w 793"/>
                <a:gd name="T21" fmla="*/ 2147483647 h 1440"/>
                <a:gd name="T22" fmla="*/ 2147483647 w 793"/>
                <a:gd name="T23" fmla="*/ 2147483647 h 1440"/>
                <a:gd name="T24" fmla="*/ 2147483647 w 793"/>
                <a:gd name="T25" fmla="*/ 2147483647 h 1440"/>
                <a:gd name="T26" fmla="*/ 2147483647 w 793"/>
                <a:gd name="T27" fmla="*/ 2147483647 h 1440"/>
                <a:gd name="T28" fmla="*/ 2147483647 w 793"/>
                <a:gd name="T29" fmla="*/ 2147483647 h 1440"/>
                <a:gd name="T30" fmla="*/ 2147483647 w 793"/>
                <a:gd name="T31" fmla="*/ 2147483647 h 1440"/>
                <a:gd name="T32" fmla="*/ 2147483647 w 793"/>
                <a:gd name="T33" fmla="*/ 2147483647 h 1440"/>
                <a:gd name="T34" fmla="*/ 2147483647 w 793"/>
                <a:gd name="T35" fmla="*/ 2147483647 h 1440"/>
                <a:gd name="T36" fmla="*/ 2147483647 w 793"/>
                <a:gd name="T37" fmla="*/ 2147483647 h 1440"/>
                <a:gd name="T38" fmla="*/ 2147483647 w 793"/>
                <a:gd name="T39" fmla="*/ 2147483647 h 1440"/>
                <a:gd name="T40" fmla="*/ 2147483647 w 793"/>
                <a:gd name="T41" fmla="*/ 2147483647 h 1440"/>
                <a:gd name="T42" fmla="*/ 2147483647 w 793"/>
                <a:gd name="T43" fmla="*/ 2147483647 h 1440"/>
                <a:gd name="T44" fmla="*/ 2147483647 w 793"/>
                <a:gd name="T45" fmla="*/ 2147483647 h 1440"/>
                <a:gd name="T46" fmla="*/ 2147483647 w 793"/>
                <a:gd name="T47" fmla="*/ 2147483647 h 1440"/>
                <a:gd name="T48" fmla="*/ 2147483647 w 793"/>
                <a:gd name="T49" fmla="*/ 2147483647 h 1440"/>
                <a:gd name="T50" fmla="*/ 2147483647 w 793"/>
                <a:gd name="T51" fmla="*/ 2147483647 h 1440"/>
                <a:gd name="T52" fmla="*/ 2147483647 w 793"/>
                <a:gd name="T53" fmla="*/ 0 h 1440"/>
                <a:gd name="T54" fmla="*/ 2147483647 w 793"/>
                <a:gd name="T55" fmla="*/ 2147483647 h 1440"/>
                <a:gd name="T56" fmla="*/ 2147483647 w 793"/>
                <a:gd name="T57" fmla="*/ 2147483647 h 1440"/>
                <a:gd name="T58" fmla="*/ 2147483647 w 793"/>
                <a:gd name="T59" fmla="*/ 2147483647 h 1440"/>
                <a:gd name="T60" fmla="*/ 2147483647 w 793"/>
                <a:gd name="T61" fmla="*/ 2147483647 h 1440"/>
                <a:gd name="T62" fmla="*/ 2147483647 w 793"/>
                <a:gd name="T63" fmla="*/ 2147483647 h 1440"/>
                <a:gd name="T64" fmla="*/ 2147483647 w 793"/>
                <a:gd name="T65" fmla="*/ 2147483647 h 1440"/>
                <a:gd name="T66" fmla="*/ 2147483647 w 793"/>
                <a:gd name="T67" fmla="*/ 2147483647 h 1440"/>
                <a:gd name="T68" fmla="*/ 2147483647 w 793"/>
                <a:gd name="T69" fmla="*/ 2147483647 h 1440"/>
                <a:gd name="T70" fmla="*/ 2147483647 w 793"/>
                <a:gd name="T71" fmla="*/ 2147483647 h 1440"/>
                <a:gd name="T72" fmla="*/ 2147483647 w 793"/>
                <a:gd name="T73" fmla="*/ 2147483647 h 1440"/>
                <a:gd name="T74" fmla="*/ 2147483647 w 793"/>
                <a:gd name="T75" fmla="*/ 2147483647 h 1440"/>
                <a:gd name="T76" fmla="*/ 2147483647 w 793"/>
                <a:gd name="T77" fmla="*/ 2147483647 h 1440"/>
                <a:gd name="T78" fmla="*/ 2147483647 w 793"/>
                <a:gd name="T79" fmla="*/ 2147483647 h 1440"/>
                <a:gd name="T80" fmla="*/ 2147483647 w 793"/>
                <a:gd name="T81" fmla="*/ 2147483647 h 1440"/>
                <a:gd name="T82" fmla="*/ 2147483647 w 793"/>
                <a:gd name="T83" fmla="*/ 2147483647 h 1440"/>
                <a:gd name="T84" fmla="*/ 2147483647 w 793"/>
                <a:gd name="T85" fmla="*/ 2147483647 h 1440"/>
                <a:gd name="T86" fmla="*/ 2147483647 w 793"/>
                <a:gd name="T87" fmla="*/ 2147483647 h 1440"/>
                <a:gd name="T88" fmla="*/ 2147483647 w 793"/>
                <a:gd name="T89" fmla="*/ 2147483647 h 1440"/>
                <a:gd name="T90" fmla="*/ 2147483647 w 793"/>
                <a:gd name="T91" fmla="*/ 2147483647 h 1440"/>
                <a:gd name="T92" fmla="*/ 0 w 793"/>
                <a:gd name="T93" fmla="*/ 2147483647 h 1440"/>
                <a:gd name="T94" fmla="*/ 2147483647 w 793"/>
                <a:gd name="T95" fmla="*/ 2147483647 h 1440"/>
                <a:gd name="T96" fmla="*/ 2147483647 w 793"/>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3"/>
                <a:gd name="T148" fmla="*/ 0 h 1440"/>
                <a:gd name="T149" fmla="*/ 793 w 793"/>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3" h="1440">
                  <a:moveTo>
                    <a:pt x="286" y="1316"/>
                  </a:moveTo>
                  <a:lnTo>
                    <a:pt x="340" y="1290"/>
                  </a:lnTo>
                  <a:lnTo>
                    <a:pt x="392" y="1260"/>
                  </a:lnTo>
                  <a:lnTo>
                    <a:pt x="442" y="1225"/>
                  </a:lnTo>
                  <a:lnTo>
                    <a:pt x="490" y="1187"/>
                  </a:lnTo>
                  <a:lnTo>
                    <a:pt x="535" y="1146"/>
                  </a:lnTo>
                  <a:lnTo>
                    <a:pt x="576" y="1102"/>
                  </a:lnTo>
                  <a:lnTo>
                    <a:pt x="616" y="1055"/>
                  </a:lnTo>
                  <a:lnTo>
                    <a:pt x="650" y="1005"/>
                  </a:lnTo>
                  <a:lnTo>
                    <a:pt x="682" y="953"/>
                  </a:lnTo>
                  <a:lnTo>
                    <a:pt x="709" y="900"/>
                  </a:lnTo>
                  <a:lnTo>
                    <a:pt x="734" y="844"/>
                  </a:lnTo>
                  <a:lnTo>
                    <a:pt x="753" y="786"/>
                  </a:lnTo>
                  <a:lnTo>
                    <a:pt x="770" y="727"/>
                  </a:lnTo>
                  <a:lnTo>
                    <a:pt x="781" y="668"/>
                  </a:lnTo>
                  <a:lnTo>
                    <a:pt x="789" y="608"/>
                  </a:lnTo>
                  <a:lnTo>
                    <a:pt x="792" y="547"/>
                  </a:lnTo>
                  <a:lnTo>
                    <a:pt x="790" y="487"/>
                  </a:lnTo>
                  <a:lnTo>
                    <a:pt x="786" y="427"/>
                  </a:lnTo>
                  <a:lnTo>
                    <a:pt x="775" y="367"/>
                  </a:lnTo>
                  <a:lnTo>
                    <a:pt x="762" y="308"/>
                  </a:lnTo>
                  <a:lnTo>
                    <a:pt x="744" y="249"/>
                  </a:lnTo>
                  <a:lnTo>
                    <a:pt x="722" y="193"/>
                  </a:lnTo>
                  <a:lnTo>
                    <a:pt x="697" y="137"/>
                  </a:lnTo>
                  <a:lnTo>
                    <a:pt x="667" y="84"/>
                  </a:lnTo>
                  <a:lnTo>
                    <a:pt x="639" y="41"/>
                  </a:lnTo>
                  <a:lnTo>
                    <a:pt x="609" y="0"/>
                  </a:lnTo>
                  <a:lnTo>
                    <a:pt x="521" y="247"/>
                  </a:lnTo>
                  <a:lnTo>
                    <a:pt x="277" y="280"/>
                  </a:lnTo>
                  <a:lnTo>
                    <a:pt x="294" y="308"/>
                  </a:lnTo>
                  <a:lnTo>
                    <a:pt x="316" y="347"/>
                  </a:lnTo>
                  <a:lnTo>
                    <a:pt x="332" y="389"/>
                  </a:lnTo>
                  <a:lnTo>
                    <a:pt x="345" y="431"/>
                  </a:lnTo>
                  <a:lnTo>
                    <a:pt x="353" y="475"/>
                  </a:lnTo>
                  <a:lnTo>
                    <a:pt x="357" y="519"/>
                  </a:lnTo>
                  <a:lnTo>
                    <a:pt x="355" y="564"/>
                  </a:lnTo>
                  <a:lnTo>
                    <a:pt x="350" y="608"/>
                  </a:lnTo>
                  <a:lnTo>
                    <a:pt x="339" y="652"/>
                  </a:lnTo>
                  <a:lnTo>
                    <a:pt x="325" y="694"/>
                  </a:lnTo>
                  <a:lnTo>
                    <a:pt x="306" y="734"/>
                  </a:lnTo>
                  <a:lnTo>
                    <a:pt x="284" y="772"/>
                  </a:lnTo>
                  <a:lnTo>
                    <a:pt x="257" y="808"/>
                  </a:lnTo>
                  <a:lnTo>
                    <a:pt x="227" y="841"/>
                  </a:lnTo>
                  <a:lnTo>
                    <a:pt x="193" y="871"/>
                  </a:lnTo>
                  <a:lnTo>
                    <a:pt x="156" y="896"/>
                  </a:lnTo>
                  <a:lnTo>
                    <a:pt x="113" y="761"/>
                  </a:lnTo>
                  <a:lnTo>
                    <a:pt x="0" y="1169"/>
                  </a:lnTo>
                  <a:lnTo>
                    <a:pt x="321" y="1439"/>
                  </a:lnTo>
                  <a:lnTo>
                    <a:pt x="286" y="1316"/>
                  </a:lnTo>
                </a:path>
              </a:pathLst>
            </a:custGeom>
            <a:solidFill>
              <a:srgbClr val="F16A7D"/>
            </a:solidFill>
            <a:ln w="12700" cap="rnd">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mn-cs"/>
              </a:endParaRPr>
            </a:p>
          </p:txBody>
        </p:sp>
        <p:sp>
          <p:nvSpPr>
            <p:cNvPr id="13" name="Rectangle 37"/>
            <p:cNvSpPr>
              <a:spLocks noChangeArrowheads="1"/>
            </p:cNvSpPr>
            <p:nvPr/>
          </p:nvSpPr>
          <p:spPr bwMode="blackWhite">
            <a:xfrm>
              <a:off x="4024484" y="3742234"/>
              <a:ext cx="1081465" cy="792909"/>
            </a:xfrm>
            <a:prstGeom prst="rect">
              <a:avLst/>
            </a:prstGeom>
            <a:noFill/>
            <a:ln w="12700">
              <a:noFill/>
              <a:miter lim="800000"/>
              <a:headEnd/>
              <a:tailEnd/>
            </a:ln>
          </p:spPr>
          <p:txBody>
            <a:bodyPr wrap="square" lIns="0" tIns="0" rIns="0" bIns="0" anchor="ctr" anchorCtr="1">
              <a:spAutoFit/>
            </a:bodyPr>
            <a:lstStyle/>
            <a:p>
              <a:pPr marL="0" marR="0" lvl="0" indent="0" algn="ctr" defTabSz="787400" rtl="0" eaLnBrk="1" fontAlgn="auto" latinLnBrk="0" hangingPunct="1">
                <a:lnSpc>
                  <a:spcPct val="95000"/>
                </a:lnSpc>
                <a:spcBef>
                  <a:spcPct val="80000"/>
                </a:spcBef>
                <a:spcAft>
                  <a:spcPts val="0"/>
                </a:spcAft>
                <a:buClr>
                  <a:srgbClr val="4D4D4D"/>
                </a:buClr>
                <a:buSzTx/>
                <a:buFont typeface="Wingdings 2" pitchFamily="18" charset="2"/>
                <a:buNone/>
                <a:tabLst/>
                <a:defRPr/>
              </a:pP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Key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Value</a:t>
              </a:r>
              <a: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r>
              <a:b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Chains</a:t>
              </a:r>
            </a:p>
          </p:txBody>
        </p:sp>
        <p:sp>
          <p:nvSpPr>
            <p:cNvPr id="14" name="Rectangle 38"/>
            <p:cNvSpPr>
              <a:spLocks noChangeArrowheads="1"/>
            </p:cNvSpPr>
            <p:nvPr/>
          </p:nvSpPr>
          <p:spPr bwMode="blackWhite">
            <a:xfrm>
              <a:off x="1682609" y="3993639"/>
              <a:ext cx="1136017" cy="1056058"/>
            </a:xfrm>
            <a:prstGeom prst="rect">
              <a:avLst/>
            </a:prstGeom>
            <a:noFill/>
            <a:ln w="12700">
              <a:noFill/>
              <a:miter lim="800000"/>
              <a:headEnd/>
              <a:tailEnd/>
            </a:ln>
          </p:spPr>
          <p:txBody>
            <a:bodyPr wrap="none" lIns="0" tIns="0" rIns="0" bIns="0" anchor="ctr" anchorCtr="1">
              <a:spAutoFit/>
            </a:bodyPr>
            <a:lstStyle/>
            <a:p>
              <a:pPr marL="0" marR="0" lvl="0" indent="0" algn="l" defTabSz="787400" rtl="0" eaLnBrk="1" fontAlgn="auto" latinLnBrk="0" hangingPunct="1">
                <a:lnSpc>
                  <a:spcPct val="95000"/>
                </a:lnSpc>
                <a:spcBef>
                  <a:spcPct val="80000"/>
                </a:spcBef>
                <a:spcAft>
                  <a:spcPts val="0"/>
                </a:spcAft>
                <a:buClr>
                  <a:srgbClr val="4D4D4D"/>
                </a:buClr>
                <a:buSzTx/>
                <a:buFont typeface="Wingdings 2" pitchFamily="18" charset="2"/>
                <a:buNone/>
                <a:tabLst/>
                <a:defRPr/>
              </a:pP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Less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Waste</a:t>
              </a:r>
              <a: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r>
              <a:b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More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Value</a:t>
              </a:r>
            </a:p>
          </p:txBody>
        </p:sp>
        <p:sp>
          <p:nvSpPr>
            <p:cNvPr id="15" name="Rectangle 14"/>
            <p:cNvSpPr>
              <a:spLocks noChangeArrowheads="1"/>
            </p:cNvSpPr>
            <p:nvPr/>
          </p:nvSpPr>
          <p:spPr bwMode="blackWhite">
            <a:xfrm>
              <a:off x="2109824" y="1880367"/>
              <a:ext cx="2252177" cy="861061"/>
            </a:xfrm>
            <a:prstGeom prst="rect">
              <a:avLst/>
            </a:prstGeom>
            <a:noFill/>
            <a:ln w="12700">
              <a:noFill/>
              <a:miter lim="800000"/>
              <a:headEnd/>
              <a:tailEnd/>
            </a:ln>
          </p:spPr>
          <p:txBody>
            <a:bodyPr wrap="square" lIns="0" tIns="0" rIns="0" bIns="0" anchor="ctr" anchorCtr="1">
              <a:spAutoFit/>
            </a:bodyPr>
            <a:lstStyle/>
            <a:p>
              <a:pPr marL="0" marR="0" lvl="0" indent="0" algn="ctr" defTabSz="787400" rtl="0" eaLnBrk="1" fontAlgn="auto" latinLnBrk="0" hangingPunct="1">
                <a:lnSpc>
                  <a:spcPct val="95000"/>
                </a:lnSpc>
                <a:spcBef>
                  <a:spcPct val="80000"/>
                </a:spcBef>
                <a:spcAft>
                  <a:spcPts val="0"/>
                </a:spcAft>
                <a:buClr>
                  <a:srgbClr val="4D4D4D"/>
                </a:buClr>
                <a:buSzTx/>
                <a:buFont typeface="Wingdings 2" pitchFamily="18" charset="2"/>
                <a:buNone/>
                <a:tabLst/>
                <a:defRPr/>
              </a:pP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Sustainable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Product Policy Framework</a:t>
              </a:r>
              <a:endPar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grpSp>
      <p:sp>
        <p:nvSpPr>
          <p:cNvPr id="24" name="Rounded Rectangle 23"/>
          <p:cNvSpPr/>
          <p:nvPr/>
        </p:nvSpPr>
        <p:spPr>
          <a:xfrm>
            <a:off x="3745952" y="2880479"/>
            <a:ext cx="3861348" cy="2047513"/>
          </a:xfrm>
          <a:prstGeom prst="roundRect">
            <a:avLst/>
          </a:prstGeom>
          <a:solidFill>
            <a:srgbClr val="F16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Electronics and </a:t>
            </a:r>
            <a:r>
              <a:rPr kumimoji="0" lang="en-US" sz="1800" b="0" i="0" u="none" strike="noStrike" kern="1200" cap="none" spc="0" normalizeH="0" baseline="0" noProof="0" dirty="0" smtClean="0">
                <a:ln>
                  <a:noFill/>
                </a:ln>
                <a:solidFill>
                  <a:srgbClr val="FFFFFF"/>
                </a:solidFill>
                <a:effectLst/>
                <a:uLnTx/>
                <a:uFillTx/>
                <a:ea typeface="+mn-ea"/>
                <a:cs typeface="+mn-cs"/>
              </a:rPr>
              <a:t>ICT</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Batteries and </a:t>
            </a:r>
            <a:r>
              <a:rPr kumimoji="0" lang="en-US" sz="1800" b="0" i="0" u="none" strike="noStrike" kern="1200" cap="none" spc="0" normalizeH="0" baseline="0" noProof="0" dirty="0" smtClean="0">
                <a:ln>
                  <a:noFill/>
                </a:ln>
                <a:solidFill>
                  <a:srgbClr val="FFFFFF"/>
                </a:solidFill>
                <a:effectLst/>
                <a:uLnTx/>
                <a:uFillTx/>
                <a:ea typeface="+mn-ea"/>
                <a:cs typeface="+mn-cs"/>
              </a:rPr>
              <a:t>vehicles</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Packaging</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Plastics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Textiles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Construction </a:t>
            </a:r>
            <a:r>
              <a:rPr kumimoji="0" lang="en-US" sz="1800" b="0" i="0" u="none" strike="noStrike" kern="1200" cap="none" spc="0" normalizeH="0" baseline="0" noProof="0" dirty="0">
                <a:ln>
                  <a:noFill/>
                </a:ln>
                <a:solidFill>
                  <a:srgbClr val="FFFFFF"/>
                </a:solidFill>
                <a:effectLst/>
                <a:uLnTx/>
                <a:uFillTx/>
                <a:ea typeface="+mn-ea"/>
                <a:cs typeface="+mn-cs"/>
              </a:rPr>
              <a:t>and </a:t>
            </a:r>
            <a:r>
              <a:rPr kumimoji="0" lang="en-US" sz="1800" b="0" i="0" u="none" strike="noStrike" kern="1200" cap="none" spc="0" normalizeH="0" baseline="0" noProof="0" dirty="0" smtClean="0">
                <a:ln>
                  <a:noFill/>
                </a:ln>
                <a:solidFill>
                  <a:srgbClr val="FFFFFF"/>
                </a:solidFill>
                <a:effectLst/>
                <a:uLnTx/>
                <a:uFillTx/>
                <a:ea typeface="+mn-ea"/>
                <a:cs typeface="+mn-cs"/>
              </a:rPr>
              <a:t>buildings</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Food, </a:t>
            </a:r>
            <a:r>
              <a:rPr kumimoji="0" lang="en-US" sz="1800" b="0" i="0" u="none" strike="noStrike" kern="1200" cap="none" spc="0" normalizeH="0" baseline="0" noProof="0" dirty="0">
                <a:ln>
                  <a:noFill/>
                </a:ln>
                <a:solidFill>
                  <a:srgbClr val="FFFFFF"/>
                </a:solidFill>
                <a:effectLst/>
                <a:uLnTx/>
                <a:uFillTx/>
                <a:ea typeface="+mn-ea"/>
                <a:cs typeface="+mn-cs"/>
              </a:rPr>
              <a:t>water and nutrients</a:t>
            </a:r>
          </a:p>
        </p:txBody>
      </p:sp>
      <p:sp>
        <p:nvSpPr>
          <p:cNvPr id="26" name="Rounded Rectangle 25"/>
          <p:cNvSpPr/>
          <p:nvPr/>
        </p:nvSpPr>
        <p:spPr>
          <a:xfrm>
            <a:off x="3791028" y="5106296"/>
            <a:ext cx="3801557" cy="1662848"/>
          </a:xfrm>
          <a:prstGeom prst="roundRect">
            <a:avLst/>
          </a:prstGeom>
          <a:solidFill>
            <a:srgbClr val="5F7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FFFFFF"/>
                </a:solidFill>
                <a:effectLst/>
                <a:uLnTx/>
                <a:uFillTx/>
                <a:ea typeface="+mn-ea"/>
                <a:cs typeface="+mn-cs"/>
              </a:rPr>
              <a:t>Reduce</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Waste</a:t>
            </a:r>
            <a:endParaRPr kumimoji="0" lang="fr-BE"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FFFFFF"/>
                </a:solidFill>
                <a:effectLst/>
                <a:uLnTx/>
                <a:uFillTx/>
                <a:ea typeface="+mn-ea"/>
                <a:cs typeface="+mn-cs"/>
              </a:rPr>
              <a:t>Reduce</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Waste</a:t>
            </a:r>
            <a:r>
              <a:rPr kumimoji="0" lang="fr-BE" sz="1800" b="0" i="0" u="none" strike="noStrike" kern="1200" cap="none" spc="0" normalizeH="0" baseline="0" noProof="0" dirty="0">
                <a:ln>
                  <a:noFill/>
                </a:ln>
                <a:solidFill>
                  <a:srgbClr val="FFFFFF"/>
                </a:solidFill>
                <a:effectLst/>
                <a:uLnTx/>
                <a:uFillTx/>
                <a:ea typeface="+mn-ea"/>
                <a:cs typeface="+mn-cs"/>
              </a:rPr>
              <a:t> Exports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FFFFFF"/>
                </a:solidFill>
                <a:effectLst/>
                <a:uLnTx/>
                <a:uFillTx/>
                <a:ea typeface="+mn-ea"/>
                <a:cs typeface="+mn-cs"/>
              </a:rPr>
              <a:t>Boost</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market</a:t>
            </a:r>
            <a:r>
              <a:rPr kumimoji="0" lang="fr-BE" sz="1800" b="0" i="0" u="none" strike="noStrike" kern="1200" cap="none" spc="0" normalizeH="0" baseline="0" noProof="0" dirty="0">
                <a:ln>
                  <a:noFill/>
                </a:ln>
                <a:solidFill>
                  <a:srgbClr val="FFFFFF"/>
                </a:solidFill>
                <a:effectLst/>
                <a:uLnTx/>
                <a:uFillTx/>
                <a:ea typeface="+mn-ea"/>
                <a:cs typeface="+mn-cs"/>
              </a:rPr>
              <a:t> for high </a:t>
            </a:r>
            <a:r>
              <a:rPr kumimoji="0" lang="fr-BE" sz="1800" b="0" i="0" u="none" strike="noStrike" kern="1200" cap="none" spc="0" normalizeH="0" baseline="0" noProof="0" dirty="0" err="1">
                <a:ln>
                  <a:noFill/>
                </a:ln>
                <a:solidFill>
                  <a:srgbClr val="FFFFFF"/>
                </a:solidFill>
                <a:effectLst/>
                <a:uLnTx/>
                <a:uFillTx/>
                <a:ea typeface="+mn-ea"/>
                <a:cs typeface="+mn-cs"/>
              </a:rPr>
              <a:t>quality</a:t>
            </a:r>
            <a:r>
              <a:rPr kumimoji="0" lang="fr-BE" sz="1800" b="0" i="0" u="none" strike="noStrike" kern="1200" cap="none" spc="0" normalizeH="0" baseline="0" noProof="0" dirty="0">
                <a:ln>
                  <a:noFill/>
                </a:ln>
                <a:solidFill>
                  <a:srgbClr val="FFFFFF"/>
                </a:solidFill>
                <a:effectLst/>
                <a:uLnTx/>
                <a:uFillTx/>
                <a:ea typeface="+mn-ea"/>
                <a:cs typeface="+mn-cs"/>
              </a:rPr>
              <a:t> and </a:t>
            </a:r>
            <a:r>
              <a:rPr kumimoji="0" lang="fr-BE" sz="1800" b="0" i="0" u="none" strike="noStrike" kern="1200" cap="none" spc="0" normalizeH="0" baseline="0" noProof="0" dirty="0" err="1">
                <a:ln>
                  <a:noFill/>
                </a:ln>
                <a:solidFill>
                  <a:srgbClr val="FFFFFF"/>
                </a:solidFill>
                <a:effectLst/>
                <a:uLnTx/>
                <a:uFillTx/>
                <a:ea typeface="+mn-ea"/>
                <a:cs typeface="+mn-cs"/>
              </a:rPr>
              <a:t>safe</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secondary</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raw</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materials</a:t>
            </a:r>
            <a:r>
              <a:rPr kumimoji="0" lang="fr-BE" sz="1800" b="0" i="0" u="none" strike="noStrike" kern="1200" cap="none" spc="0" normalizeH="0" baseline="0" noProof="0" dirty="0">
                <a:ln>
                  <a:noFill/>
                </a:ln>
                <a:solidFill>
                  <a:srgbClr val="FFFFFF"/>
                </a:solidFill>
                <a:effectLst/>
                <a:uLnTx/>
                <a:uFillTx/>
                <a:ea typeface="+mn-ea"/>
                <a:cs typeface="+mn-cs"/>
              </a:rPr>
              <a:t> </a:t>
            </a:r>
            <a:endParaRPr kumimoji="0" lang="es-ES" sz="1800" b="0" i="0" u="none" strike="noStrike" kern="1200" cap="none" spc="0" normalizeH="0" baseline="0" noProof="0" dirty="0">
              <a:ln>
                <a:noFill/>
              </a:ln>
              <a:solidFill>
                <a:srgbClr val="FFFFFF"/>
              </a:solidFill>
              <a:effectLst/>
              <a:uLnTx/>
              <a:uFillTx/>
              <a:ea typeface="+mn-ea"/>
              <a:cs typeface="+mn-cs"/>
            </a:endParaRPr>
          </a:p>
        </p:txBody>
      </p:sp>
      <p:sp>
        <p:nvSpPr>
          <p:cNvPr id="29" name="Freeform 28"/>
          <p:cNvSpPr/>
          <p:nvPr/>
        </p:nvSpPr>
        <p:spPr>
          <a:xfrm>
            <a:off x="8033579" y="2789000"/>
            <a:ext cx="3828215" cy="604244"/>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E" sz="1600" b="1" i="0" u="none" strike="noStrike" kern="1200" cap="none" spc="0" normalizeH="0" baseline="0" noProof="0" dirty="0" smtClean="0">
                <a:ln>
                  <a:noFill/>
                </a:ln>
                <a:solidFill>
                  <a:srgbClr val="1D407B"/>
                </a:solidFill>
                <a:effectLst/>
                <a:uLnTx/>
                <a:uFillTx/>
                <a:ea typeface="+mn-ea"/>
                <a:cs typeface="+mn-cs"/>
              </a:rPr>
              <a:t>Getting the Economics Right</a:t>
            </a:r>
            <a:endParaRPr kumimoji="0" lang="en-IE" sz="1600" b="1" i="0" u="none" strike="noStrike" kern="1200" cap="none" spc="0" normalizeH="0" baseline="0" noProof="0" dirty="0">
              <a:ln>
                <a:noFill/>
              </a:ln>
              <a:solidFill>
                <a:srgbClr val="1D407B"/>
              </a:solidFill>
              <a:effectLst/>
              <a:uLnTx/>
              <a:uFillTx/>
              <a:ea typeface="+mn-ea"/>
              <a:cs typeface="+mn-cs"/>
            </a:endParaRPr>
          </a:p>
        </p:txBody>
      </p:sp>
      <p:sp>
        <p:nvSpPr>
          <p:cNvPr id="32" name="Freeform 31"/>
          <p:cNvSpPr/>
          <p:nvPr/>
        </p:nvSpPr>
        <p:spPr>
          <a:xfrm>
            <a:off x="8033579" y="3484912"/>
            <a:ext cx="3828215" cy="646184"/>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Financial Markets</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35" name="Freeform 34"/>
          <p:cNvSpPr/>
          <p:nvPr/>
        </p:nvSpPr>
        <p:spPr>
          <a:xfrm>
            <a:off x="8033579" y="4811994"/>
            <a:ext cx="3828215" cy="626236"/>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Global Level Playing Field</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38" name="Freeform 37"/>
          <p:cNvSpPr/>
          <p:nvPr/>
        </p:nvSpPr>
        <p:spPr>
          <a:xfrm>
            <a:off x="8033579" y="4159841"/>
            <a:ext cx="3828216" cy="528064"/>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Investments and R&amp;I</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41" name="Freeform 40"/>
          <p:cNvSpPr/>
          <p:nvPr/>
        </p:nvSpPr>
        <p:spPr>
          <a:xfrm>
            <a:off x="8033579" y="5522164"/>
            <a:ext cx="3828215" cy="552226"/>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Monitoring</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44" name="Freeform 43"/>
          <p:cNvSpPr/>
          <p:nvPr/>
        </p:nvSpPr>
        <p:spPr>
          <a:xfrm>
            <a:off x="8033581" y="1120767"/>
            <a:ext cx="3828215" cy="763955"/>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Making circular economy work for people, regions and cities </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45" name="Freeform 44"/>
          <p:cNvSpPr/>
          <p:nvPr/>
        </p:nvSpPr>
        <p:spPr>
          <a:xfrm>
            <a:off x="8033581" y="1955172"/>
            <a:ext cx="3828214" cy="742160"/>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E" sz="1600" b="1" i="0" u="none" strike="noStrike" kern="1200" cap="none" spc="0" normalizeH="0" baseline="0" noProof="0" dirty="0" smtClean="0">
                <a:ln>
                  <a:noFill/>
                </a:ln>
                <a:solidFill>
                  <a:srgbClr val="1D407B"/>
                </a:solidFill>
                <a:effectLst/>
                <a:uLnTx/>
                <a:uFillTx/>
                <a:ea typeface="+mn-ea"/>
                <a:cs typeface="+mn-cs"/>
              </a:rPr>
              <a:t>Circular economy as a requisite for climate neutrality </a:t>
            </a:r>
            <a:endParaRPr kumimoji="0" lang="en-IE" sz="1600" b="1" i="0" u="none" strike="noStrike" kern="1200" cap="none" spc="0" normalizeH="0" baseline="0" noProof="0" dirty="0">
              <a:ln>
                <a:noFill/>
              </a:ln>
              <a:solidFill>
                <a:srgbClr val="1D407B"/>
              </a:solidFill>
              <a:effectLst/>
              <a:uLnTx/>
              <a:uFillTx/>
              <a:ea typeface="+mn-ea"/>
              <a:cs typeface="+mn-cs"/>
            </a:endParaRPr>
          </a:p>
        </p:txBody>
      </p:sp>
      <p:sp>
        <p:nvSpPr>
          <p:cNvPr id="2" name="TextBox 1"/>
          <p:cNvSpPr txBox="1"/>
          <p:nvPr/>
        </p:nvSpPr>
        <p:spPr>
          <a:xfrm>
            <a:off x="256562" y="5941522"/>
            <a:ext cx="30443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200" strike="noStrike" kern="1200" cap="none" spc="0" normalizeH="0" baseline="0" noProof="0" dirty="0" smtClean="0">
                <a:ln>
                  <a:noFill/>
                </a:ln>
                <a:solidFill>
                  <a:srgbClr val="445D43"/>
                </a:solidFill>
                <a:effectLst/>
                <a:uLnTx/>
                <a:uFillTx/>
                <a:ea typeface="+mn-ea"/>
                <a:cs typeface="+mn-cs"/>
              </a:rPr>
              <a:t>35 actions</a:t>
            </a:r>
            <a:endParaRPr kumimoji="0" lang="es-ES" sz="3200" strike="noStrike" kern="1200" cap="none" spc="0" normalizeH="0" baseline="0" noProof="0" dirty="0">
              <a:ln>
                <a:noFill/>
              </a:ln>
              <a:solidFill>
                <a:srgbClr val="445D43"/>
              </a:solidFill>
              <a:effectLst/>
              <a:uLnTx/>
              <a:uFillTx/>
              <a:ea typeface="+mn-ea"/>
              <a:cs typeface="+mn-cs"/>
            </a:endParaRPr>
          </a:p>
        </p:txBody>
      </p:sp>
      <p:sp>
        <p:nvSpPr>
          <p:cNvPr id="8" name="Title 7"/>
          <p:cNvSpPr>
            <a:spLocks noGrp="1"/>
          </p:cNvSpPr>
          <p:nvPr>
            <p:ph type="title"/>
          </p:nvPr>
        </p:nvSpPr>
        <p:spPr>
          <a:xfrm>
            <a:off x="1108069" y="80567"/>
            <a:ext cx="10515600" cy="782357"/>
          </a:xfrm>
        </p:spPr>
        <p:txBody>
          <a:bodyPr/>
          <a:lstStyle/>
          <a:p>
            <a:pPr algn="ctr"/>
            <a:r>
              <a:rPr lang="en-IE" sz="3200" dirty="0" smtClean="0"/>
              <a:t>Changing the way Europe consumes and produces</a:t>
            </a:r>
            <a:endParaRPr lang="en-US" sz="3200" dirty="0"/>
          </a:p>
        </p:txBody>
      </p:sp>
      <p:sp>
        <p:nvSpPr>
          <p:cNvPr id="30" name="Rounded Rectangle 29"/>
          <p:cNvSpPr/>
          <p:nvPr/>
        </p:nvSpPr>
        <p:spPr>
          <a:xfrm>
            <a:off x="3761598" y="1058237"/>
            <a:ext cx="3830987" cy="1635081"/>
          </a:xfrm>
          <a:prstGeom prst="roundRect">
            <a:avLst/>
          </a:prstGeom>
          <a:solidFill>
            <a:srgbClr val="A6D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Make sustainable products the norm in the EU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Empower consumers and public buyers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Sustainable production processes </a:t>
            </a:r>
          </a:p>
        </p:txBody>
      </p:sp>
    </p:spTree>
    <p:extLst>
      <p:ext uri="{BB962C8B-B14F-4D97-AF65-F5344CB8AC3E}">
        <p14:creationId xmlns:p14="http://schemas.microsoft.com/office/powerpoint/2010/main" xmlns="" val="3397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 y="239911"/>
            <a:ext cx="12191999" cy="788400"/>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IE" sz="3200" b="0" i="0" u="none" strike="noStrike" kern="0" cap="none" spc="0" normalizeH="0" baseline="0" noProof="0" dirty="0" smtClean="0">
                <a:ln>
                  <a:noFill/>
                </a:ln>
                <a:solidFill>
                  <a:srgbClr val="5F75B8"/>
                </a:solidFill>
                <a:effectLst/>
                <a:uLnTx/>
                <a:uFillTx/>
                <a:ea typeface="+mj-ea"/>
                <a:cs typeface="+mj-cs"/>
              </a:rPr>
              <a:t>Towards a Sustainable</a:t>
            </a:r>
            <a:r>
              <a:rPr kumimoji="0" lang="en-IE" sz="3200" b="0" i="0" u="none" strike="noStrike" kern="0" cap="none" spc="0" normalizeH="0" noProof="0" dirty="0" smtClean="0">
                <a:ln>
                  <a:noFill/>
                </a:ln>
                <a:solidFill>
                  <a:srgbClr val="5F75B8"/>
                </a:solidFill>
                <a:effectLst/>
                <a:uLnTx/>
                <a:uFillTx/>
                <a:ea typeface="+mj-ea"/>
                <a:cs typeface="+mj-cs"/>
              </a:rPr>
              <a:t> Product Policy Framework</a:t>
            </a:r>
            <a:endParaRPr kumimoji="0" lang="en-IE" sz="3200" b="0" i="0" u="none" strike="noStrike" kern="0" cap="none" spc="0" normalizeH="0" baseline="0" noProof="0" dirty="0">
              <a:ln>
                <a:noFill/>
              </a:ln>
              <a:solidFill>
                <a:srgbClr val="5F75B8"/>
              </a:solidFill>
              <a:effectLst/>
              <a:uLnTx/>
              <a:uFillTx/>
              <a:ea typeface="+mj-ea"/>
              <a:cs typeface="+mj-cs"/>
            </a:endParaRPr>
          </a:p>
        </p:txBody>
      </p:sp>
      <p:sp>
        <p:nvSpPr>
          <p:cNvPr id="3" name="Rectangle 2"/>
          <p:cNvSpPr/>
          <p:nvPr/>
        </p:nvSpPr>
        <p:spPr>
          <a:xfrm>
            <a:off x="215179" y="1646118"/>
            <a:ext cx="5728421" cy="255454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rPr>
              <a:t>Many </a:t>
            </a:r>
            <a:r>
              <a:rPr lang="en-US" sz="1600" b="1" dirty="0">
                <a:solidFill>
                  <a:srgbClr val="004494"/>
                </a:solidFill>
                <a:latin typeface="Verdana" panose="020B0604030504040204" pitchFamily="34" charset="0"/>
                <a:ea typeface="Verdana" panose="020B0604030504040204" pitchFamily="34" charset="0"/>
                <a:cs typeface="Verdana" panose="020B0604030504040204" pitchFamily="34" charset="0"/>
              </a:rPr>
              <a:t>products </a:t>
            </a:r>
            <a:r>
              <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rPr>
              <a:t>break down too quickly, cannot be easily reused, repaired or recycled, and many are made for single use only. </a:t>
            </a:r>
            <a:endParaRPr lang="en-US" sz="1600" dirty="0" smtClean="0">
              <a:solidFill>
                <a:srgbClr val="004494"/>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b="1" dirty="0">
                <a:solidFill>
                  <a:srgbClr val="004494"/>
                </a:solidFill>
                <a:latin typeface="Verdana" panose="020B0604030504040204" pitchFamily="34" charset="0"/>
                <a:ea typeface="Verdana" panose="020B0604030504040204" pitchFamily="34" charset="0"/>
                <a:cs typeface="Verdana" panose="020B0604030504040204" pitchFamily="34" charset="0"/>
              </a:rPr>
              <a:t>Consumers</a:t>
            </a:r>
            <a:r>
              <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en-US" sz="1600" dirty="0" smtClean="0">
                <a:solidFill>
                  <a:srgbClr val="004494"/>
                </a:solidFill>
                <a:latin typeface="Verdana" panose="020B0604030504040204" pitchFamily="34" charset="0"/>
                <a:ea typeface="Verdana" panose="020B0604030504040204" pitchFamily="34" charset="0"/>
                <a:cs typeface="Verdana" panose="020B0604030504040204" pitchFamily="34" charset="0"/>
              </a:rPr>
              <a:t>do not repair </a:t>
            </a:r>
            <a:r>
              <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rPr>
              <a:t>products, find too many labels and </a:t>
            </a:r>
            <a:r>
              <a:rPr lang="en-US" sz="1600" dirty="0" smtClean="0">
                <a:solidFill>
                  <a:srgbClr val="004494"/>
                </a:solidFill>
                <a:latin typeface="Verdana" panose="020B0604030504040204" pitchFamily="34" charset="0"/>
                <a:ea typeface="Verdana" panose="020B0604030504040204" pitchFamily="34" charset="0"/>
                <a:cs typeface="Verdana" panose="020B0604030504040204" pitchFamily="34" charset="0"/>
              </a:rPr>
              <a:t>some green claims are misleading. </a:t>
            </a:r>
            <a:endPar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b="1" dirty="0" smtClean="0">
                <a:solidFill>
                  <a:srgbClr val="004494"/>
                </a:solidFill>
                <a:latin typeface="Verdana" panose="020B0604030504040204" pitchFamily="34" charset="0"/>
                <a:ea typeface="Verdana" panose="020B0604030504040204" pitchFamily="34" charset="0"/>
                <a:cs typeface="Verdana" panose="020B0604030504040204" pitchFamily="34" charset="0"/>
              </a:rPr>
              <a:t>Production processes </a:t>
            </a:r>
            <a:r>
              <a:rPr lang="en-US" sz="1600" dirty="0" smtClean="0">
                <a:solidFill>
                  <a:srgbClr val="004494"/>
                </a:solidFill>
                <a:latin typeface="Verdana" panose="020B0604030504040204" pitchFamily="34" charset="0"/>
                <a:ea typeface="Verdana" panose="020B0604030504040204" pitchFamily="34" charset="0"/>
                <a:cs typeface="Verdana" panose="020B0604030504040204" pitchFamily="34" charset="0"/>
              </a:rPr>
              <a:t>in Europe </a:t>
            </a:r>
            <a:r>
              <a:rPr lang="en-US" sz="1600" dirty="0">
                <a:solidFill>
                  <a:srgbClr val="004494"/>
                </a:solidFill>
                <a:latin typeface="Verdana" panose="020B0604030504040204" pitchFamily="34" charset="0"/>
                <a:ea typeface="Verdana" panose="020B0604030504040204" pitchFamily="34" charset="0"/>
                <a:cs typeface="Verdana" panose="020B0604030504040204" pitchFamily="34" charset="0"/>
              </a:rPr>
              <a:t>are not resource efficient and can pollute our air, water and soil. </a:t>
            </a:r>
          </a:p>
          <a:p>
            <a:endParaRPr lang="en-GB" sz="1600"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ight Brace 1"/>
          <p:cNvSpPr/>
          <p:nvPr/>
        </p:nvSpPr>
        <p:spPr>
          <a:xfrm rot="5400000">
            <a:off x="5805613" y="2025585"/>
            <a:ext cx="580768" cy="61213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1178009" y="5396778"/>
            <a:ext cx="9835978" cy="1154162"/>
          </a:xfrm>
          <a:prstGeom prst="rect">
            <a:avLst/>
          </a:prstGeom>
          <a:noFill/>
        </p:spPr>
        <p:txBody>
          <a:bodyPr wrap="square" rtlCol="0">
            <a:spAutoFit/>
          </a:bodyPr>
          <a:lstStyle/>
          <a:p>
            <a:pPr lvl="0" algn="ctr"/>
            <a:r>
              <a:rPr lang="en-US" sz="1700" dirty="0">
                <a:solidFill>
                  <a:srgbClr val="004494"/>
                </a:solidFill>
                <a:latin typeface="Verdana" panose="020B0604030504040204" pitchFamily="34" charset="0"/>
                <a:ea typeface="Verdana" panose="020B0604030504040204" pitchFamily="34" charset="0"/>
                <a:cs typeface="Verdana" panose="020B0604030504040204" pitchFamily="34" charset="0"/>
              </a:rPr>
              <a:t>A new </a:t>
            </a:r>
            <a:r>
              <a:rPr lang="en-US" sz="1700" b="1" dirty="0">
                <a:solidFill>
                  <a:srgbClr val="004494"/>
                </a:solidFill>
                <a:latin typeface="Verdana" panose="020B0604030504040204" pitchFamily="34" charset="0"/>
                <a:ea typeface="Verdana" panose="020B0604030504040204" pitchFamily="34" charset="0"/>
                <a:cs typeface="Verdana" panose="020B0604030504040204" pitchFamily="34" charset="0"/>
              </a:rPr>
              <a:t>overarching framework </a:t>
            </a:r>
            <a:r>
              <a:rPr lang="en-US" sz="1700" dirty="0">
                <a:solidFill>
                  <a:srgbClr val="004494"/>
                </a:solidFill>
                <a:latin typeface="Verdana" panose="020B0604030504040204" pitchFamily="34" charset="0"/>
                <a:ea typeface="Verdana" panose="020B0604030504040204" pitchFamily="34" charset="0"/>
                <a:cs typeface="Verdana" panose="020B0604030504040204" pitchFamily="34" charset="0"/>
              </a:rPr>
              <a:t>addressing all products placed on the EU market, supporting more sustainable patterns of consumption and cutting waste by </a:t>
            </a:r>
            <a:endParaRPr lang="en-US" sz="1700" dirty="0" smtClean="0">
              <a:solidFill>
                <a:srgbClr val="004494"/>
              </a:solidFill>
              <a:latin typeface="Verdana" panose="020B0604030504040204" pitchFamily="34" charset="0"/>
              <a:ea typeface="Verdana" panose="020B0604030504040204" pitchFamily="34" charset="0"/>
              <a:cs typeface="Verdana" panose="020B0604030504040204" pitchFamily="34" charset="0"/>
            </a:endParaRPr>
          </a:p>
          <a:p>
            <a:pPr lvl="0" algn="ctr"/>
            <a:r>
              <a:rPr lang="en-US" sz="1700" dirty="0" smtClean="0">
                <a:solidFill>
                  <a:srgbClr val="004494"/>
                </a:solidFill>
                <a:latin typeface="Verdana" panose="020B0604030504040204" pitchFamily="34" charset="0"/>
                <a:ea typeface="Verdana" panose="020B0604030504040204" pitchFamily="34" charset="0"/>
                <a:cs typeface="Verdana" panose="020B0604030504040204" pitchFamily="34" charset="0"/>
              </a:rPr>
              <a:t>e.g</a:t>
            </a:r>
            <a:r>
              <a:rPr lang="en-US" sz="1700" dirty="0">
                <a:solidFill>
                  <a:srgbClr val="004494"/>
                </a:solidFill>
                <a:latin typeface="Verdana" panose="020B0604030504040204" pitchFamily="34" charset="0"/>
                <a:ea typeface="Verdana" panose="020B0604030504040204" pitchFamily="34" charset="0"/>
                <a:cs typeface="Verdana" panose="020B0604030504040204" pitchFamily="34" charset="0"/>
              </a:rPr>
              <a:t>. promoting better design</a:t>
            </a:r>
          </a:p>
          <a:p>
            <a:endParaRPr lang="en-GB" dirty="0"/>
          </a:p>
        </p:txBody>
      </p:sp>
      <p:sp>
        <p:nvSpPr>
          <p:cNvPr id="7" name="Right Arrow 6"/>
          <p:cNvSpPr/>
          <p:nvPr/>
        </p:nvSpPr>
        <p:spPr>
          <a:xfrm>
            <a:off x="6096000" y="1828887"/>
            <a:ext cx="522107" cy="271848"/>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6096000" y="2666359"/>
            <a:ext cx="522107" cy="271848"/>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095999" y="3466752"/>
            <a:ext cx="522107" cy="271848"/>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230239" y="1143909"/>
            <a:ext cx="3385752" cy="369332"/>
          </a:xfrm>
          <a:prstGeom prst="rect">
            <a:avLst/>
          </a:prstGeom>
          <a:noFill/>
        </p:spPr>
        <p:txBody>
          <a:bodyPr wrap="square" rtlCol="0">
            <a:spAutoFit/>
          </a:bodyPr>
          <a:lstStyle/>
          <a:p>
            <a:r>
              <a:rPr lang="en-IE" b="1" dirty="0" smtClean="0">
                <a:solidFill>
                  <a:srgbClr val="024B9C"/>
                </a:solidFill>
                <a:latin typeface="Verdana" panose="020B0604030504040204" pitchFamily="34" charset="0"/>
                <a:ea typeface="Verdana" panose="020B0604030504040204" pitchFamily="34" charset="0"/>
                <a:cs typeface="Verdana" panose="020B0604030504040204" pitchFamily="34" charset="0"/>
              </a:rPr>
              <a:t>Our response</a:t>
            </a:r>
            <a:endParaRPr lang="en-GB" b="1" dirty="0">
              <a:solidFill>
                <a:srgbClr val="024B9C"/>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xmlns="" val="1804672464"/>
              </p:ext>
            </p:extLst>
          </p:nvPr>
        </p:nvGraphicFramePr>
        <p:xfrm>
          <a:off x="6618106" y="1857215"/>
          <a:ext cx="5243545" cy="255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5074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41700" y="1760594"/>
            <a:ext cx="1630284"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000">
                <a:solidFill>
                  <a:srgbClr val="004494"/>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a:lstStyle>
          <a:p>
            <a:pPr algn="l"/>
            <a:r>
              <a:rPr lang="en-IE" sz="2400" b="1" dirty="0">
                <a:latin typeface="+mn-lt"/>
              </a:rPr>
              <a:t>How?</a:t>
            </a:r>
            <a:r>
              <a:rPr lang="en-IE" sz="2400" dirty="0">
                <a:latin typeface="+mn-lt"/>
              </a:rPr>
              <a:t> </a:t>
            </a:r>
          </a:p>
        </p:txBody>
      </p:sp>
      <p:sp>
        <p:nvSpPr>
          <p:cNvPr id="5" name="TextBox 4"/>
          <p:cNvSpPr txBox="1"/>
          <p:nvPr/>
        </p:nvSpPr>
        <p:spPr>
          <a:xfrm>
            <a:off x="439263" y="2615284"/>
            <a:ext cx="7009017"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004494"/>
                </a:solidFill>
                <a:ea typeface="Verdana" panose="020B0604030504040204" pitchFamily="34" charset="0"/>
                <a:cs typeface="Verdana" panose="020B0604030504040204" pitchFamily="34" charset="0"/>
              </a:rPr>
              <a:t>Legislative </a:t>
            </a:r>
            <a:r>
              <a:rPr lang="en-US" sz="2000" dirty="0" smtClean="0">
                <a:solidFill>
                  <a:srgbClr val="004494"/>
                </a:solidFill>
                <a:ea typeface="Verdana" panose="020B0604030504040204" pitchFamily="34" charset="0"/>
                <a:cs typeface="Verdana" panose="020B0604030504040204" pitchFamily="34" charset="0"/>
              </a:rPr>
              <a:t>initiative </a:t>
            </a:r>
            <a:r>
              <a:rPr lang="en-US" sz="2000" dirty="0">
                <a:solidFill>
                  <a:srgbClr val="004494"/>
                </a:solidFill>
                <a:ea typeface="Verdana" panose="020B0604030504040204" pitchFamily="34" charset="0"/>
                <a:cs typeface="Verdana" panose="020B0604030504040204" pitchFamily="34" charset="0"/>
              </a:rPr>
              <a:t>to ensure products placed on the EU market become increasingly more </a:t>
            </a:r>
            <a:r>
              <a:rPr lang="en-US" sz="2000" dirty="0" smtClean="0">
                <a:solidFill>
                  <a:srgbClr val="004494"/>
                </a:solidFill>
                <a:ea typeface="Verdana" panose="020B0604030504040204" pitchFamily="34" charset="0"/>
                <a:cs typeface="Verdana" panose="020B0604030504040204" pitchFamily="34" charset="0"/>
              </a:rPr>
              <a:t>sustainable</a:t>
            </a:r>
          </a:p>
          <a:p>
            <a:pPr algn="just"/>
            <a:endParaRPr lang="en-US" sz="2000" dirty="0" smtClean="0">
              <a:solidFill>
                <a:srgbClr val="004494"/>
              </a:solidFill>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en-US" sz="2000" dirty="0" smtClean="0">
                <a:solidFill>
                  <a:srgbClr val="004494"/>
                </a:solidFill>
                <a:ea typeface="Verdana" panose="020B0604030504040204" pitchFamily="34" charset="0"/>
                <a:cs typeface="Verdana" panose="020B0604030504040204" pitchFamily="34" charset="0"/>
              </a:rPr>
              <a:t>Widen </a:t>
            </a:r>
            <a:r>
              <a:rPr lang="en-US" sz="2000" dirty="0">
                <a:solidFill>
                  <a:srgbClr val="004494"/>
                </a:solidFill>
                <a:ea typeface="Verdana" panose="020B0604030504040204" pitchFamily="34" charset="0"/>
                <a:cs typeface="Verdana" panose="020B0604030504040204" pitchFamily="34" charset="0"/>
              </a:rPr>
              <a:t>the </a:t>
            </a:r>
            <a:r>
              <a:rPr lang="en-US" sz="2000" dirty="0" err="1">
                <a:solidFill>
                  <a:srgbClr val="004494"/>
                </a:solidFill>
                <a:ea typeface="Verdana" panose="020B0604030504040204" pitchFamily="34" charset="0"/>
                <a:cs typeface="Verdana" panose="020B0604030504040204" pitchFamily="34" charset="0"/>
              </a:rPr>
              <a:t>Ecodesign</a:t>
            </a:r>
            <a:r>
              <a:rPr lang="en-US" sz="2000" dirty="0">
                <a:solidFill>
                  <a:srgbClr val="004494"/>
                </a:solidFill>
                <a:ea typeface="Verdana" panose="020B0604030504040204" pitchFamily="34" charset="0"/>
                <a:cs typeface="Verdana" panose="020B0604030504040204" pitchFamily="34" charset="0"/>
              </a:rPr>
              <a:t> Directive beyond energy-related products </a:t>
            </a:r>
            <a:endParaRPr lang="en-US" sz="2000" dirty="0" smtClean="0">
              <a:solidFill>
                <a:srgbClr val="004494"/>
              </a:solidFill>
              <a:ea typeface="Verdana" panose="020B0604030504040204" pitchFamily="34" charset="0"/>
              <a:cs typeface="Verdana" panose="020B0604030504040204" pitchFamily="34" charset="0"/>
            </a:endParaRPr>
          </a:p>
          <a:p>
            <a:pPr algn="just"/>
            <a:endParaRPr lang="en-US" sz="2000" dirty="0" smtClean="0">
              <a:solidFill>
                <a:srgbClr val="004494"/>
              </a:solidFill>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en-IE" sz="2000" dirty="0" smtClean="0">
                <a:solidFill>
                  <a:srgbClr val="004494"/>
                </a:solidFill>
                <a:ea typeface="Verdana" panose="020B0604030504040204" pitchFamily="34" charset="0"/>
                <a:cs typeface="Verdana" panose="020B0604030504040204" pitchFamily="34" charset="0"/>
              </a:rPr>
              <a:t>Establish a set of sustainability principles (</a:t>
            </a:r>
            <a:r>
              <a:rPr lang="en-IE" sz="2000" i="1" dirty="0" smtClean="0">
                <a:solidFill>
                  <a:srgbClr val="004494"/>
                </a:solidFill>
                <a:ea typeface="Verdana" panose="020B0604030504040204" pitchFamily="34" charset="0"/>
                <a:cs typeface="Verdana" panose="020B0604030504040204" pitchFamily="34" charset="0"/>
              </a:rPr>
              <a:t>via </a:t>
            </a:r>
            <a:r>
              <a:rPr lang="en-IE" sz="2000" i="1" dirty="0" err="1" smtClean="0">
                <a:solidFill>
                  <a:srgbClr val="004494"/>
                </a:solidFill>
                <a:ea typeface="Verdana" panose="020B0604030504040204" pitchFamily="34" charset="0"/>
                <a:cs typeface="Verdana" panose="020B0604030504040204" pitchFamily="34" charset="0"/>
              </a:rPr>
              <a:t>Ecodesign</a:t>
            </a:r>
            <a:r>
              <a:rPr lang="en-IE" sz="2000" i="1" dirty="0" smtClean="0">
                <a:solidFill>
                  <a:srgbClr val="004494"/>
                </a:solidFill>
                <a:ea typeface="Verdana" panose="020B0604030504040204" pitchFamily="34" charset="0"/>
                <a:cs typeface="Verdana" panose="020B0604030504040204" pitchFamily="34" charset="0"/>
              </a:rPr>
              <a:t> Directive or other instrument</a:t>
            </a:r>
            <a:r>
              <a:rPr lang="en-IE" sz="2000" dirty="0" smtClean="0">
                <a:solidFill>
                  <a:srgbClr val="004494"/>
                </a:solidFill>
                <a:ea typeface="Verdana" panose="020B0604030504040204" pitchFamily="34" charset="0"/>
                <a:cs typeface="Verdana" panose="020B0604030504040204" pitchFamily="34" charset="0"/>
              </a:rPr>
              <a:t>)</a:t>
            </a:r>
          </a:p>
          <a:p>
            <a:pPr algn="just"/>
            <a:r>
              <a:rPr lang="en-IE" sz="2000" dirty="0" smtClean="0">
                <a:solidFill>
                  <a:srgbClr val="004494"/>
                </a:solidFill>
                <a:ea typeface="Verdana" panose="020B0604030504040204" pitchFamily="34" charset="0"/>
                <a:cs typeface="Verdana" panose="020B0604030504040204" pitchFamily="34" charset="0"/>
              </a:rPr>
              <a:t> </a:t>
            </a:r>
            <a:endParaRPr lang="en-US" sz="2000" dirty="0" smtClean="0">
              <a:solidFill>
                <a:srgbClr val="004494"/>
              </a:solidFill>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fr-FR" sz="2000" dirty="0">
                <a:solidFill>
                  <a:srgbClr val="004494"/>
                </a:solidFill>
                <a:ea typeface="Verdana" panose="020B0604030504040204" pitchFamily="34" charset="0"/>
                <a:cs typeface="Verdana" panose="020B0604030504040204" pitchFamily="34" charset="0"/>
              </a:rPr>
              <a:t>Adoption of the </a:t>
            </a:r>
            <a:r>
              <a:rPr lang="fr-FR" sz="2000" dirty="0" err="1">
                <a:solidFill>
                  <a:srgbClr val="004494"/>
                </a:solidFill>
                <a:ea typeface="Verdana" panose="020B0604030504040204" pitchFamily="34" charset="0"/>
                <a:cs typeface="Verdana" panose="020B0604030504040204" pitchFamily="34" charset="0"/>
              </a:rPr>
              <a:t>proposal</a:t>
            </a:r>
            <a:r>
              <a:rPr lang="fr-FR" sz="2000" dirty="0">
                <a:solidFill>
                  <a:srgbClr val="004494"/>
                </a:solidFill>
                <a:ea typeface="Verdana" panose="020B0604030504040204" pitchFamily="34" charset="0"/>
                <a:cs typeface="Verdana" panose="020B0604030504040204" pitchFamily="34" charset="0"/>
              </a:rPr>
              <a:t> </a:t>
            </a:r>
            <a:r>
              <a:rPr lang="fr-FR" sz="2000" dirty="0" err="1">
                <a:solidFill>
                  <a:srgbClr val="004494"/>
                </a:solidFill>
                <a:ea typeface="Verdana" panose="020B0604030504040204" pitchFamily="34" charset="0"/>
                <a:cs typeface="Verdana" panose="020B0604030504040204" pitchFamily="34" charset="0"/>
              </a:rPr>
              <a:t>planned</a:t>
            </a:r>
            <a:r>
              <a:rPr lang="fr-FR" sz="2000" dirty="0">
                <a:solidFill>
                  <a:srgbClr val="004494"/>
                </a:solidFill>
                <a:ea typeface="Verdana" panose="020B0604030504040204" pitchFamily="34" charset="0"/>
                <a:cs typeface="Verdana" panose="020B0604030504040204" pitchFamily="34" charset="0"/>
              </a:rPr>
              <a:t> for Q4 2021</a:t>
            </a:r>
          </a:p>
          <a:p>
            <a:pPr marL="342900" indent="-342900" algn="just">
              <a:buFont typeface="Arial" panose="020B0604020202020204" pitchFamily="34" charset="0"/>
              <a:buChar char="•"/>
            </a:pPr>
            <a:endParaRPr lang="en-US" sz="2000" dirty="0" smtClean="0">
              <a:solidFill>
                <a:srgbClr val="004494"/>
              </a:solidFill>
              <a:ea typeface="Verdana" panose="020B0604030504040204" pitchFamily="34" charset="0"/>
              <a:cs typeface="Verdana" panose="020B0604030504040204" pitchFamily="34" charset="0"/>
            </a:endParaRPr>
          </a:p>
          <a:p>
            <a:pPr algn="just"/>
            <a:endParaRPr lang="en-US" sz="2000" dirty="0">
              <a:solidFill>
                <a:srgbClr val="004494"/>
              </a:solidFill>
              <a:latin typeface="Verdana" panose="020B0604030504040204" pitchFamily="34" charset="0"/>
              <a:ea typeface="Verdana" panose="020B0604030504040204" pitchFamily="34" charset="0"/>
              <a:cs typeface="Verdana" panose="020B0604030504040204" pitchFamily="34" charset="0"/>
            </a:endParaRPr>
          </a:p>
          <a:p>
            <a:endParaRPr lang="fr-FR" sz="2000" dirty="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0144" y="2471349"/>
            <a:ext cx="3402278" cy="2190649"/>
          </a:xfrm>
          <a:prstGeom prst="rect">
            <a:avLst/>
          </a:prstGeom>
        </p:spPr>
      </p:pic>
      <p:sp>
        <p:nvSpPr>
          <p:cNvPr id="3" name="Rectangle 2"/>
          <p:cNvSpPr/>
          <p:nvPr/>
        </p:nvSpPr>
        <p:spPr>
          <a:xfrm>
            <a:off x="614177" y="1437263"/>
            <a:ext cx="10463725" cy="461665"/>
          </a:xfrm>
          <a:prstGeom prst="rect">
            <a:avLst/>
          </a:prstGeom>
        </p:spPr>
        <p:txBody>
          <a:bodyPr wrap="square">
            <a:spAutoFit/>
          </a:bodyPr>
          <a:lstStyle/>
          <a:p>
            <a:pPr lvl="1" algn="ctr"/>
            <a:r>
              <a:rPr lang="en-US" sz="2400" b="1" dirty="0">
                <a:solidFill>
                  <a:srgbClr val="FF9900"/>
                </a:solidFill>
                <a:ea typeface="Verdana" panose="020B0604030504040204" pitchFamily="34" charset="0"/>
                <a:cs typeface="Verdana" panose="020B0604030504040204" pitchFamily="34" charset="0"/>
              </a:rPr>
              <a:t>Sustainable </a:t>
            </a:r>
            <a:r>
              <a:rPr lang="en-US" sz="2400" b="1" dirty="0" smtClean="0">
                <a:solidFill>
                  <a:srgbClr val="FF9900"/>
                </a:solidFill>
                <a:ea typeface="Verdana" panose="020B0604030504040204" pitchFamily="34" charset="0"/>
                <a:cs typeface="Verdana" panose="020B0604030504040204" pitchFamily="34" charset="0"/>
              </a:rPr>
              <a:t>Products Initiative</a:t>
            </a:r>
            <a:endParaRPr lang="en-US" sz="2400" b="1" dirty="0">
              <a:solidFill>
                <a:srgbClr val="FF9900"/>
              </a:solidFill>
              <a:ea typeface="Verdana" panose="020B0604030504040204" pitchFamily="34" charset="0"/>
              <a:cs typeface="Verdana" panose="020B0604030504040204" pitchFamily="34" charset="0"/>
            </a:endParaRPr>
          </a:p>
        </p:txBody>
      </p:sp>
      <p:sp>
        <p:nvSpPr>
          <p:cNvPr id="8" name="Rectangle 7"/>
          <p:cNvSpPr/>
          <p:nvPr/>
        </p:nvSpPr>
        <p:spPr>
          <a:xfrm>
            <a:off x="2831535" y="5960687"/>
            <a:ext cx="6806943" cy="830997"/>
          </a:xfrm>
          <a:prstGeom prst="rect">
            <a:avLst/>
          </a:prstGeom>
        </p:spPr>
        <p:txBody>
          <a:bodyPr wrap="square">
            <a:spAutoFit/>
          </a:bodyPr>
          <a:lstStyle/>
          <a:p>
            <a:pPr algn="ctr"/>
            <a:r>
              <a:rPr lang="fr-FR" sz="2400" b="1" i="1" dirty="0">
                <a:solidFill>
                  <a:srgbClr val="FF9900"/>
                </a:solidFill>
                <a:ea typeface="Verdana" panose="020B0604030504040204" pitchFamily="34" charset="0"/>
                <a:cs typeface="Verdana" panose="020B0604030504040204" pitchFamily="34" charset="0"/>
              </a:rPr>
              <a:t>« </a:t>
            </a:r>
            <a:r>
              <a:rPr lang="fr-FR" sz="2400" b="1" i="1" dirty="0" err="1">
                <a:solidFill>
                  <a:srgbClr val="FF9900"/>
                </a:solidFill>
                <a:ea typeface="Verdana" panose="020B0604030504040204" pitchFamily="34" charset="0"/>
                <a:cs typeface="Verdana" panose="020B0604030504040204" pitchFamily="34" charset="0"/>
              </a:rPr>
              <a:t>Sustainable</a:t>
            </a:r>
            <a:r>
              <a:rPr lang="fr-FR" sz="2400" b="1" i="1" dirty="0">
                <a:solidFill>
                  <a:srgbClr val="FF9900"/>
                </a:solidFill>
                <a:ea typeface="Verdana" panose="020B0604030504040204" pitchFamily="34" charset="0"/>
                <a:cs typeface="Verdana" panose="020B0604030504040204" pitchFamily="34" charset="0"/>
              </a:rPr>
              <a:t> </a:t>
            </a:r>
            <a:r>
              <a:rPr lang="fr-FR" sz="2400" b="1" i="1" dirty="0" err="1">
                <a:solidFill>
                  <a:srgbClr val="FF9900"/>
                </a:solidFill>
                <a:ea typeface="Verdana" panose="020B0604030504040204" pitchFamily="34" charset="0"/>
                <a:cs typeface="Verdana" panose="020B0604030504040204" pitchFamily="34" charset="0"/>
              </a:rPr>
              <a:t>products</a:t>
            </a:r>
            <a:r>
              <a:rPr lang="fr-FR" sz="2400" b="1" i="1" dirty="0">
                <a:solidFill>
                  <a:srgbClr val="FF9900"/>
                </a:solidFill>
                <a:ea typeface="Verdana" panose="020B0604030504040204" pitchFamily="34" charset="0"/>
                <a:cs typeface="Verdana" panose="020B0604030504040204" pitchFamily="34" charset="0"/>
              </a:rPr>
              <a:t> </a:t>
            </a:r>
            <a:r>
              <a:rPr lang="fr-FR" sz="2400" b="1" i="1" dirty="0" err="1">
                <a:solidFill>
                  <a:srgbClr val="FF9900"/>
                </a:solidFill>
                <a:ea typeface="Verdana" panose="020B0604030504040204" pitchFamily="34" charset="0"/>
                <a:cs typeface="Verdana" panose="020B0604030504040204" pitchFamily="34" charset="0"/>
              </a:rPr>
              <a:t>should</a:t>
            </a:r>
            <a:r>
              <a:rPr lang="fr-FR" sz="2400" b="1" i="1" dirty="0">
                <a:solidFill>
                  <a:srgbClr val="FF9900"/>
                </a:solidFill>
                <a:ea typeface="Verdana" panose="020B0604030504040204" pitchFamily="34" charset="0"/>
                <a:cs typeface="Verdana" panose="020B0604030504040204" pitchFamily="34" charset="0"/>
              </a:rPr>
              <a:t> </a:t>
            </a:r>
            <a:r>
              <a:rPr lang="fr-FR" sz="2400" b="1" i="1" dirty="0" err="1">
                <a:solidFill>
                  <a:srgbClr val="FF9900"/>
                </a:solidFill>
                <a:ea typeface="Verdana" panose="020B0604030504040204" pitchFamily="34" charset="0"/>
                <a:cs typeface="Verdana" panose="020B0604030504040204" pitchFamily="34" charset="0"/>
              </a:rPr>
              <a:t>be</a:t>
            </a:r>
            <a:r>
              <a:rPr lang="fr-FR" sz="2400" b="1" i="1" dirty="0">
                <a:solidFill>
                  <a:srgbClr val="FF9900"/>
                </a:solidFill>
                <a:ea typeface="Verdana" panose="020B0604030504040204" pitchFamily="34" charset="0"/>
                <a:cs typeface="Verdana" panose="020B0604030504040204" pitchFamily="34" charset="0"/>
              </a:rPr>
              <a:t> the </a:t>
            </a:r>
            <a:r>
              <a:rPr lang="fr-FR" sz="2400" b="1" i="1" dirty="0" err="1">
                <a:solidFill>
                  <a:srgbClr val="FF9900"/>
                </a:solidFill>
                <a:ea typeface="Verdana" panose="020B0604030504040204" pitchFamily="34" charset="0"/>
                <a:cs typeface="Verdana" panose="020B0604030504040204" pitchFamily="34" charset="0"/>
              </a:rPr>
              <a:t>norm</a:t>
            </a:r>
            <a:r>
              <a:rPr lang="fr-FR" sz="2400" b="1" i="1" dirty="0">
                <a:solidFill>
                  <a:srgbClr val="FF9900"/>
                </a:solidFill>
                <a:ea typeface="Verdana" panose="020B0604030504040204" pitchFamily="34" charset="0"/>
                <a:cs typeface="Verdana" panose="020B0604030504040204" pitchFamily="34" charset="0"/>
              </a:rPr>
              <a:t>, not the exception »</a:t>
            </a:r>
            <a:endParaRPr lang="en-US" sz="2400" b="1" i="1" dirty="0">
              <a:solidFill>
                <a:srgbClr val="FF9900"/>
              </a:solidFill>
              <a:ea typeface="Verdana" panose="020B0604030504040204" pitchFamily="34" charset="0"/>
              <a:cs typeface="Verdana" panose="020B0604030504040204" pitchFamily="34" charset="0"/>
            </a:endParaRPr>
          </a:p>
        </p:txBody>
      </p:sp>
      <p:sp>
        <p:nvSpPr>
          <p:cNvPr id="11" name="Title 10"/>
          <p:cNvSpPr>
            <a:spLocks noGrp="1"/>
          </p:cNvSpPr>
          <p:nvPr>
            <p:ph type="title"/>
          </p:nvPr>
        </p:nvSpPr>
        <p:spPr>
          <a:xfrm>
            <a:off x="977206" y="300848"/>
            <a:ext cx="10515600" cy="782357"/>
          </a:xfrm>
        </p:spPr>
        <p:txBody>
          <a:bodyPr/>
          <a:lstStyle/>
          <a:p>
            <a:pPr algn="ctr"/>
            <a:r>
              <a:rPr lang="en-IE" dirty="0" smtClean="0">
                <a:solidFill>
                  <a:srgbClr val="5F75B8"/>
                </a:solidFill>
              </a:rPr>
              <a:t>Designing sustainable products</a:t>
            </a:r>
            <a:endParaRPr lang="en-US" dirty="0">
              <a:solidFill>
                <a:srgbClr val="5F75B8"/>
              </a:solidFill>
            </a:endParaRPr>
          </a:p>
        </p:txBody>
      </p:sp>
    </p:spTree>
    <p:extLst>
      <p:ext uri="{BB962C8B-B14F-4D97-AF65-F5344CB8AC3E}">
        <p14:creationId xmlns:p14="http://schemas.microsoft.com/office/powerpoint/2010/main" xmlns="" val="54303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177" y="1437263"/>
            <a:ext cx="10463725" cy="461665"/>
          </a:xfrm>
          <a:prstGeom prst="rect">
            <a:avLst/>
          </a:prstGeom>
        </p:spPr>
        <p:txBody>
          <a:bodyPr wrap="square">
            <a:spAutoFit/>
          </a:bodyPr>
          <a:lstStyle/>
          <a:p>
            <a:pPr lvl="1" algn="ctr"/>
            <a:r>
              <a:rPr lang="en-US" sz="2400" b="1" dirty="0">
                <a:solidFill>
                  <a:srgbClr val="FF9900"/>
                </a:solidFill>
                <a:ea typeface="Verdana" panose="020B0604030504040204" pitchFamily="34" charset="0"/>
                <a:cs typeface="Verdana" panose="020B0604030504040204" pitchFamily="34" charset="0"/>
              </a:rPr>
              <a:t>Sustainable </a:t>
            </a:r>
            <a:r>
              <a:rPr lang="en-US" sz="2400" b="1" dirty="0" smtClean="0">
                <a:solidFill>
                  <a:srgbClr val="FF9900"/>
                </a:solidFill>
                <a:ea typeface="Verdana" panose="020B0604030504040204" pitchFamily="34" charset="0"/>
                <a:cs typeface="Verdana" panose="020B0604030504040204" pitchFamily="34" charset="0"/>
              </a:rPr>
              <a:t>Products Initiative</a:t>
            </a:r>
            <a:endParaRPr lang="en-US" sz="2400" b="1" dirty="0">
              <a:solidFill>
                <a:srgbClr val="FF9900"/>
              </a:solidFill>
              <a:ea typeface="Verdana" panose="020B0604030504040204" pitchFamily="34" charset="0"/>
              <a:cs typeface="Verdana" panose="020B0604030504040204" pitchFamily="34" charset="0"/>
            </a:endParaRPr>
          </a:p>
        </p:txBody>
      </p:sp>
      <p:sp>
        <p:nvSpPr>
          <p:cNvPr id="11" name="Title 10"/>
          <p:cNvSpPr>
            <a:spLocks noGrp="1"/>
          </p:cNvSpPr>
          <p:nvPr>
            <p:ph type="title"/>
          </p:nvPr>
        </p:nvSpPr>
        <p:spPr/>
        <p:txBody>
          <a:bodyPr/>
          <a:lstStyle/>
          <a:p>
            <a:pPr algn="ctr"/>
            <a:r>
              <a:rPr lang="en-IE" dirty="0" smtClean="0"/>
              <a:t>Designing sustainable products</a:t>
            </a:r>
            <a:endParaRPr lang="en-US" dirty="0"/>
          </a:p>
        </p:txBody>
      </p:sp>
      <p:pic>
        <p:nvPicPr>
          <p:cNvPr id="10" name="Picture 9"/>
          <p:cNvPicPr>
            <a:picLocks noChangeAspect="1"/>
          </p:cNvPicPr>
          <p:nvPr/>
        </p:nvPicPr>
        <p:blipFill>
          <a:blip r:embed="rId3" cstate="print"/>
          <a:stretch>
            <a:fillRect/>
          </a:stretch>
        </p:blipFill>
        <p:spPr>
          <a:xfrm>
            <a:off x="2834378" y="5427565"/>
            <a:ext cx="876006" cy="1273624"/>
          </a:xfrm>
          <a:prstGeom prst="rect">
            <a:avLst/>
          </a:prstGeom>
        </p:spPr>
      </p:pic>
      <p:sp>
        <p:nvSpPr>
          <p:cNvPr id="12" name="TextBox 11"/>
          <p:cNvSpPr txBox="1"/>
          <p:nvPr/>
        </p:nvSpPr>
        <p:spPr>
          <a:xfrm>
            <a:off x="195906" y="2525038"/>
            <a:ext cx="11996094" cy="3139321"/>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Improve </a:t>
            </a:r>
            <a:r>
              <a:rPr lang="en-US"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durability, reusability, upgradability and reparability</a:t>
            </a:r>
          </a:p>
          <a:p>
            <a:pPr marL="742950" lvl="1" indent="-285750" algn="just">
              <a:buFont typeface="Arial" panose="020B0604020202020204" pitchFamily="34" charset="0"/>
              <a:buChar char="•"/>
            </a:pPr>
            <a:endParaRPr lang="fr-FR"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fr-FR" sz="2000" dirty="0" err="1">
                <a:solidFill>
                  <a:srgbClr val="004494"/>
                </a:solidFill>
                <a:latin typeface="EC Square Sans Pro" panose="020B0506040000020004" pitchFamily="34" charset="0"/>
                <a:ea typeface="Verdana" panose="020B0604030504040204" pitchFamily="34" charset="0"/>
                <a:cs typeface="Verdana" panose="020B0604030504040204" pitchFamily="34" charset="0"/>
              </a:rPr>
              <a:t>Address</a:t>
            </a:r>
            <a:r>
              <a:rPr lang="fr-FR"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 </a:t>
            </a:r>
            <a:r>
              <a:rPr lang="fr-FR" sz="2000" dirty="0" err="1">
                <a:solidFill>
                  <a:srgbClr val="004494"/>
                </a:solidFill>
                <a:latin typeface="EC Square Sans Pro" panose="020B0506040000020004" pitchFamily="34" charset="0"/>
                <a:ea typeface="Verdana" panose="020B0604030504040204" pitchFamily="34" charset="0"/>
                <a:cs typeface="Verdana" panose="020B0604030504040204" pitchFamily="34" charset="0"/>
              </a:rPr>
              <a:t>presence</a:t>
            </a:r>
            <a:r>
              <a:rPr lang="fr-FR"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 of </a:t>
            </a:r>
            <a:r>
              <a:rPr lang="fr-FR" sz="2000" b="1" dirty="0" err="1">
                <a:solidFill>
                  <a:srgbClr val="004494"/>
                </a:solidFill>
                <a:latin typeface="EC Square Sans Pro" panose="020B0506040000020004" pitchFamily="34" charset="0"/>
                <a:ea typeface="Verdana" panose="020B0604030504040204" pitchFamily="34" charset="0"/>
                <a:cs typeface="Verdana" panose="020B0604030504040204" pitchFamily="34" charset="0"/>
              </a:rPr>
              <a:t>hazardous</a:t>
            </a:r>
            <a:r>
              <a:rPr lang="fr-FR"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 </a:t>
            </a:r>
            <a:r>
              <a:rPr lang="fr-FR" sz="2000" b="1" dirty="0" err="1">
                <a:solidFill>
                  <a:srgbClr val="004494"/>
                </a:solidFill>
                <a:latin typeface="EC Square Sans Pro" panose="020B0506040000020004" pitchFamily="34" charset="0"/>
                <a:ea typeface="Verdana" panose="020B0604030504040204" pitchFamily="34" charset="0"/>
                <a:cs typeface="Verdana" panose="020B0604030504040204" pitchFamily="34" charset="0"/>
              </a:rPr>
              <a:t>chemicals</a:t>
            </a:r>
            <a:r>
              <a:rPr lang="fr-FR"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 </a:t>
            </a:r>
            <a:r>
              <a:rPr lang="fr-FR"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and</a:t>
            </a:r>
            <a:r>
              <a:rPr lang="fr-FR"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 </a:t>
            </a:r>
            <a:r>
              <a:rPr lang="fr-FR"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i</a:t>
            </a:r>
            <a:r>
              <a:rPr lang="en-US" sz="2000" b="1" dirty="0" err="1">
                <a:solidFill>
                  <a:srgbClr val="004494"/>
                </a:solidFill>
                <a:latin typeface="EC Square Sans Pro" panose="020B0506040000020004" pitchFamily="34" charset="0"/>
                <a:ea typeface="Verdana" panose="020B0604030504040204" pitchFamily="34" charset="0"/>
                <a:cs typeface="Verdana" panose="020B0604030504040204" pitchFamily="34" charset="0"/>
              </a:rPr>
              <a:t>ncreasing</a:t>
            </a:r>
            <a:r>
              <a:rPr lang="en-US"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 </a:t>
            </a:r>
            <a:r>
              <a:rPr lang="en-US"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recycled content </a:t>
            </a:r>
            <a:endParaRPr lang="en-US"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endParaRPr lang="en-US"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US"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Restrict </a:t>
            </a:r>
            <a:r>
              <a:rPr lang="en-US"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single-use </a:t>
            </a:r>
            <a:r>
              <a:rPr lang="en-US"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and counter </a:t>
            </a:r>
            <a:r>
              <a:rPr lang="en-US"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premature obsolescence</a:t>
            </a:r>
          </a:p>
          <a:p>
            <a:pPr marL="742950" lvl="1" indent="-285750" algn="just">
              <a:buFont typeface="Arial" panose="020B0604020202020204" pitchFamily="34" charset="0"/>
              <a:buChar char="•"/>
            </a:pPr>
            <a:endParaRPr lang="en-IE"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IE" sz="2000" dirty="0" smtClean="0">
                <a:solidFill>
                  <a:srgbClr val="004494"/>
                </a:solidFill>
                <a:latin typeface="EC Square Sans Pro" panose="020B0506040000020004" pitchFamily="34" charset="0"/>
                <a:ea typeface="Verdana" panose="020B0604030504040204" pitchFamily="34" charset="0"/>
                <a:cs typeface="Verdana" panose="020B0604030504040204" pitchFamily="34" charset="0"/>
              </a:rPr>
              <a:t>Incentivise</a:t>
            </a:r>
            <a:r>
              <a:rPr lang="en-US" sz="2000" dirty="0" smtClean="0">
                <a:solidFill>
                  <a:srgbClr val="004494"/>
                </a:solidFill>
                <a:latin typeface="EC Square Sans Pro" panose="020B0506040000020004" pitchFamily="34" charset="0"/>
                <a:ea typeface="Verdana" panose="020B0604030504040204" pitchFamily="34" charset="0"/>
                <a:cs typeface="Verdana" panose="020B0604030504040204" pitchFamily="34" charset="0"/>
              </a:rPr>
              <a:t> </a:t>
            </a:r>
            <a:r>
              <a:rPr lang="en-US"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product-as-a-service</a:t>
            </a:r>
          </a:p>
          <a:p>
            <a:pPr marL="742950" lvl="1" indent="-285750" algn="just">
              <a:buFont typeface="Arial" panose="020B0604020202020204" pitchFamily="34" charset="0"/>
              <a:buChar char="•"/>
            </a:pPr>
            <a:endParaRPr lang="en-IE"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IE" sz="2000" b="1"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Digitalisation</a:t>
            </a:r>
            <a:r>
              <a:rPr lang="en-US" sz="2000" dirty="0">
                <a:solidFill>
                  <a:srgbClr val="004494"/>
                </a:solidFill>
                <a:latin typeface="EC Square Sans Pro" panose="020B0506040000020004" pitchFamily="34" charset="0"/>
                <a:ea typeface="Verdana" panose="020B0604030504040204" pitchFamily="34" charset="0"/>
                <a:cs typeface="Verdana" panose="020B0604030504040204" pitchFamily="34" charset="0"/>
              </a:rPr>
              <a:t>, including digital product passport</a:t>
            </a:r>
          </a:p>
          <a:p>
            <a:pPr marL="285750" indent="-285750">
              <a:buFont typeface="Arial" panose="020B0604020202020204" pitchFamily="34" charset="0"/>
              <a:buChar char="•"/>
            </a:pPr>
            <a:endParaRPr lang="fr-BE" dirty="0">
              <a:solidFill>
                <a:srgbClr val="4D4D4D"/>
              </a:solidFill>
              <a:latin typeface="Arial"/>
            </a:endParaRPr>
          </a:p>
        </p:txBody>
      </p:sp>
      <p:sp>
        <p:nvSpPr>
          <p:cNvPr id="13" name="TextBox 12"/>
          <p:cNvSpPr txBox="1"/>
          <p:nvPr/>
        </p:nvSpPr>
        <p:spPr>
          <a:xfrm>
            <a:off x="195906" y="1955677"/>
            <a:ext cx="1578815" cy="461665"/>
          </a:xfrm>
          <a:prstGeom prst="rect">
            <a:avLst/>
          </a:prstGeom>
          <a:noFill/>
        </p:spPr>
        <p:txBody>
          <a:bodyPr wrap="square" rtlCol="0">
            <a:spAutoFit/>
          </a:bodyPr>
          <a:lstStyle/>
          <a:p>
            <a:r>
              <a:rPr lang="fr-BE" sz="2400" b="1" i="1" dirty="0" err="1">
                <a:solidFill>
                  <a:srgbClr val="004494"/>
                </a:solidFill>
              </a:rPr>
              <a:t>What</a:t>
            </a:r>
            <a:r>
              <a:rPr lang="fr-BE" sz="2400" b="1" i="1" dirty="0">
                <a:solidFill>
                  <a:srgbClr val="004494"/>
                </a:solidFill>
              </a:rPr>
              <a:t>?  </a:t>
            </a:r>
          </a:p>
        </p:txBody>
      </p:sp>
      <p:sp>
        <p:nvSpPr>
          <p:cNvPr id="14" name="TextBox 13"/>
          <p:cNvSpPr txBox="1"/>
          <p:nvPr/>
        </p:nvSpPr>
        <p:spPr>
          <a:xfrm>
            <a:off x="4166311" y="5459472"/>
            <a:ext cx="6911591" cy="830997"/>
          </a:xfrm>
          <a:prstGeom prst="rect">
            <a:avLst/>
          </a:prstGeom>
          <a:noFill/>
        </p:spPr>
        <p:txBody>
          <a:bodyPr wrap="square" rtlCol="0">
            <a:spAutoFit/>
          </a:bodyPr>
          <a:lstStyle/>
          <a:p>
            <a:pPr algn="ctr"/>
            <a:r>
              <a:rPr lang="en-US" sz="1500" i="1" dirty="0" smtClean="0">
                <a:solidFill>
                  <a:srgbClr val="004494"/>
                </a:solidFill>
                <a:latin typeface="EC Square Sans Pro" panose="020B0506040000020004" pitchFamily="34" charset="0"/>
                <a:ea typeface="Verdana" panose="020B0604030504040204" pitchFamily="34" charset="0"/>
                <a:cs typeface="Verdana" panose="020B0604030504040204" pitchFamily="34" charset="0"/>
              </a:rPr>
              <a:t>Implementation in key product value chains is priority: these include </a:t>
            </a:r>
            <a:r>
              <a:rPr lang="en-US" sz="1500" i="1" dirty="0" smtClean="0">
                <a:solidFill>
                  <a:srgbClr val="004494"/>
                </a:solidFill>
                <a:ea typeface="Verdana" panose="020B0604030504040204" pitchFamily="34" charset="0"/>
                <a:cs typeface="Verdana" panose="020B0604030504040204" pitchFamily="34" charset="0"/>
              </a:rPr>
              <a:t>electronics</a:t>
            </a:r>
            <a:r>
              <a:rPr lang="en-US" sz="1500" i="1" dirty="0">
                <a:solidFill>
                  <a:srgbClr val="004494"/>
                </a:solidFill>
                <a:ea typeface="Verdana" panose="020B0604030504040204" pitchFamily="34" charset="0"/>
                <a:cs typeface="Verdana" panose="020B0604030504040204" pitchFamily="34" charset="0"/>
              </a:rPr>
              <a:t>, ICT, textiles, furniture and intermediate products such as steel, cement, chemicals</a:t>
            </a:r>
            <a:r>
              <a:rPr lang="en-US" sz="1500" i="1" dirty="0" smtClean="0">
                <a:solidFill>
                  <a:srgbClr val="004494"/>
                </a:solidFill>
                <a:latin typeface="EC Square Sans Pro" panose="020B0506040000020004" pitchFamily="34" charset="0"/>
                <a:ea typeface="Verdana" panose="020B0604030504040204" pitchFamily="34" charset="0"/>
                <a:cs typeface="Verdana" panose="020B0604030504040204" pitchFamily="34" charset="0"/>
              </a:rPr>
              <a:t> </a:t>
            </a:r>
            <a:endParaRPr lang="en-US" sz="1500" i="1" dirty="0">
              <a:solidFill>
                <a:srgbClr val="004494"/>
              </a:solidFill>
              <a:latin typeface="EC Square Sans Pro" panose="020B05060400000200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xmlns="" val="148259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5017" y="1445059"/>
            <a:ext cx="10905699" cy="3881904"/>
          </a:xfrm>
        </p:spPr>
        <p:txBody>
          <a:bodyPr/>
          <a:lstStyle/>
          <a:p>
            <a:pPr marL="457200" lvl="1" indent="0">
              <a:buNone/>
            </a:pPr>
            <a:r>
              <a:rPr lang="en-US" dirty="0" smtClean="0">
                <a:solidFill>
                  <a:srgbClr val="004494"/>
                </a:solidFill>
                <a:ea typeface="Verdana" panose="020B0604030504040204" pitchFamily="34" charset="0"/>
                <a:cs typeface="Verdana" panose="020B0604030504040204" pitchFamily="34" charset="0"/>
              </a:rPr>
              <a:t>Revision of the </a:t>
            </a:r>
            <a:r>
              <a:rPr lang="en-US" b="1" dirty="0" smtClean="0">
                <a:solidFill>
                  <a:srgbClr val="004494"/>
                </a:solidFill>
                <a:ea typeface="Verdana" panose="020B0604030504040204" pitchFamily="34" charset="0"/>
                <a:cs typeface="Verdana" panose="020B0604030504040204" pitchFamily="34" charset="0"/>
              </a:rPr>
              <a:t>consumer law</a:t>
            </a:r>
            <a:r>
              <a:rPr lang="en-US" dirty="0" smtClean="0">
                <a:solidFill>
                  <a:srgbClr val="004494"/>
                </a:solidFill>
                <a:ea typeface="Verdana" panose="020B0604030504040204" pitchFamily="34" charset="0"/>
                <a:cs typeface="Verdana" panose="020B0604030504040204" pitchFamily="34" charset="0"/>
              </a:rPr>
              <a:t>: consumers to receive trustworthy and relevant information on products at the point of sale</a:t>
            </a:r>
          </a:p>
          <a:p>
            <a:pPr marL="457200" lvl="1" indent="0">
              <a:buNone/>
            </a:pPr>
            <a:r>
              <a:rPr lang="en-US" dirty="0" smtClean="0">
                <a:solidFill>
                  <a:srgbClr val="004494"/>
                </a:solidFill>
                <a:ea typeface="Verdana" panose="020B0604030504040204" pitchFamily="34" charset="0"/>
                <a:cs typeface="Verdana" panose="020B0604030504040204" pitchFamily="34" charset="0"/>
              </a:rPr>
              <a:t>Articulating a new “</a:t>
            </a:r>
            <a:r>
              <a:rPr lang="en-US" b="1" dirty="0" smtClean="0">
                <a:solidFill>
                  <a:srgbClr val="004494"/>
                </a:solidFill>
                <a:ea typeface="Verdana" panose="020B0604030504040204" pitchFamily="34" charset="0"/>
                <a:cs typeface="Verdana" panose="020B0604030504040204" pitchFamily="34" charset="0"/>
              </a:rPr>
              <a:t>Right to repair</a:t>
            </a:r>
            <a:r>
              <a:rPr lang="en-US" dirty="0" smtClean="0">
                <a:solidFill>
                  <a:srgbClr val="004494"/>
                </a:solidFill>
                <a:ea typeface="Verdana" panose="020B0604030504040204" pitchFamily="34" charset="0"/>
                <a:cs typeface="Verdana" panose="020B0604030504040204" pitchFamily="34" charset="0"/>
              </a:rPr>
              <a:t>”</a:t>
            </a:r>
          </a:p>
          <a:p>
            <a:pPr marL="457200" lvl="1" indent="0">
              <a:buNone/>
            </a:pPr>
            <a:r>
              <a:rPr lang="en-US" dirty="0" smtClean="0">
                <a:solidFill>
                  <a:srgbClr val="004494"/>
                </a:solidFill>
                <a:ea typeface="Verdana" panose="020B0604030504040204" pitchFamily="34" charset="0"/>
                <a:cs typeface="Verdana" panose="020B0604030504040204" pitchFamily="34" charset="0"/>
              </a:rPr>
              <a:t>Legislative proposal to ensure companies </a:t>
            </a:r>
            <a:r>
              <a:rPr lang="en-US" dirty="0">
                <a:solidFill>
                  <a:srgbClr val="004494"/>
                </a:solidFill>
                <a:ea typeface="Verdana" panose="020B0604030504040204" pitchFamily="34" charset="0"/>
                <a:cs typeface="Verdana" panose="020B0604030504040204" pitchFamily="34" charset="0"/>
              </a:rPr>
              <a:t>substantiate their </a:t>
            </a:r>
            <a:r>
              <a:rPr lang="en-US" b="1" dirty="0" smtClean="0">
                <a:solidFill>
                  <a:srgbClr val="004494"/>
                </a:solidFill>
                <a:ea typeface="Verdana" panose="020B0604030504040204" pitchFamily="34" charset="0"/>
                <a:cs typeface="Verdana" panose="020B0604030504040204" pitchFamily="34" charset="0"/>
              </a:rPr>
              <a:t>green </a:t>
            </a:r>
            <a:r>
              <a:rPr lang="en-US" b="1" dirty="0">
                <a:solidFill>
                  <a:srgbClr val="004494"/>
                </a:solidFill>
                <a:ea typeface="Verdana" panose="020B0604030504040204" pitchFamily="34" charset="0"/>
                <a:cs typeface="Verdana" panose="020B0604030504040204" pitchFamily="34" charset="0"/>
              </a:rPr>
              <a:t>claims</a:t>
            </a:r>
            <a:r>
              <a:rPr lang="en-US" dirty="0">
                <a:solidFill>
                  <a:srgbClr val="004494"/>
                </a:solidFill>
                <a:ea typeface="Verdana" panose="020B0604030504040204" pitchFamily="34" charset="0"/>
                <a:cs typeface="Verdana" panose="020B0604030504040204" pitchFamily="34" charset="0"/>
              </a:rPr>
              <a:t> using Product and </a:t>
            </a:r>
            <a:r>
              <a:rPr lang="en-US" dirty="0" err="1">
                <a:solidFill>
                  <a:srgbClr val="004494"/>
                </a:solidFill>
                <a:ea typeface="Verdana" panose="020B0604030504040204" pitchFamily="34" charset="0"/>
                <a:cs typeface="Verdana" panose="020B0604030504040204" pitchFamily="34" charset="0"/>
              </a:rPr>
              <a:t>Organisation</a:t>
            </a:r>
            <a:r>
              <a:rPr lang="en-US" dirty="0">
                <a:solidFill>
                  <a:srgbClr val="004494"/>
                </a:solidFill>
                <a:ea typeface="Verdana" panose="020B0604030504040204" pitchFamily="34" charset="0"/>
                <a:cs typeface="Verdana" panose="020B0604030504040204" pitchFamily="34" charset="0"/>
              </a:rPr>
              <a:t> Environmental Footprint </a:t>
            </a:r>
            <a:r>
              <a:rPr lang="en-US" dirty="0" smtClean="0">
                <a:solidFill>
                  <a:srgbClr val="004494"/>
                </a:solidFill>
                <a:ea typeface="Verdana" panose="020B0604030504040204" pitchFamily="34" charset="0"/>
                <a:cs typeface="Verdana" panose="020B0604030504040204" pitchFamily="34" charset="0"/>
              </a:rPr>
              <a:t>methods (expected Q2 2021)</a:t>
            </a:r>
          </a:p>
          <a:p>
            <a:pPr marL="457200" lvl="1" indent="0">
              <a:buNone/>
            </a:pPr>
            <a:r>
              <a:rPr lang="en-US" dirty="0" smtClean="0">
                <a:solidFill>
                  <a:srgbClr val="004494"/>
                </a:solidFill>
                <a:ea typeface="Verdana" panose="020B0604030504040204" pitchFamily="34" charset="0"/>
                <a:cs typeface="Verdana" panose="020B0604030504040204" pitchFamily="34" charset="0"/>
              </a:rPr>
              <a:t>Include more systematically durability, recyclability and recycled content in EU Ecolabel criteria</a:t>
            </a:r>
          </a:p>
          <a:p>
            <a:pPr lvl="1"/>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marL="914400" lvl="2" indent="0">
              <a:buNone/>
            </a:pPr>
            <a:endParaRPr lang="en-US" dirty="0" smtClean="0"/>
          </a:p>
          <a:p>
            <a:pPr lvl="1"/>
            <a:r>
              <a:rPr lang="es-AR" dirty="0" smtClean="0"/>
              <a:t>c</a:t>
            </a:r>
            <a:endParaRPr lang="es-AR" dirty="0"/>
          </a:p>
        </p:txBody>
      </p:sp>
      <p:sp>
        <p:nvSpPr>
          <p:cNvPr id="9" name="Title 8"/>
          <p:cNvSpPr>
            <a:spLocks noGrp="1"/>
          </p:cNvSpPr>
          <p:nvPr>
            <p:ph type="title"/>
          </p:nvPr>
        </p:nvSpPr>
        <p:spPr/>
        <p:txBody>
          <a:bodyPr/>
          <a:lstStyle/>
          <a:p>
            <a:pPr algn="ctr"/>
            <a:r>
              <a:rPr lang="en-IE" dirty="0" smtClean="0"/>
              <a:t>Empowering consumers and public buyers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5582" y="4731834"/>
            <a:ext cx="2861976" cy="2001590"/>
          </a:xfrm>
          <a:prstGeom prst="rect">
            <a:avLst/>
          </a:prstGeom>
        </p:spPr>
      </p:pic>
      <p:sp>
        <p:nvSpPr>
          <p:cNvPr id="8" name="TextBox 7"/>
          <p:cNvSpPr txBox="1"/>
          <p:nvPr/>
        </p:nvSpPr>
        <p:spPr>
          <a:xfrm>
            <a:off x="418690" y="5119319"/>
            <a:ext cx="5904434" cy="1200329"/>
          </a:xfrm>
          <a:prstGeom prst="rect">
            <a:avLst/>
          </a:prstGeom>
          <a:noFill/>
        </p:spPr>
        <p:txBody>
          <a:bodyPr wrap="square" rtlCol="0">
            <a:spAutoFit/>
          </a:bodyPr>
          <a:lstStyle/>
          <a:p>
            <a:r>
              <a:rPr lang="en-US" dirty="0" smtClean="0">
                <a:solidFill>
                  <a:srgbClr val="034EA2"/>
                </a:solidFill>
                <a:ea typeface="Verdana" panose="020B0604030504040204" pitchFamily="34" charset="0"/>
                <a:cs typeface="Verdana" panose="020B0604030504040204" pitchFamily="34" charset="0"/>
              </a:rPr>
              <a:t>Proposal for </a:t>
            </a:r>
            <a:r>
              <a:rPr lang="en-US" b="1" dirty="0" smtClean="0">
                <a:solidFill>
                  <a:srgbClr val="034EA2"/>
                </a:solidFill>
                <a:ea typeface="Verdana" panose="020B0604030504040204" pitchFamily="34" charset="0"/>
                <a:cs typeface="Verdana" panose="020B0604030504040204" pitchFamily="34" charset="0"/>
              </a:rPr>
              <a:t>mandatory </a:t>
            </a:r>
            <a:r>
              <a:rPr lang="en-US" b="1" dirty="0">
                <a:solidFill>
                  <a:srgbClr val="034EA2"/>
                </a:solidFill>
                <a:ea typeface="Verdana" panose="020B0604030504040204" pitchFamily="34" charset="0"/>
                <a:cs typeface="Verdana" panose="020B0604030504040204" pitchFamily="34" charset="0"/>
              </a:rPr>
              <a:t>Green Public Procurement </a:t>
            </a:r>
            <a:r>
              <a:rPr lang="en-US" dirty="0">
                <a:solidFill>
                  <a:srgbClr val="034EA2"/>
                </a:solidFill>
                <a:ea typeface="Verdana" panose="020B0604030504040204" pitchFamily="34" charset="0"/>
                <a:cs typeface="Verdana" panose="020B0604030504040204" pitchFamily="34" charset="0"/>
              </a:rPr>
              <a:t>(GPP) criteria and targets in sectoral legislation </a:t>
            </a:r>
            <a:endParaRPr lang="en-US" dirty="0" smtClean="0">
              <a:solidFill>
                <a:srgbClr val="034EA2"/>
              </a:solidFill>
              <a:ea typeface="Verdana" panose="020B0604030504040204" pitchFamily="34" charset="0"/>
              <a:cs typeface="Verdana" panose="020B0604030504040204" pitchFamily="34" charset="0"/>
            </a:endParaRPr>
          </a:p>
          <a:p>
            <a:endParaRPr lang="en-US" dirty="0" smtClean="0">
              <a:solidFill>
                <a:srgbClr val="034EA2"/>
              </a:solidFill>
              <a:ea typeface="Verdana" panose="020B0604030504040204" pitchFamily="34" charset="0"/>
              <a:cs typeface="Verdana" panose="020B0604030504040204" pitchFamily="34" charset="0"/>
            </a:endParaRPr>
          </a:p>
          <a:p>
            <a:r>
              <a:rPr lang="en-US" dirty="0" smtClean="0">
                <a:solidFill>
                  <a:srgbClr val="034EA2"/>
                </a:solidFill>
                <a:ea typeface="Verdana" panose="020B0604030504040204" pitchFamily="34" charset="0"/>
                <a:cs typeface="Verdana" panose="020B0604030504040204" pitchFamily="34" charset="0"/>
              </a:rPr>
              <a:t>Phasing-in </a:t>
            </a:r>
            <a:r>
              <a:rPr lang="en-US" b="1" dirty="0">
                <a:solidFill>
                  <a:srgbClr val="034EA2"/>
                </a:solidFill>
                <a:ea typeface="Verdana" panose="020B0604030504040204" pitchFamily="34" charset="0"/>
                <a:cs typeface="Verdana" panose="020B0604030504040204" pitchFamily="34" charset="0"/>
              </a:rPr>
              <a:t>mandatory reporting </a:t>
            </a:r>
            <a:r>
              <a:rPr lang="en-US" dirty="0">
                <a:solidFill>
                  <a:srgbClr val="034EA2"/>
                </a:solidFill>
                <a:ea typeface="Verdana" panose="020B0604030504040204" pitchFamily="34" charset="0"/>
                <a:cs typeface="Verdana" panose="020B0604030504040204" pitchFamily="34" charset="0"/>
              </a:rPr>
              <a:t>on GPP</a:t>
            </a:r>
            <a:endParaRPr lang="en-GB" dirty="0">
              <a:solidFill>
                <a:srgbClr val="034EA2"/>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62583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6035</TotalTime>
  <Words>3216</Words>
  <Application>Microsoft Office PowerPoint</Application>
  <PresentationFormat>Personalizzato</PresentationFormat>
  <Paragraphs>325</Paragraphs>
  <Slides>18</Slides>
  <Notes>17</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Office Theme</vt:lpstr>
      <vt:lpstr>Diapositiva 1</vt:lpstr>
      <vt:lpstr>Need for action</vt:lpstr>
      <vt:lpstr>Diapositiva 3</vt:lpstr>
      <vt:lpstr>First Circular Economy Action Plan </vt:lpstr>
      <vt:lpstr>Changing the way Europe consumes and produces</vt:lpstr>
      <vt:lpstr>Diapositiva 6</vt:lpstr>
      <vt:lpstr>Designing sustainable products</vt:lpstr>
      <vt:lpstr>Designing sustainable products</vt:lpstr>
      <vt:lpstr>Empowering consumers and public buyers</vt:lpstr>
      <vt:lpstr>Diapositiva 10</vt:lpstr>
      <vt:lpstr>Less waste, more value</vt:lpstr>
      <vt:lpstr>Making circularity work for people, regions and cities</vt:lpstr>
      <vt:lpstr>Enablers of the transition </vt:lpstr>
      <vt:lpstr>Towards a global circular economy</vt:lpstr>
      <vt:lpstr>Monitoring progress</vt:lpstr>
      <vt:lpstr>Mainstreaming circularity </vt:lpstr>
      <vt:lpstr>Stakeholder engagement</vt:lpstr>
      <vt:lpstr>Thank you Learn more here:  https://ec.europa.eu/environment/circular-economy/index_en.htm </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 HEDSTROM Cristian (ENV)</dc:creator>
  <cp:lastModifiedBy>FAICC-FAIC</cp:lastModifiedBy>
  <cp:revision>199</cp:revision>
  <dcterms:created xsi:type="dcterms:W3CDTF">2020-03-13T14:56:59Z</dcterms:created>
  <dcterms:modified xsi:type="dcterms:W3CDTF">2021-05-12T10:47:06Z</dcterms:modified>
</cp:coreProperties>
</file>