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7" r:id="rId2"/>
    <p:sldId id="289" r:id="rId3"/>
    <p:sldId id="294" r:id="rId4"/>
    <p:sldId id="284" r:id="rId5"/>
    <p:sldId id="299" r:id="rId6"/>
    <p:sldId id="290" r:id="rId7"/>
    <p:sldId id="301" r:id="rId8"/>
    <p:sldId id="285" r:id="rId9"/>
    <p:sldId id="300" r:id="rId10"/>
    <p:sldId id="293" r:id="rId11"/>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624"/>
    <a:srgbClr val="3166CF"/>
    <a:srgbClr val="3E6FD2"/>
    <a:srgbClr val="2D5EC1"/>
    <a:srgbClr val="BDDEFF"/>
    <a:srgbClr val="99CCFF"/>
    <a:srgbClr val="808080"/>
    <a:srgbClr val="0F549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43" autoAdjust="0"/>
  </p:normalViewPr>
  <p:slideViewPr>
    <p:cSldViewPr>
      <p:cViewPr>
        <p:scale>
          <a:sx n="75" d="100"/>
          <a:sy n="75" d="100"/>
        </p:scale>
        <p:origin x="-1666" y="-1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itchFamily="34" charset="0"/>
              </a:defRPr>
            </a:lvl1pPr>
          </a:lstStyle>
          <a:p>
            <a:pPr>
              <a:defRPr/>
            </a:pPr>
            <a:endParaRPr lang="en-GB" altLang="en-US"/>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pitchFamily="34" charset="0"/>
              </a:defRPr>
            </a:lvl1pPr>
          </a:lstStyle>
          <a:p>
            <a:pPr>
              <a:defRPr/>
            </a:pPr>
            <a:endParaRPr lang="en-GB" altLang="en-US"/>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pitchFamily="34" charset="0"/>
              </a:defRPr>
            </a:lvl1pPr>
          </a:lstStyle>
          <a:p>
            <a:pPr>
              <a:defRPr/>
            </a:pPr>
            <a:endParaRPr lang="en-GB" altLang="en-US"/>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pitchFamily="34" charset="0"/>
              </a:defRPr>
            </a:lvl1pPr>
          </a:lstStyle>
          <a:p>
            <a:pPr>
              <a:defRPr/>
            </a:pPr>
            <a:fld id="{65928D5F-EED9-4D98-B68D-B66CE6E6D34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itchFamily="34" charset="0"/>
              </a:defRPr>
            </a:lvl1pPr>
          </a:lstStyle>
          <a:p>
            <a:pPr>
              <a:defRPr/>
            </a:pPr>
            <a:endParaRPr lang="en-GB" altLang="en-US"/>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pitchFamily="34" charset="0"/>
              </a:defRPr>
            </a:lvl1pPr>
          </a:lstStyle>
          <a:p>
            <a:pPr>
              <a:defRPr/>
            </a:pPr>
            <a:endParaRPr lang="en-GB" altLang="en-US"/>
          </a:p>
        </p:txBody>
      </p:sp>
      <p:sp>
        <p:nvSpPr>
          <p:cNvPr id="15364" name="Rectangle 4"/>
          <p:cNvSpPr>
            <a:spLocks noRo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pitchFamily="34" charset="0"/>
              </a:defRPr>
            </a:lvl1pPr>
          </a:lstStyle>
          <a:p>
            <a:pPr>
              <a:defRPr/>
            </a:pPr>
            <a:endParaRPr lang="en-GB" altLang="en-US"/>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pitchFamily="34" charset="0"/>
              </a:defRPr>
            </a:lvl1pPr>
          </a:lstStyle>
          <a:p>
            <a:pPr>
              <a:defRPr/>
            </a:pPr>
            <a:fld id="{0FFA89C3-5F0C-4BBB-8684-8B478D8E46C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919163" y="744538"/>
            <a:ext cx="4960937" cy="3721100"/>
          </a:xfrm>
          <a:ln/>
        </p:spPr>
      </p:sp>
      <p:sp>
        <p:nvSpPr>
          <p:cNvPr id="16387" name="Notes Placeholder 2"/>
          <p:cNvSpPr>
            <a:spLocks noGrp="1"/>
          </p:cNvSpPr>
          <p:nvPr>
            <p:ph type="body" idx="1"/>
          </p:nvPr>
        </p:nvSpPr>
        <p:spPr>
          <a:xfrm>
            <a:off x="679450" y="4716463"/>
            <a:ext cx="5438775" cy="4465637"/>
          </a:xfrm>
          <a:noFill/>
        </p:spPr>
        <p:txBody>
          <a:bodyPr lIns="90006" tIns="45002" rIns="90006" bIns="45002"/>
          <a:lstStyle/>
          <a:p>
            <a:pPr eaLnBrk="1" hangingPunct="1">
              <a:spcBef>
                <a:spcPct val="0"/>
              </a:spcBef>
            </a:pPr>
            <a:endParaRPr lang="it-IT" altLang="en-US" smtClean="0">
              <a:latin typeface="Arial" charset="0"/>
            </a:endParaRPr>
          </a:p>
        </p:txBody>
      </p:sp>
      <p:sp>
        <p:nvSpPr>
          <p:cNvPr id="16388" name="Slide Number Placeholder 3"/>
          <p:cNvSpPr txBox="1">
            <a:spLocks noGrp="1"/>
          </p:cNvSpPr>
          <p:nvPr/>
        </p:nvSpPr>
        <p:spPr bwMode="auto">
          <a:xfrm>
            <a:off x="3849688" y="9426575"/>
            <a:ext cx="2946400" cy="498475"/>
          </a:xfrm>
          <a:prstGeom prst="rect">
            <a:avLst/>
          </a:prstGeom>
          <a:noFill/>
          <a:ln w="9525">
            <a:noFill/>
            <a:miter lim="800000"/>
            <a:headEnd/>
            <a:tailEnd/>
          </a:ln>
        </p:spPr>
        <p:txBody>
          <a:bodyPr lIns="90006" tIns="45002" rIns="90006" bIns="45002" anchor="b"/>
          <a:lstStyle/>
          <a:p>
            <a:pPr algn="r" defTabSz="901700"/>
            <a:fld id="{5B8A916D-927E-462F-8A2E-D145D0599505}" type="slidenum">
              <a:rPr lang="it-IT" altLang="en-US">
                <a:solidFill>
                  <a:srgbClr val="000000"/>
                </a:solidFill>
                <a:latin typeface="Arial" charset="0"/>
                <a:ea typeface="MS PGothic" pitchFamily="34" charset="-128"/>
              </a:rPr>
              <a:pPr algn="r" defTabSz="901700"/>
              <a:t>1</a:t>
            </a:fld>
            <a:endParaRPr lang="it-IT" altLang="en-US">
              <a:solidFill>
                <a:srgbClr val="000000"/>
              </a:solidFill>
              <a:latin typeface="Arial" charset="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endParaRPr lang="en-GB" altLang="en-US" smtClean="0">
              <a:latin typeface="Arial" charset="0"/>
            </a:endParaRPr>
          </a:p>
        </p:txBody>
      </p:sp>
      <p:sp>
        <p:nvSpPr>
          <p:cNvPr id="17412" name="Slide Number Placeholder 3"/>
          <p:cNvSpPr>
            <a:spLocks noGrp="1"/>
          </p:cNvSpPr>
          <p:nvPr>
            <p:ph type="sldNum" sz="quarter" idx="5"/>
          </p:nvPr>
        </p:nvSpPr>
        <p:spPr>
          <a:noFill/>
          <a:ln>
            <a:miter lim="800000"/>
            <a:headEnd/>
            <a:tailEnd/>
          </a:ln>
        </p:spPr>
        <p:txBody>
          <a:bodyPr/>
          <a:lstStyle/>
          <a:p>
            <a:pPr defTabSz="925513"/>
            <a:fld id="{CE826419-CBF5-4836-BBAA-E4255F00C4AD}" type="slidenum">
              <a:rPr lang="es-ES" altLang="en-US" smtClean="0">
                <a:latin typeface="Calibri" pitchFamily="34" charset="0"/>
                <a:ea typeface="MS PGothic" pitchFamily="34" charset="-128"/>
              </a:rPr>
              <a:pPr defTabSz="925513"/>
              <a:t>3</a:t>
            </a:fld>
            <a:endParaRPr lang="es-ES" altLang="en-US" smtClean="0">
              <a:latin typeface="Calibri" pitchFamily="34" charset="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endParaRPr lang="en-US" altLang="en-US" smtClean="0">
              <a:latin typeface="Arial" charset="0"/>
            </a:endParaRPr>
          </a:p>
        </p:txBody>
      </p:sp>
      <p:sp>
        <p:nvSpPr>
          <p:cNvPr id="18436" name="Slide Number Placeholder 3"/>
          <p:cNvSpPr>
            <a:spLocks noGrp="1"/>
          </p:cNvSpPr>
          <p:nvPr>
            <p:ph type="sldNum" sz="quarter" idx="5"/>
          </p:nvPr>
        </p:nvSpPr>
        <p:spPr>
          <a:noFill/>
          <a:ln>
            <a:miter lim="800000"/>
            <a:headEnd/>
            <a:tailEnd/>
          </a:ln>
        </p:spPr>
        <p:txBody>
          <a:bodyPr/>
          <a:lstStyle/>
          <a:p>
            <a:fld id="{B0ED9E7B-1C6C-46CB-942E-125B63B6462E}" type="slidenum">
              <a:rPr lang="en-GB" altLang="en-US" smtClean="0">
                <a:latin typeface="Arial" charset="0"/>
              </a:rPr>
              <a:pPr/>
              <a:t>5</a:t>
            </a:fld>
            <a:endParaRPr lang="en-GB"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eaLnBrk="0" hangingPunct="0">
              <a:defRPr sz="1200">
                <a:solidFill>
                  <a:srgbClr val="0F5494"/>
                </a:solidFill>
                <a:latin typeface="Verdana" pitchFamily="34" charset="0"/>
              </a:defRPr>
            </a:lvl1pPr>
            <a:lvl2pPr marL="742950" indent="-285750" defTabSz="457200" eaLnBrk="0" hangingPunct="0">
              <a:defRPr sz="1200">
                <a:solidFill>
                  <a:srgbClr val="0F5494"/>
                </a:solidFill>
                <a:latin typeface="Verdana" pitchFamily="34" charset="0"/>
              </a:defRPr>
            </a:lvl2pPr>
            <a:lvl3pPr marL="1143000" indent="-228600" defTabSz="457200" eaLnBrk="0" hangingPunct="0">
              <a:defRPr sz="1200">
                <a:solidFill>
                  <a:srgbClr val="0F5494"/>
                </a:solidFill>
                <a:latin typeface="Verdana" pitchFamily="34" charset="0"/>
              </a:defRPr>
            </a:lvl3pPr>
            <a:lvl4pPr marL="1600200" indent="-228600" defTabSz="457200" eaLnBrk="0" hangingPunct="0">
              <a:defRPr sz="1200">
                <a:solidFill>
                  <a:srgbClr val="0F5494"/>
                </a:solidFill>
                <a:latin typeface="Verdana" pitchFamily="34" charset="0"/>
              </a:defRPr>
            </a:lvl4pPr>
            <a:lvl5pPr marL="2057400" indent="-228600" defTabSz="457200" eaLnBrk="0" hangingPunct="0">
              <a:defRPr sz="1200">
                <a:solidFill>
                  <a:srgbClr val="0F5494"/>
                </a:solidFill>
                <a:latin typeface="Verdana" pitchFamily="34" charset="0"/>
              </a:defRPr>
            </a:lvl5pPr>
            <a:lvl6pPr marL="2514600" indent="-228600" defTabSz="457200" eaLnBrk="0" fontAlgn="base" hangingPunct="0">
              <a:spcBef>
                <a:spcPct val="0"/>
              </a:spcBef>
              <a:spcAft>
                <a:spcPct val="0"/>
              </a:spcAft>
              <a:defRPr sz="1200">
                <a:solidFill>
                  <a:srgbClr val="0F5494"/>
                </a:solidFill>
                <a:latin typeface="Verdana" pitchFamily="34" charset="0"/>
              </a:defRPr>
            </a:lvl6pPr>
            <a:lvl7pPr marL="2971800" indent="-228600" defTabSz="457200" eaLnBrk="0" fontAlgn="base" hangingPunct="0">
              <a:spcBef>
                <a:spcPct val="0"/>
              </a:spcBef>
              <a:spcAft>
                <a:spcPct val="0"/>
              </a:spcAft>
              <a:defRPr sz="1200">
                <a:solidFill>
                  <a:srgbClr val="0F5494"/>
                </a:solidFill>
                <a:latin typeface="Verdana" pitchFamily="34" charset="0"/>
              </a:defRPr>
            </a:lvl7pPr>
            <a:lvl8pPr marL="3429000" indent="-228600" defTabSz="457200" eaLnBrk="0" fontAlgn="base" hangingPunct="0">
              <a:spcBef>
                <a:spcPct val="0"/>
              </a:spcBef>
              <a:spcAft>
                <a:spcPct val="0"/>
              </a:spcAft>
              <a:defRPr sz="1200">
                <a:solidFill>
                  <a:srgbClr val="0F5494"/>
                </a:solidFill>
                <a:latin typeface="Verdana" pitchFamily="34" charset="0"/>
              </a:defRPr>
            </a:lvl8pPr>
            <a:lvl9pPr marL="3886200" indent="-228600" defTabSz="457200" eaLnBrk="0" fontAlgn="base" hangingPunct="0">
              <a:spcBef>
                <a:spcPct val="0"/>
              </a:spcBef>
              <a:spcAft>
                <a:spcPct val="0"/>
              </a:spcAft>
              <a:defRPr sz="1200">
                <a:solidFill>
                  <a:srgbClr val="0F5494"/>
                </a:solidFill>
                <a:latin typeface="Verdana" pitchFamily="34" charset="0"/>
              </a:defRPr>
            </a:lvl9pPr>
          </a:lstStyle>
          <a:p>
            <a:pPr algn="ctr" eaLnBrk="1" hangingPunct="1">
              <a:defRPr/>
            </a:pPr>
            <a:endParaRPr lang="en-US" altLang="en-US" sz="1800" smtClean="0">
              <a:solidFill>
                <a:srgbClr val="FFFFFF"/>
              </a:solidFill>
            </a:endParaRPr>
          </a:p>
        </p:txBody>
      </p:sp>
      <p:pic>
        <p:nvPicPr>
          <p:cNvPr id="5" name="Picture 6" descr="LOGO CE-EN-quadri.eps"/>
          <p:cNvPicPr>
            <a:picLocks noChangeAspect="1"/>
          </p:cNvPicPr>
          <p:nvPr/>
        </p:nvPicPr>
        <p:blipFill>
          <a:blip r:embed="rId2" cstate="print"/>
          <a:srcRect/>
          <a:stretch>
            <a:fillRect/>
          </a:stretch>
        </p:blipFill>
        <p:spPr bwMode="auto">
          <a:xfrm>
            <a:off x="3957638" y="258763"/>
            <a:ext cx="1436687" cy="998537"/>
          </a:xfrm>
          <a:prstGeom prst="rect">
            <a:avLst/>
          </a:prstGeom>
          <a:noFill/>
          <a:ln w="9525">
            <a:noFill/>
            <a:miter lim="800000"/>
            <a:headEnd/>
            <a:tailEnd/>
          </a:ln>
        </p:spPr>
      </p:pic>
      <p:sp>
        <p:nvSpPr>
          <p:cNvPr id="6" name="Rectangle 5"/>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smtClean="0"/>
              <a:t>Click to edit Master title style</a:t>
            </a:r>
            <a:endParaRPr lang="en-GB" altLang="en-US"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smtClean="0"/>
              <a:t>Click to edit Master subtitle style</a:t>
            </a:r>
            <a:endParaRPr lang="en-GB" altLang="en-US" noProof="0" smtClean="0"/>
          </a:p>
        </p:txBody>
      </p:sp>
      <p:sp>
        <p:nvSpPr>
          <p:cNvPr id="7" name="Rectangle 6"/>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1200" b="1">
                <a:solidFill>
                  <a:schemeClr val="bg1"/>
                </a:solidFill>
                <a:latin typeface="+mn-lt"/>
              </a:defRPr>
            </a:lvl1pPr>
          </a:lstStyle>
          <a:p>
            <a:pPr>
              <a:defRPr/>
            </a:pPr>
            <a:endParaRPr lang="en-GB" altLang="en-US"/>
          </a:p>
        </p:txBody>
      </p:sp>
      <p:sp>
        <p:nvSpPr>
          <p:cNvPr id="8" name="Rectangle 7"/>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bg1"/>
                </a:solidFill>
                <a:latin typeface="+mn-lt"/>
              </a:defRPr>
            </a:lvl1pPr>
          </a:lstStyle>
          <a:p>
            <a:pPr>
              <a:defRPr/>
            </a:pPr>
            <a:endParaRPr lang="en-GB" altLang="en-US"/>
          </a:p>
        </p:txBody>
      </p:sp>
      <p:sp>
        <p:nvSpPr>
          <p:cNvPr id="9" name="Rectangle 8"/>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bg1"/>
                </a:solidFill>
                <a:latin typeface="+mn-lt"/>
              </a:defRPr>
            </a:lvl1pPr>
          </a:lstStyle>
          <a:p>
            <a:pPr>
              <a:defRPr/>
            </a:pPr>
            <a:fld id="{7AAEDCD7-D9DE-4810-91F1-3709AE538FC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7410A737-66F2-4B31-9DAA-4CE31FE822EE}"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1D77F3-A2F0-4270-A48C-94A7D8C7D092}"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Rectangle 2"/>
          <p:cNvSpPr>
            <a:spLocks noChangeArrowheads="1"/>
          </p:cNvSpPr>
          <p:nvPr/>
        </p:nvSpPr>
        <p:spPr bwMode="auto">
          <a:xfrm>
            <a:off x="0" y="1125538"/>
            <a:ext cx="9144000" cy="5732462"/>
          </a:xfrm>
          <a:prstGeom prst="rect">
            <a:avLst/>
          </a:prstGeom>
          <a:solidFill>
            <a:srgbClr val="0F5494"/>
          </a:solidFill>
          <a:ln w="73025">
            <a:solidFill>
              <a:srgbClr val="0F5494"/>
            </a:solidFill>
            <a:miter lim="800000"/>
            <a:headEnd/>
            <a:tailEnd/>
          </a:ln>
          <a:effectLst>
            <a:outerShdw blurRad="63500" dist="23000" dir="5400000" rotWithShape="0">
              <a:srgbClr val="000000">
                <a:alpha val="34998"/>
              </a:srgbClr>
            </a:outerShdw>
          </a:effectLst>
        </p:spPr>
        <p:txBody>
          <a:bodyPr anchor="ctr"/>
          <a:lstStyle/>
          <a:p>
            <a:pPr algn="ctr" defTabSz="457200">
              <a:defRPr/>
            </a:pPr>
            <a:endParaRPr lang="fr-FR" sz="1800">
              <a:solidFill>
                <a:srgbClr val="FFFFFF"/>
              </a:solidFill>
              <a:latin typeface="Verdana" pitchFamily="-108" charset="0"/>
              <a:cs typeface="Arial" charset="0"/>
            </a:endParaRPr>
          </a:p>
        </p:txBody>
      </p:sp>
      <p:pic>
        <p:nvPicPr>
          <p:cNvPr id="4" name="Picture 6" descr="LOGO CE-EN-quadri.eps"/>
          <p:cNvPicPr>
            <a:picLocks noChangeAspect="1"/>
          </p:cNvPicPr>
          <p:nvPr/>
        </p:nvPicPr>
        <p:blipFill>
          <a:blip r:embed="rId2" cstate="print"/>
          <a:srcRect/>
          <a:stretch>
            <a:fillRect/>
          </a:stretch>
        </p:blipFill>
        <p:spPr bwMode="auto">
          <a:xfrm>
            <a:off x="3905250" y="311150"/>
            <a:ext cx="1584325" cy="1100138"/>
          </a:xfrm>
          <a:prstGeom prst="rect">
            <a:avLst/>
          </a:prstGeom>
          <a:noFill/>
          <a:ln w="9525">
            <a:noFill/>
            <a:miter lim="800000"/>
            <a:headEnd/>
            <a:tailEnd/>
          </a:ln>
        </p:spPr>
      </p:pic>
      <p:pic>
        <p:nvPicPr>
          <p:cNvPr id="5" name="Picture 9"/>
          <p:cNvPicPr>
            <a:picLocks noChangeAspect="1"/>
          </p:cNvPicPr>
          <p:nvPr userDrawn="1"/>
        </p:nvPicPr>
        <p:blipFill>
          <a:blip r:embed="rId3" cstate="print"/>
          <a:srcRect/>
          <a:stretch>
            <a:fillRect/>
          </a:stretch>
        </p:blipFill>
        <p:spPr bwMode="auto">
          <a:xfrm>
            <a:off x="4259263" y="6513513"/>
            <a:ext cx="600075" cy="400050"/>
          </a:xfrm>
          <a:prstGeom prst="rect">
            <a:avLst/>
          </a:prstGeom>
          <a:noFill/>
          <a:ln w="9525">
            <a:noFill/>
            <a:miter lim="800000"/>
            <a:headEnd/>
            <a:tailEnd/>
          </a:ln>
        </p:spPr>
      </p:pic>
      <p:sp>
        <p:nvSpPr>
          <p:cNvPr id="2" name="Title 1"/>
          <p:cNvSpPr>
            <a:spLocks noGrp="1"/>
          </p:cNvSpPr>
          <p:nvPr>
            <p:ph type="title"/>
          </p:nvPr>
        </p:nvSpPr>
        <p:spPr>
          <a:xfrm>
            <a:off x="378080" y="1654696"/>
            <a:ext cx="8257920" cy="4263504"/>
          </a:xfrm>
        </p:spPr>
        <p:txBody>
          <a:bodyPr/>
          <a:lstStyle>
            <a:lvl1pPr>
              <a:defRPr sz="4000">
                <a:solidFill>
                  <a:srgbClr val="FFD624"/>
                </a:solidFill>
              </a:defRPr>
            </a:lvl1pPr>
          </a:lstStyle>
          <a:p>
            <a:r>
              <a:rPr lang="en-US" smtClean="0"/>
              <a:t>Click to edit Master title style</a:t>
            </a:r>
            <a:endParaRPr lang="en-GB" dirty="0"/>
          </a:p>
        </p:txBody>
      </p:sp>
      <p:sp>
        <p:nvSpPr>
          <p:cNvPr id="6" name="Date Placeholder 2"/>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E5458B32-39CC-4268-AC3C-71127F0F2390}" type="datetime1">
              <a:rPr lang="en-US"/>
              <a:pPr>
                <a:defRPr/>
              </a:pPr>
              <a:t>5/11/2015</a:t>
            </a:fld>
            <a:endParaRPr lang="it-IT"/>
          </a:p>
        </p:txBody>
      </p:sp>
      <p:sp>
        <p:nvSpPr>
          <p:cNvPr id="7" name="Slide Number Placeholder 10"/>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5052D2F4-65A4-4883-B020-1E74FFC2A292}" type="slidenum">
              <a:rPr lang="it-IT"/>
              <a:pPr>
                <a:defRPr/>
              </a:pPr>
              <a:t>‹#›</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667F8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5" name="Picture 10"/>
          <p:cNvPicPr>
            <a:picLocks noChangeAspect="1"/>
          </p:cNvPicPr>
          <p:nvPr userDrawn="1"/>
        </p:nvPicPr>
        <p:blipFill>
          <a:blip r:embed="rId2" cstate="print"/>
          <a:srcRect/>
          <a:stretch>
            <a:fillRect/>
          </a:stretch>
        </p:blipFill>
        <p:spPr bwMode="auto">
          <a:xfrm>
            <a:off x="3725863" y="277813"/>
            <a:ext cx="1685925" cy="1298575"/>
          </a:xfrm>
          <a:prstGeom prst="rect">
            <a:avLst/>
          </a:prstGeom>
          <a:noFill/>
          <a:ln w="9525">
            <a:noFill/>
            <a:miter lim="800000"/>
            <a:headEnd/>
            <a:tailEnd/>
          </a:ln>
        </p:spPr>
      </p:pic>
      <p:pic>
        <p:nvPicPr>
          <p:cNvPr id="6" name="Picture 11"/>
          <p:cNvPicPr>
            <a:picLocks noChangeAspect="1"/>
          </p:cNvPicPr>
          <p:nvPr userDrawn="1"/>
        </p:nvPicPr>
        <p:blipFill>
          <a:blip r:embed="rId3" cstate="print"/>
          <a:srcRect/>
          <a:stretch>
            <a:fillRect/>
          </a:stretch>
        </p:blipFill>
        <p:spPr bwMode="auto">
          <a:xfrm>
            <a:off x="4259263" y="6457950"/>
            <a:ext cx="600075" cy="400050"/>
          </a:xfrm>
          <a:prstGeom prst="rect">
            <a:avLst/>
          </a:prstGeom>
          <a:noFill/>
          <a:ln w="9525">
            <a:noFill/>
            <a:miter lim="800000"/>
            <a:headEnd/>
            <a:tailEnd/>
          </a:ln>
        </p:spPr>
      </p:pic>
      <p:sp>
        <p:nvSpPr>
          <p:cNvPr id="2" name="Title 1"/>
          <p:cNvSpPr>
            <a:spLocks noGrp="1"/>
          </p:cNvSpPr>
          <p:nvPr>
            <p:ph type="title"/>
          </p:nvPr>
        </p:nvSpPr>
        <p:spPr>
          <a:xfrm>
            <a:off x="468313" y="1556271"/>
            <a:ext cx="8229600" cy="936625"/>
          </a:xfrm>
        </p:spPr>
        <p:txBody>
          <a:bodyPr/>
          <a:lstStyle>
            <a:lvl1pPr>
              <a:defRPr>
                <a:solidFill>
                  <a:schemeClr val="tx1"/>
                </a:solidFill>
              </a:defRPr>
            </a:lvl1pPr>
          </a:lstStyle>
          <a:p>
            <a:r>
              <a:rPr lang="en-US" dirty="0" smtClean="0"/>
              <a:t>Click to edit Master title style</a:t>
            </a:r>
            <a:endParaRPr lang="en-GB" dirty="0"/>
          </a:p>
        </p:txBody>
      </p:sp>
      <p:sp>
        <p:nvSpPr>
          <p:cNvPr id="10" name="Content Placeholder 2"/>
          <p:cNvSpPr>
            <a:spLocks noGrp="1"/>
          </p:cNvSpPr>
          <p:nvPr>
            <p:ph idx="1"/>
          </p:nvPr>
        </p:nvSpPr>
        <p:spPr>
          <a:xfrm>
            <a:off x="457200" y="2564904"/>
            <a:ext cx="8229600" cy="3633788"/>
          </a:xfrm>
        </p:spPr>
        <p:txBody>
          <a:bodyPr/>
          <a:lstStyle>
            <a:lvl1pPr marL="342900" indent="-342900">
              <a:buClrTx/>
              <a:buFont typeface="Arial" pitchFamily="34" charset="0"/>
              <a:buChar char="•"/>
              <a:defRPr i="0">
                <a:solidFill>
                  <a:schemeClr val="tx1"/>
                </a:solidFill>
              </a:defRPr>
            </a:lvl1pPr>
            <a:lvl2pPr>
              <a:buClrTx/>
              <a:defRPr>
                <a:solidFill>
                  <a:schemeClr val="tx1"/>
                </a:solidFill>
              </a:defRPr>
            </a:lvl2pPr>
            <a:lvl3pPr>
              <a:defRPr>
                <a:solidFill>
                  <a:schemeClr val="tx1"/>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Rectangle 4"/>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8" name="Rectangle 5"/>
          <p:cNvSpPr>
            <a:spLocks noGrp="1" noChangeArrowheads="1"/>
          </p:cNvSpPr>
          <p:nvPr>
            <p:ph type="ftr" sz="quarter" idx="11"/>
          </p:nvPr>
        </p:nvSpPr>
        <p:spPr>
          <a:xfrm>
            <a:off x="3124200" y="6237288"/>
            <a:ext cx="2895600" cy="48418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9" name="Rectangle 6"/>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1FC6A483-09B6-4CBE-82FE-2490FB36482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41747218-38D0-406B-B396-429B5C14BB1B}"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9D0EFD7F-3395-4C73-9F84-39C73A140585}"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9E952E3B-6CE8-4234-B325-452D88AF6CF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70527AB0-866A-4E85-BFA4-935C42340C4D}"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8353F4D7-9975-407C-9BAE-58E0D1C7BC55}"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5497C692-DA32-4202-A5A6-533D4CF22C05}"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BDAD0E48-F0B9-4208-996C-3FFB2AB3C2A8}"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5C38C7F-46C2-46C9-8A3E-57BBDB0FA5BE}"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pitchFamily="34" charset="0"/>
              </a:defRPr>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pitchFamily="34" charset="0"/>
              </a:defRPr>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pitchFamily="34" charset="0"/>
              </a:defRPr>
            </a:lvl1pPr>
          </a:lstStyle>
          <a:p>
            <a:pPr>
              <a:defRPr/>
            </a:pPr>
            <a:fld id="{E7D2B0D2-1B93-43EC-A021-EAE27986568F}" type="slidenum">
              <a:rPr lang="en-GB" altLang="en-US"/>
              <a:pPr>
                <a:defRPr/>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33" name="Picture 17" descr="LOGO CE_Vertical_EN_NEG_quadri_HR"/>
          <p:cNvPicPr>
            <a:picLocks noChangeAspect="1" noChangeArrowheads="1"/>
          </p:cNvPicPr>
          <p:nvPr/>
        </p:nvPicPr>
        <p:blipFill>
          <a:blip r:embed="rId15" cstate="print"/>
          <a:srcRect/>
          <a:stretch>
            <a:fillRect/>
          </a:stretch>
        </p:blipFill>
        <p:spPr bwMode="auto">
          <a:xfrm>
            <a:off x="3957638" y="258763"/>
            <a:ext cx="1436687" cy="10048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0"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1" r:id="rId12"/>
    <p:sldLayoutId id="2147483802" r:id="rId13"/>
  </p:sldLayoutIdLst>
  <p:txStyles>
    <p:titleStyle>
      <a:lvl1pPr marL="358775" algn="l" rtl="0" eaLnBrk="0" fontAlgn="base" hangingPunct="0">
        <a:spcBef>
          <a:spcPct val="0"/>
        </a:spcBef>
        <a:spcAft>
          <a:spcPct val="0"/>
        </a:spcAft>
        <a:defRPr sz="3000" b="1">
          <a:solidFill>
            <a:srgbClr val="0F5494"/>
          </a:solidFill>
          <a:latin typeface="+mj-lt"/>
          <a:ea typeface="+mj-ea"/>
          <a:cs typeface="+mj-cs"/>
        </a:defRPr>
      </a:lvl1pPr>
      <a:lvl2pPr marL="358775" algn="l" rtl="0" eaLnBrk="0" fontAlgn="base" hangingPunct="0">
        <a:spcBef>
          <a:spcPct val="0"/>
        </a:spcBef>
        <a:spcAft>
          <a:spcPct val="0"/>
        </a:spcAft>
        <a:defRPr sz="3000" b="1">
          <a:solidFill>
            <a:srgbClr val="0F5494"/>
          </a:solidFill>
          <a:latin typeface="Verdana" pitchFamily="34" charset="0"/>
        </a:defRPr>
      </a:lvl2pPr>
      <a:lvl3pPr marL="358775" algn="l" rtl="0" eaLnBrk="0" fontAlgn="base" hangingPunct="0">
        <a:spcBef>
          <a:spcPct val="0"/>
        </a:spcBef>
        <a:spcAft>
          <a:spcPct val="0"/>
        </a:spcAft>
        <a:defRPr sz="3000" b="1">
          <a:solidFill>
            <a:srgbClr val="0F5494"/>
          </a:solidFill>
          <a:latin typeface="Verdana" pitchFamily="34" charset="0"/>
        </a:defRPr>
      </a:lvl3pPr>
      <a:lvl4pPr marL="358775" algn="l" rtl="0" eaLnBrk="0" fontAlgn="base" hangingPunct="0">
        <a:spcBef>
          <a:spcPct val="0"/>
        </a:spcBef>
        <a:spcAft>
          <a:spcPct val="0"/>
        </a:spcAft>
        <a:defRPr sz="3000" b="1">
          <a:solidFill>
            <a:srgbClr val="0F5494"/>
          </a:solidFill>
          <a:latin typeface="Verdana" pitchFamily="34" charset="0"/>
        </a:defRPr>
      </a:lvl4pPr>
      <a:lvl5pPr marL="358775" algn="l" rtl="0" eaLnBrk="0" fontAlgn="base" hangingPunct="0">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Arial" pitchFamily="34" charset="0"/>
        </a:defRPr>
      </a:lvl6pPr>
      <a:lvl7pPr marL="2971800" indent="-228600" algn="l" rtl="0" eaLnBrk="1" fontAlgn="base" hangingPunct="1">
        <a:spcBef>
          <a:spcPct val="20000"/>
        </a:spcBef>
        <a:spcAft>
          <a:spcPct val="0"/>
        </a:spcAft>
        <a:buChar char="»"/>
        <a:defRPr sz="2000">
          <a:solidFill>
            <a:schemeClr val="tx1"/>
          </a:solidFill>
          <a:latin typeface="Arial" pitchFamily="34" charset="0"/>
        </a:defRPr>
      </a:lvl7pPr>
      <a:lvl8pPr marL="3429000" indent="-228600" algn="l" rtl="0" eaLnBrk="1" fontAlgn="base" hangingPunct="1">
        <a:spcBef>
          <a:spcPct val="20000"/>
        </a:spcBef>
        <a:spcAft>
          <a:spcPct val="0"/>
        </a:spcAft>
        <a:buChar char="»"/>
        <a:defRPr sz="2000">
          <a:solidFill>
            <a:schemeClr val="tx1"/>
          </a:solidFill>
          <a:latin typeface="Arial" pitchFamily="34" charset="0"/>
        </a:defRPr>
      </a:lvl8pPr>
      <a:lvl9pPr marL="3886200" indent="-228600" algn="l" rtl="0" eaLnBrk="1" fontAlgn="base" hangingPunct="1">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3.xml"/><Relationship Id="rId4" Type="http://schemas.openxmlformats.org/officeDocument/2006/relationships/hyperlink" Target="https://ec.europa.eu/growt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92100" y="1917700"/>
            <a:ext cx="8394700" cy="2755900"/>
          </a:xfrm>
        </p:spPr>
        <p:txBody>
          <a:bodyPr/>
          <a:lstStyle/>
          <a:p>
            <a:pPr algn="ctr" eaLnBrk="1" hangingPunct="1"/>
            <a:r>
              <a:rPr lang="en-GB" altLang="en-US" smtClean="0"/>
              <a:t>EU cluster policy</a:t>
            </a:r>
            <a:br>
              <a:rPr lang="en-GB" altLang="en-US" smtClean="0"/>
            </a:br>
            <a:r>
              <a:rPr lang="en-GB" altLang="en-US" smtClean="0"/>
              <a:t/>
            </a:r>
            <a:br>
              <a:rPr lang="en-GB" altLang="en-US" smtClean="0"/>
            </a:br>
            <a:r>
              <a:rPr lang="en-GB" altLang="en-US" sz="2400" smtClean="0"/>
              <a:t>Durres, 12 May 2015</a:t>
            </a:r>
            <a:r>
              <a:rPr lang="en-GB" altLang="en-US" sz="2000" smtClean="0"/>
              <a:t/>
            </a:r>
            <a:br>
              <a:rPr lang="en-GB" altLang="en-US" sz="2000" smtClean="0"/>
            </a:br>
            <a:endParaRPr lang="en-US" altLang="en-US" sz="1400" smtClean="0"/>
          </a:p>
        </p:txBody>
      </p:sp>
      <p:sp>
        <p:nvSpPr>
          <p:cNvPr id="5123" name="Subtitle 2"/>
          <p:cNvSpPr>
            <a:spLocks noGrp="1"/>
          </p:cNvSpPr>
          <p:nvPr>
            <p:ph type="subTitle" idx="4294967295"/>
          </p:nvPr>
        </p:nvSpPr>
        <p:spPr>
          <a:xfrm>
            <a:off x="2924175" y="5200650"/>
            <a:ext cx="5970588" cy="1039813"/>
          </a:xfrm>
        </p:spPr>
        <p:txBody>
          <a:bodyPr/>
          <a:lstStyle/>
          <a:p>
            <a:pPr marL="0" indent="0" algn="just" eaLnBrk="1" hangingPunct="1">
              <a:buFont typeface="Wingdings" pitchFamily="2" charset="2"/>
              <a:buNone/>
            </a:pPr>
            <a:r>
              <a:rPr lang="en-US" altLang="en-US" sz="1800" b="1" i="0" smtClean="0">
                <a:solidFill>
                  <a:schemeClr val="bg1"/>
                </a:solidFill>
              </a:rPr>
              <a:t>Cinzia De Marzo</a:t>
            </a:r>
            <a:r>
              <a:rPr lang="en-US" altLang="en-US" sz="1800" b="1" smtClean="0">
                <a:solidFill>
                  <a:schemeClr val="bg1"/>
                </a:solidFill>
              </a:rPr>
              <a:t>, </a:t>
            </a:r>
            <a:r>
              <a:rPr lang="en-US" altLang="en-US" sz="1800" i="0" u="sng" smtClean="0">
                <a:solidFill>
                  <a:schemeClr val="bg1"/>
                </a:solidFill>
              </a:rPr>
              <a:t>Policy officer, DG Internal market, Entrepreneurship, Industry, SMEs, European Commission</a:t>
            </a:r>
          </a:p>
        </p:txBody>
      </p:sp>
      <p:pic>
        <p:nvPicPr>
          <p:cNvPr id="5124" name="Picture 6"/>
          <p:cNvPicPr>
            <a:picLocks noChangeAspect="1" noChangeArrowheads="1"/>
          </p:cNvPicPr>
          <p:nvPr/>
        </p:nvPicPr>
        <p:blipFill>
          <a:blip r:embed="rId3" cstate="print"/>
          <a:srcRect/>
          <a:stretch>
            <a:fillRect/>
          </a:stretch>
        </p:blipFill>
        <p:spPr bwMode="auto">
          <a:xfrm>
            <a:off x="806450" y="5213350"/>
            <a:ext cx="1914525" cy="9445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2" cstate="print"/>
          <a:srcRect/>
          <a:stretch>
            <a:fillRect/>
          </a:stretch>
        </p:blipFill>
        <p:spPr bwMode="auto">
          <a:xfrm>
            <a:off x="539750" y="4365625"/>
            <a:ext cx="3181350" cy="1568450"/>
          </a:xfrm>
          <a:prstGeom prst="rect">
            <a:avLst/>
          </a:prstGeom>
          <a:noFill/>
          <a:ln w="9525">
            <a:noFill/>
            <a:miter lim="800000"/>
            <a:headEnd/>
            <a:tailEnd/>
          </a:ln>
        </p:spPr>
      </p:pic>
      <p:sp>
        <p:nvSpPr>
          <p:cNvPr id="6" name="Espace réservé du contenu 2"/>
          <p:cNvSpPr>
            <a:spLocks noGrp="1"/>
          </p:cNvSpPr>
          <p:nvPr>
            <p:ph idx="1"/>
          </p:nvPr>
        </p:nvSpPr>
        <p:spPr>
          <a:xfrm>
            <a:off x="427038" y="2209800"/>
            <a:ext cx="8218487" cy="1168400"/>
          </a:xfrm>
        </p:spPr>
        <p:txBody>
          <a:bodyPr>
            <a:normAutofit fontScale="77500" lnSpcReduction="20000"/>
          </a:bodyPr>
          <a:lstStyle/>
          <a:p>
            <a:pPr marL="0" indent="0">
              <a:buFontTx/>
              <a:buNone/>
              <a:defRPr/>
            </a:pPr>
            <a:r>
              <a:rPr lang="en-GB" b="1" dirty="0" smtClean="0">
                <a:solidFill>
                  <a:srgbClr val="0F5494"/>
                </a:solidFill>
              </a:rPr>
              <a:t>DG GROWTH website:</a:t>
            </a:r>
          </a:p>
          <a:p>
            <a:pPr marL="0" indent="0">
              <a:buFontTx/>
              <a:buNone/>
              <a:defRPr/>
            </a:pPr>
            <a:endParaRPr lang="en-GB" b="1" dirty="0">
              <a:solidFill>
                <a:srgbClr val="0F5494"/>
              </a:solidFill>
            </a:endParaRPr>
          </a:p>
          <a:p>
            <a:pPr marL="0" indent="0">
              <a:buFontTx/>
              <a:buNone/>
              <a:defRPr/>
            </a:pPr>
            <a:r>
              <a:rPr lang="en-GB" b="1" dirty="0" smtClean="0">
                <a:solidFill>
                  <a:srgbClr val="0F5494"/>
                </a:solidFill>
              </a:rPr>
              <a:t/>
            </a:r>
            <a:br>
              <a:rPr lang="en-GB" b="1" dirty="0" smtClean="0">
                <a:solidFill>
                  <a:srgbClr val="0F5494"/>
                </a:solidFill>
              </a:rPr>
            </a:br>
            <a:endParaRPr lang="it-IT" dirty="0" smtClean="0"/>
          </a:p>
          <a:p>
            <a:pPr marL="0" indent="0">
              <a:buFontTx/>
              <a:buNone/>
              <a:defRPr/>
            </a:pPr>
            <a:endParaRPr lang="en-GB" dirty="0"/>
          </a:p>
        </p:txBody>
      </p:sp>
      <p:pic>
        <p:nvPicPr>
          <p:cNvPr id="14340" name="Picture 3"/>
          <p:cNvPicPr>
            <a:picLocks noChangeAspect="1" noChangeArrowheads="1"/>
          </p:cNvPicPr>
          <p:nvPr/>
        </p:nvPicPr>
        <p:blipFill>
          <a:blip r:embed="rId3" cstate="print"/>
          <a:srcRect/>
          <a:stretch>
            <a:fillRect/>
          </a:stretch>
        </p:blipFill>
        <p:spPr bwMode="auto">
          <a:xfrm>
            <a:off x="395288" y="1557338"/>
            <a:ext cx="2925762" cy="639762"/>
          </a:xfrm>
          <a:prstGeom prst="rect">
            <a:avLst/>
          </a:prstGeom>
          <a:noFill/>
          <a:ln w="9525">
            <a:noFill/>
            <a:miter lim="800000"/>
            <a:headEnd/>
            <a:tailEnd/>
          </a:ln>
          <a:effectLst/>
        </p:spPr>
      </p:pic>
      <p:sp>
        <p:nvSpPr>
          <p:cNvPr id="14341" name="TextBox 1"/>
          <p:cNvSpPr txBox="1">
            <a:spLocks noChangeArrowheads="1"/>
          </p:cNvSpPr>
          <p:nvPr/>
        </p:nvSpPr>
        <p:spPr bwMode="auto">
          <a:xfrm>
            <a:off x="4787900" y="4508500"/>
            <a:ext cx="3600450" cy="1077913"/>
          </a:xfrm>
          <a:prstGeom prst="rect">
            <a:avLst/>
          </a:prstGeom>
          <a:noFill/>
          <a:ln w="9525">
            <a:noFill/>
            <a:miter lim="800000"/>
            <a:headEnd/>
            <a:tailEnd/>
          </a:ln>
        </p:spPr>
        <p:txBody>
          <a:bodyPr>
            <a:spAutoFit/>
          </a:bodyPr>
          <a:lstStyle/>
          <a:p>
            <a:pPr algn="ctr"/>
            <a:r>
              <a:rPr lang="en-GB" altLang="en-US" sz="3200" b="1" i="1">
                <a:solidFill>
                  <a:srgbClr val="7F7F7F"/>
                </a:solidFill>
                <a:latin typeface="Arial" charset="0"/>
                <a:ea typeface="MS PGothic" pitchFamily="34" charset="-128"/>
                <a:cs typeface="Arial" charset="0"/>
              </a:rPr>
              <a:t>Thank you for your attention</a:t>
            </a:r>
          </a:p>
        </p:txBody>
      </p:sp>
      <p:sp>
        <p:nvSpPr>
          <p:cNvPr id="2" name="Rectangle 1"/>
          <p:cNvSpPr/>
          <p:nvPr/>
        </p:nvSpPr>
        <p:spPr>
          <a:xfrm>
            <a:off x="539750" y="2708275"/>
            <a:ext cx="7993063" cy="369888"/>
          </a:xfrm>
          <a:prstGeom prst="rect">
            <a:avLst/>
          </a:prstGeom>
        </p:spPr>
        <p:txBody>
          <a:bodyPr>
            <a:spAutoFit/>
          </a:bodyPr>
          <a:lstStyle/>
          <a:p>
            <a:pPr eaLnBrk="0" hangingPunct="0">
              <a:spcBef>
                <a:spcPct val="20000"/>
              </a:spcBef>
              <a:defRPr/>
            </a:pPr>
            <a:r>
              <a:rPr lang="en-GB" sz="1800" kern="0" dirty="0">
                <a:latin typeface="Verdana"/>
                <a:hlinkClick r:id="rId4"/>
              </a:rPr>
              <a:t>https</a:t>
            </a:r>
            <a:r>
              <a:rPr lang="en-GB" sz="1800" kern="0">
                <a:latin typeface="Verdana"/>
                <a:hlinkClick r:id="rId4"/>
              </a:rPr>
              <a:t>://ec.europa.eu/growth/</a:t>
            </a:r>
            <a:endParaRPr lang="en-GB" sz="1800" kern="0" dirty="0">
              <a:latin typeface="Verdan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95288" y="1268413"/>
            <a:ext cx="8229600" cy="936625"/>
          </a:xfrm>
        </p:spPr>
        <p:txBody>
          <a:bodyPr/>
          <a:lstStyle/>
          <a:p>
            <a:pPr algn="ctr"/>
            <a:r>
              <a:rPr lang="fr-BE" altLang="en-US" smtClean="0"/>
              <a:t>Definition of clusters</a:t>
            </a:r>
            <a:endParaRPr lang="en-GB" altLang="en-US" smtClean="0"/>
          </a:p>
        </p:txBody>
      </p:sp>
      <p:sp>
        <p:nvSpPr>
          <p:cNvPr id="6147" name="Content Placeholder 2"/>
          <p:cNvSpPr>
            <a:spLocks noGrp="1"/>
          </p:cNvSpPr>
          <p:nvPr>
            <p:ph idx="1"/>
          </p:nvPr>
        </p:nvSpPr>
        <p:spPr>
          <a:xfrm>
            <a:off x="395288" y="2276475"/>
            <a:ext cx="8229600" cy="3529013"/>
          </a:xfrm>
        </p:spPr>
        <p:txBody>
          <a:bodyPr/>
          <a:lstStyle/>
          <a:p>
            <a:pPr algn="just"/>
            <a:r>
              <a:rPr lang="en-GB" altLang="en-US" sz="1800" i="0" smtClean="0"/>
              <a:t>Clusters are </a:t>
            </a:r>
            <a:r>
              <a:rPr lang="en-GB" altLang="en-US" sz="1800" b="1" i="0" u="sng" smtClean="0"/>
              <a:t>groups of specialised enterprises </a:t>
            </a:r>
            <a:r>
              <a:rPr lang="en-GB" altLang="en-US" sz="1800" i="0" smtClean="0"/>
              <a:t>– often SMEs – and other related supporting actors that </a:t>
            </a:r>
            <a:r>
              <a:rPr lang="en-GB" altLang="en-US" sz="1800" b="1" i="0" u="sng" smtClean="0"/>
              <a:t>cooperate closely together </a:t>
            </a:r>
            <a:r>
              <a:rPr lang="en-GB" altLang="en-US" sz="1800" i="0" smtClean="0"/>
              <a:t>in a particular location.  </a:t>
            </a:r>
          </a:p>
          <a:p>
            <a:pPr algn="just"/>
            <a:endParaRPr lang="en-GB" altLang="en-US" sz="1800" i="0" smtClean="0"/>
          </a:p>
          <a:p>
            <a:pPr algn="just"/>
            <a:r>
              <a:rPr lang="en-GB" altLang="en-US" sz="1800" i="0" smtClean="0"/>
              <a:t>In </a:t>
            </a:r>
            <a:r>
              <a:rPr lang="en-GB" altLang="en-US" sz="1800" b="1" i="0" u="sng" smtClean="0"/>
              <a:t>working together SMEs </a:t>
            </a:r>
            <a:r>
              <a:rPr lang="en-GB" altLang="en-US" sz="1800" i="0" smtClean="0"/>
              <a:t>can be more innovative, </a:t>
            </a:r>
            <a:r>
              <a:rPr lang="en-GB" altLang="en-US" sz="1800" b="1" i="0" u="sng" smtClean="0"/>
              <a:t>create more jobs </a:t>
            </a:r>
            <a:r>
              <a:rPr lang="en-GB" altLang="en-US" sz="1800" i="0" smtClean="0"/>
              <a:t>and register more international trademarks and patents than they would alone. </a:t>
            </a:r>
          </a:p>
          <a:p>
            <a:pPr algn="just"/>
            <a:endParaRPr lang="en-GB" altLang="en-US" sz="1800" smtClean="0"/>
          </a:p>
          <a:p>
            <a:pPr algn="just"/>
            <a:r>
              <a:rPr lang="en-GB" altLang="en-US" sz="1800" i="0" smtClean="0"/>
              <a:t>Clusters are particularly useful for SMEs to share infrastructures, </a:t>
            </a:r>
            <a:r>
              <a:rPr lang="en-GB" altLang="en-US" sz="1800" b="1" i="0" smtClean="0"/>
              <a:t>exchange business experiences</a:t>
            </a:r>
            <a:r>
              <a:rPr lang="en-GB" altLang="en-US" sz="1800" i="0" smtClean="0"/>
              <a:t>, find qualified skills and minimise costs for marketing and legal services. Cluster organisations (management teams) can facilitate this process by providing </a:t>
            </a:r>
            <a:r>
              <a:rPr lang="en-GB" altLang="en-US" sz="1800" b="1" i="0" smtClean="0"/>
              <a:t>top-quality services to their members</a:t>
            </a:r>
            <a:r>
              <a:rPr lang="en-GB" altLang="en-US" sz="1800" i="0" smtClean="0"/>
              <a:t>. </a:t>
            </a:r>
          </a:p>
          <a:p>
            <a:pPr algn="just"/>
            <a:endParaRPr lang="en-GB" altLang="en-US" sz="1800" i="0" smtClean="0"/>
          </a:p>
          <a:p>
            <a:pPr algn="just"/>
            <a:endParaRPr lang="en-GB" altLang="en-US" i="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p:cNvPicPr>
            <a:picLocks noChangeAspect="1" noChangeArrowheads="1"/>
          </p:cNvPicPr>
          <p:nvPr/>
        </p:nvPicPr>
        <p:blipFill>
          <a:blip r:embed="rId3" cstate="print"/>
          <a:srcRect/>
          <a:stretch>
            <a:fillRect/>
          </a:stretch>
        </p:blipFill>
        <p:spPr bwMode="auto">
          <a:xfrm>
            <a:off x="3171825" y="2249488"/>
            <a:ext cx="5972175" cy="4130675"/>
          </a:xfrm>
          <a:prstGeom prst="rect">
            <a:avLst/>
          </a:prstGeom>
          <a:noFill/>
          <a:ln w="9525" algn="ctr">
            <a:noFill/>
            <a:miter lim="800000"/>
            <a:headEnd/>
            <a:tailEnd/>
          </a:ln>
          <a:effectLst/>
        </p:spPr>
      </p:pic>
      <p:sp>
        <p:nvSpPr>
          <p:cNvPr id="37892" name="Rectangle 3"/>
          <p:cNvSpPr>
            <a:spLocks noGrp="1" noChangeArrowheads="1"/>
          </p:cNvSpPr>
          <p:nvPr>
            <p:ph type="body" idx="4294967295"/>
          </p:nvPr>
        </p:nvSpPr>
        <p:spPr>
          <a:xfrm>
            <a:off x="-252413" y="2249488"/>
            <a:ext cx="3424238" cy="2873375"/>
          </a:xfrm>
        </p:spPr>
        <p:txBody>
          <a:bodyPr/>
          <a:lstStyle/>
          <a:p>
            <a:pPr>
              <a:defRPr/>
            </a:pPr>
            <a:r>
              <a:rPr lang="en-GB" sz="2000" b="1" i="0" dirty="0" smtClean="0">
                <a:solidFill>
                  <a:schemeClr val="tx1"/>
                </a:solidFill>
              </a:rPr>
              <a:t>Cluster firms </a:t>
            </a:r>
            <a:r>
              <a:rPr lang="en-GB" sz="2000" i="0" dirty="0" smtClean="0">
                <a:solidFill>
                  <a:schemeClr val="tx1"/>
                </a:solidFill>
              </a:rPr>
              <a:t>…</a:t>
            </a:r>
          </a:p>
          <a:p>
            <a:pPr>
              <a:defRPr/>
            </a:pPr>
            <a:r>
              <a:rPr lang="en-GB" sz="2000" i="0" dirty="0" smtClean="0">
                <a:solidFill>
                  <a:schemeClr val="tx1"/>
                </a:solidFill>
              </a:rPr>
              <a:t>- are </a:t>
            </a:r>
            <a:r>
              <a:rPr lang="en-GB" sz="2000" i="0" dirty="0">
                <a:solidFill>
                  <a:schemeClr val="tx1"/>
                </a:solidFill>
              </a:rPr>
              <a:t>more innovative than non-cluster firms </a:t>
            </a:r>
          </a:p>
          <a:p>
            <a:pPr marL="271463" indent="-271463">
              <a:defRPr/>
            </a:pPr>
            <a:r>
              <a:rPr lang="en-GB" sz="2000" i="0" dirty="0" smtClean="0">
                <a:solidFill>
                  <a:schemeClr val="tx1"/>
                </a:solidFill>
              </a:rPr>
              <a:t>- register more trademarks and apply for more patents </a:t>
            </a:r>
          </a:p>
          <a:p>
            <a:pPr marL="271463" indent="-271463">
              <a:defRPr/>
            </a:pPr>
            <a:r>
              <a:rPr lang="en-GB" sz="2000" i="0" dirty="0" smtClean="0">
                <a:solidFill>
                  <a:schemeClr val="tx1"/>
                </a:solidFill>
              </a:rPr>
              <a:t>- cooperate more</a:t>
            </a:r>
          </a:p>
          <a:p>
            <a:pPr marL="271463" indent="-271463">
              <a:defRPr/>
            </a:pPr>
            <a:endParaRPr lang="de-DE" sz="2000" i="0" dirty="0">
              <a:solidFill>
                <a:schemeClr val="tx1"/>
              </a:solidFill>
            </a:endParaRPr>
          </a:p>
          <a:p>
            <a:pPr marL="271463" indent="-271463">
              <a:defRPr/>
            </a:pPr>
            <a:r>
              <a:rPr lang="de-DE" sz="1800" b="1" i="0" dirty="0">
                <a:solidFill>
                  <a:schemeClr val="tx1"/>
                </a:solidFill>
              </a:rPr>
              <a:t>38% </a:t>
            </a:r>
            <a:r>
              <a:rPr lang="de-DE" sz="1800" b="1" i="0" dirty="0" err="1">
                <a:solidFill>
                  <a:schemeClr val="tx1"/>
                </a:solidFill>
              </a:rPr>
              <a:t>of</a:t>
            </a:r>
            <a:r>
              <a:rPr lang="de-DE" sz="1800" b="1" i="0" dirty="0">
                <a:solidFill>
                  <a:schemeClr val="tx1"/>
                </a:solidFill>
              </a:rPr>
              <a:t> European </a:t>
            </a:r>
            <a:r>
              <a:rPr lang="de-DE" sz="1800" b="1" i="0" dirty="0" err="1" smtClean="0">
                <a:solidFill>
                  <a:schemeClr val="tx1"/>
                </a:solidFill>
              </a:rPr>
              <a:t>jobs</a:t>
            </a:r>
            <a:r>
              <a:rPr lang="de-DE" sz="1800" b="1" i="0" dirty="0" smtClean="0">
                <a:solidFill>
                  <a:schemeClr val="tx1"/>
                </a:solidFill>
              </a:rPr>
              <a:t> </a:t>
            </a:r>
            <a:r>
              <a:rPr lang="de-DE" sz="1800" b="1" i="0" dirty="0" err="1" smtClean="0">
                <a:solidFill>
                  <a:schemeClr val="tx1"/>
                </a:solidFill>
              </a:rPr>
              <a:t>are</a:t>
            </a:r>
            <a:r>
              <a:rPr lang="de-DE" sz="1800" b="1" i="0" dirty="0" smtClean="0">
                <a:solidFill>
                  <a:schemeClr val="tx1"/>
                </a:solidFill>
              </a:rPr>
              <a:t> </a:t>
            </a:r>
            <a:r>
              <a:rPr lang="de-DE" sz="1800" b="1" i="0" dirty="0" err="1" smtClean="0">
                <a:solidFill>
                  <a:schemeClr val="tx1"/>
                </a:solidFill>
              </a:rPr>
              <a:t>based</a:t>
            </a:r>
            <a:r>
              <a:rPr lang="de-DE" sz="1800" b="1" i="0" dirty="0" smtClean="0">
                <a:solidFill>
                  <a:schemeClr val="tx1"/>
                </a:solidFill>
              </a:rPr>
              <a:t> in 2000 </a:t>
            </a:r>
            <a:r>
              <a:rPr lang="de-DE" sz="1800" b="1" i="0" dirty="0" err="1" smtClean="0">
                <a:solidFill>
                  <a:schemeClr val="tx1"/>
                </a:solidFill>
              </a:rPr>
              <a:t>clusters</a:t>
            </a:r>
            <a:r>
              <a:rPr lang="de-DE" sz="1800" i="0" dirty="0" smtClean="0">
                <a:solidFill>
                  <a:schemeClr val="tx1"/>
                </a:solidFill>
              </a:rPr>
              <a:t>.</a:t>
            </a:r>
            <a:endParaRPr lang="en-GB" sz="1800" i="0" dirty="0" smtClean="0">
              <a:solidFill>
                <a:schemeClr val="tx1"/>
              </a:solidFill>
            </a:endParaRPr>
          </a:p>
        </p:txBody>
      </p:sp>
      <p:sp>
        <p:nvSpPr>
          <p:cNvPr id="7172" name="Text Box 8"/>
          <p:cNvSpPr txBox="1">
            <a:spLocks noChangeArrowheads="1"/>
          </p:cNvSpPr>
          <p:nvPr/>
        </p:nvSpPr>
        <p:spPr bwMode="auto">
          <a:xfrm>
            <a:off x="8748713" y="6435725"/>
            <a:ext cx="254000" cy="244475"/>
          </a:xfrm>
          <a:prstGeom prst="rect">
            <a:avLst/>
          </a:prstGeom>
          <a:noFill/>
          <a:ln w="9525" algn="ctr">
            <a:noFill/>
            <a:miter lim="800000"/>
            <a:headEnd/>
            <a:tailEnd/>
          </a:ln>
          <a:effectLst/>
        </p:spPr>
        <p:txBody>
          <a:bodyPr wrap="none">
            <a:spAutoFit/>
          </a:bodyPr>
          <a:lstStyle/>
          <a:p>
            <a:pPr algn="ctr"/>
            <a:fld id="{1846C742-603A-417E-99AA-D9FB67413EB0}" type="slidenum">
              <a:rPr lang="fr-FR" altLang="en-US" sz="1000">
                <a:solidFill>
                  <a:srgbClr val="000000"/>
                </a:solidFill>
                <a:latin typeface="Arial" charset="0"/>
              </a:rPr>
              <a:pPr algn="ctr"/>
              <a:t>3</a:t>
            </a:fld>
            <a:endParaRPr lang="fr-FR" altLang="en-US" sz="1000">
              <a:solidFill>
                <a:srgbClr val="000000"/>
              </a:solidFill>
              <a:latin typeface="Arial" charset="0"/>
            </a:endParaRPr>
          </a:p>
        </p:txBody>
      </p:sp>
      <p:sp>
        <p:nvSpPr>
          <p:cNvPr id="12294" name="Rectangle 2"/>
          <p:cNvSpPr txBox="1">
            <a:spLocks noChangeArrowheads="1"/>
          </p:cNvSpPr>
          <p:nvPr/>
        </p:nvSpPr>
        <p:spPr bwMode="auto">
          <a:xfrm>
            <a:off x="107950" y="1312863"/>
            <a:ext cx="9144000" cy="936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58775" indent="-3587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ClrTx/>
              <a:buFontTx/>
              <a:buNone/>
              <a:defRPr/>
            </a:pPr>
            <a:r>
              <a:rPr lang="en-GB" altLang="en-US" sz="3000" b="1" i="0" dirty="0" smtClean="0">
                <a:solidFill>
                  <a:srgbClr val="FF0000"/>
                </a:solidFill>
                <a:effectLst>
                  <a:outerShdw blurRad="38100" dist="38100" dir="2700000" algn="tl">
                    <a:srgbClr val="000000">
                      <a:alpha val="43137"/>
                    </a:srgbClr>
                  </a:outerShdw>
                </a:effectLst>
                <a:ea typeface="Verdana" panose="020B0604030504040204" pitchFamily="34" charset="0"/>
                <a:cs typeface="Verdana" panose="020B0604030504040204" pitchFamily="34" charset="0"/>
              </a:rPr>
              <a:t>Why </a:t>
            </a:r>
            <a:r>
              <a:rPr lang="en-GB" altLang="en-US" sz="3000" b="1" i="0" dirty="0">
                <a:solidFill>
                  <a:srgbClr val="FF0000"/>
                </a:solidFill>
                <a:effectLst>
                  <a:outerShdw blurRad="38100" dist="38100" dir="2700000" algn="tl">
                    <a:srgbClr val="000000">
                      <a:alpha val="43137"/>
                    </a:srgbClr>
                  </a:outerShdw>
                </a:effectLst>
                <a:ea typeface="Verdana" panose="020B0604030504040204" pitchFamily="34" charset="0"/>
                <a:cs typeface="Verdana" panose="020B0604030504040204" pitchFamily="34" charset="0"/>
              </a:rPr>
              <a:t>clusters</a:t>
            </a:r>
            <a:r>
              <a:rPr lang="en-GB" altLang="en-US" sz="3000" b="1" i="0" dirty="0" smtClean="0">
                <a:solidFill>
                  <a:srgbClr val="FF0000"/>
                </a:solidFill>
                <a:effectLst>
                  <a:outerShdw blurRad="38100" dist="38100" dir="2700000" algn="tl">
                    <a:srgbClr val="000000">
                      <a:alpha val="43137"/>
                    </a:srgbClr>
                  </a:outerShdw>
                </a:effectLst>
                <a:ea typeface="Verdana" panose="020B0604030504040204" pitchFamily="34" charset="0"/>
                <a:cs typeface="Verdana" panose="020B0604030504040204" pitchFamily="34" charset="0"/>
              </a:rPr>
              <a:t>? SMEs are more innovative</a:t>
            </a:r>
            <a:r>
              <a:rPr lang="en-GB" altLang="en-US" sz="3000" i="0" dirty="0" smtClean="0">
                <a:solidFill>
                  <a:srgbClr val="FF0000"/>
                </a:solidFill>
                <a:effectLst>
                  <a:outerShdw blurRad="38100" dist="38100" dir="2700000" algn="tl">
                    <a:srgbClr val="000000">
                      <a:alpha val="43137"/>
                    </a:srgbClr>
                  </a:outerShdw>
                </a:effectLst>
                <a:latin typeface="Estrangelo Edessa" panose="03080600000000000000" pitchFamily="66" charset="0"/>
                <a:ea typeface="+mj-ea"/>
                <a:cs typeface="Estrangelo Edessa" panose="03080600000000000000" pitchFamily="66" charset="0"/>
              </a:rPr>
              <a:t>!</a:t>
            </a:r>
            <a:endParaRPr lang="en-US" altLang="en-US" sz="3000" i="0" dirty="0" smtClean="0">
              <a:solidFill>
                <a:srgbClr val="FF0000"/>
              </a:solidFill>
              <a:effectLst>
                <a:outerShdw blurRad="38100" dist="38100" dir="2700000" algn="tl">
                  <a:srgbClr val="000000">
                    <a:alpha val="43137"/>
                  </a:srgbClr>
                </a:outerShdw>
              </a:effectLst>
              <a:latin typeface="Estrangelo Edessa" panose="03080600000000000000" pitchFamily="66" charset="0"/>
              <a:ea typeface="+mj-ea"/>
              <a:cs typeface="Estrangelo Edessa" panose="03080600000000000000" pitchFamily="66"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GB" altLang="en-US" sz="2400" smtClean="0"/>
              <a:t>What is the European Commission doing?</a:t>
            </a:r>
            <a:br>
              <a:rPr lang="en-GB" altLang="en-US" sz="2400" smtClean="0"/>
            </a:br>
            <a:endParaRPr lang="en-GB" altLang="en-US" sz="2400" smtClean="0"/>
          </a:p>
        </p:txBody>
      </p:sp>
      <p:sp>
        <p:nvSpPr>
          <p:cNvPr id="5" name="Content Placeholder 4"/>
          <p:cNvSpPr>
            <a:spLocks noGrp="1"/>
          </p:cNvSpPr>
          <p:nvPr>
            <p:ph idx="1"/>
          </p:nvPr>
        </p:nvSpPr>
        <p:spPr>
          <a:xfrm>
            <a:off x="179388" y="1916113"/>
            <a:ext cx="8867775" cy="4681537"/>
          </a:xfrm>
        </p:spPr>
        <p:txBody>
          <a:bodyPr/>
          <a:lstStyle/>
          <a:p>
            <a:pPr algn="just"/>
            <a:r>
              <a:rPr lang="en-GB" altLang="en-US" sz="1600" i="0" smtClean="0"/>
              <a:t>The Commission </a:t>
            </a:r>
            <a:r>
              <a:rPr lang="en-GB" altLang="en-US" sz="1600" b="1" i="0" smtClean="0"/>
              <a:t>Communication for a European Industrial Renaissance</a:t>
            </a:r>
            <a:r>
              <a:rPr lang="en-GB" altLang="en-US" sz="1600" i="0" smtClean="0"/>
              <a:t> (COM (2014) 14) highlighted clusters as being able to facilitate cross-sectorial and cross-border collaboration, helping SMEs to grow and internationalise. </a:t>
            </a:r>
          </a:p>
          <a:p>
            <a:pPr algn="just"/>
            <a:endParaRPr lang="en-GB" altLang="en-US" sz="1600" i="0" smtClean="0"/>
          </a:p>
          <a:p>
            <a:pPr algn="just"/>
            <a:r>
              <a:rPr lang="en-GB" altLang="en-US" sz="1600" i="0" smtClean="0"/>
              <a:t>The Commission is launching several initiatives under </a:t>
            </a:r>
            <a:r>
              <a:rPr lang="en-GB" altLang="en-US" sz="1600" b="1" i="0" smtClean="0"/>
              <a:t>COSME</a:t>
            </a:r>
            <a:r>
              <a:rPr lang="en-GB" altLang="en-US" sz="1600" i="0" smtClean="0"/>
              <a:t> and </a:t>
            </a:r>
            <a:r>
              <a:rPr lang="en-GB" altLang="en-US" sz="1600" b="1" i="0" smtClean="0"/>
              <a:t>Horizon2020 </a:t>
            </a:r>
            <a:r>
              <a:rPr lang="en-GB" altLang="en-US" sz="1600" i="0" smtClean="0"/>
              <a:t>to support SME innovation and growth through clusters such as:</a:t>
            </a:r>
          </a:p>
          <a:p>
            <a:endParaRPr lang="en-GB" altLang="en-US" sz="1600" b="1" u="sng" smtClean="0"/>
          </a:p>
          <a:p>
            <a:pPr algn="just"/>
            <a:r>
              <a:rPr lang="en-GB" altLang="en-US" sz="1400" b="1" i="0" smtClean="0"/>
              <a:t>The European Cluster Collaboration Platform (ECCP)</a:t>
            </a:r>
            <a:r>
              <a:rPr lang="en-GB" altLang="en-US" sz="1400" i="0" smtClean="0"/>
              <a:t> facilitates cluster cooperation within the EU and helps clusters access international markets</a:t>
            </a:r>
          </a:p>
          <a:p>
            <a:pPr algn="just"/>
            <a:r>
              <a:rPr lang="en-GB" altLang="en-US" sz="1400" b="1" i="0" smtClean="0"/>
              <a:t>International Cluster Matchmaking Events</a:t>
            </a:r>
            <a:r>
              <a:rPr lang="en-GB" altLang="en-US" sz="1400" i="0" smtClean="0"/>
              <a:t> are being organised to offer cooperation opportunities for European cluster organisations with partners within and beyond Europe. The matchmaking events can be organised in third markets as well as in Europe with a view to bring together delegations of cluster representatives from Europe and third countries to promote business opportunities and initiate partnerships in strategic fields of mutual interest</a:t>
            </a:r>
          </a:p>
          <a:p>
            <a:pPr algn="just"/>
            <a:r>
              <a:rPr lang="en-GB" altLang="en-US" sz="1400" b="1" i="0" smtClean="0"/>
              <a:t>European Strategic Cluster Partnerships (ESCPs)</a:t>
            </a:r>
            <a:r>
              <a:rPr lang="en-GB" altLang="en-US" sz="1400" i="0" smtClean="0"/>
              <a:t> are being promoted to lead international cluster cooperation in new areas, notably in support of emerging industries. </a:t>
            </a:r>
          </a:p>
          <a:p>
            <a:pPr algn="just"/>
            <a:r>
              <a:rPr lang="en-GB" altLang="en-US" sz="1400" i="0" smtClean="0"/>
              <a:t>A "</a:t>
            </a:r>
            <a:r>
              <a:rPr lang="en-GB" altLang="en-US" sz="1400" b="1" i="0" smtClean="0"/>
              <a:t>Cluster Go International</a:t>
            </a:r>
            <a:r>
              <a:rPr lang="en-GB" altLang="en-US" sz="1400" i="0" smtClean="0"/>
              <a:t>" action is being launched under COSME to support the establishment and development of European Strategic Cluster Partnerships – a first call for proposals was published at the end of 2014 covering 2014-15.</a:t>
            </a:r>
          </a:p>
          <a:p>
            <a:pPr algn="just"/>
            <a:endParaRPr lang="en-GB" altLang="en-US" sz="1400" i="0" smtClean="0"/>
          </a:p>
          <a:p>
            <a:pPr algn="just"/>
            <a:endParaRPr lang="en-GB" altLang="en-US" sz="1400" i="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7" dur="500"/>
                                        <p:tgtEl>
                                          <p:spTgt spid="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randombar(horizontal)">
                                      <p:cBhvr>
                                        <p:cTn id="22" dur="500"/>
                                        <p:tgtEl>
                                          <p:spTgt spid="5">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randombar(horizontal)">
                                      <p:cBhvr>
                                        <p:cTn id="27" dur="500"/>
                                        <p:tgtEl>
                                          <p:spTgt spid="5">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randombar(horizontal)">
                                      <p:cBhvr>
                                        <p:cTn id="3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892425" y="1268413"/>
            <a:ext cx="6251575" cy="5257800"/>
          </a:xfrm>
        </p:spPr>
        <p:txBody>
          <a:bodyPr/>
          <a:lstStyle/>
          <a:p>
            <a:pPr eaLnBrk="1" hangingPunct="1"/>
            <a:r>
              <a:rPr lang="en-GB" altLang="en-US" sz="1800" b="0" smtClean="0">
                <a:solidFill>
                  <a:srgbClr val="FF0000"/>
                </a:solidFill>
              </a:rPr>
              <a:t/>
            </a:r>
            <a:br>
              <a:rPr lang="en-GB" altLang="en-US" sz="1800" b="0" smtClean="0">
                <a:solidFill>
                  <a:srgbClr val="FF0000"/>
                </a:solidFill>
              </a:rPr>
            </a:br>
            <a:r>
              <a:rPr lang="en-GB" altLang="en-US" sz="1800" b="0" smtClean="0">
                <a:solidFill>
                  <a:srgbClr val="FF0000"/>
                </a:solidFill>
              </a:rPr>
              <a:t/>
            </a:r>
            <a:br>
              <a:rPr lang="en-GB" altLang="en-US" sz="1800" b="0" smtClean="0">
                <a:solidFill>
                  <a:srgbClr val="FF0000"/>
                </a:solidFill>
              </a:rPr>
            </a:br>
            <a:r>
              <a:rPr lang="en-GB" altLang="en-US" sz="1800" b="0" smtClean="0">
                <a:solidFill>
                  <a:srgbClr val="FF0000"/>
                </a:solidFill>
              </a:rPr>
              <a:t/>
            </a:r>
            <a:br>
              <a:rPr lang="en-GB" altLang="en-US" sz="1800" b="0" smtClean="0">
                <a:solidFill>
                  <a:srgbClr val="FF0000"/>
                </a:solidFill>
              </a:rPr>
            </a:br>
            <a:r>
              <a:rPr lang="en-GB" altLang="en-US" sz="1800" b="0" smtClean="0">
                <a:solidFill>
                  <a:srgbClr val="FF0000"/>
                </a:solidFill>
              </a:rPr>
              <a:t>On Cluster Excellence:</a:t>
            </a:r>
            <a:r>
              <a:rPr lang="en-GB" altLang="en-US" sz="1800" b="0" smtClean="0">
                <a:solidFill>
                  <a:schemeClr val="tx1"/>
                </a:solidFill>
              </a:rPr>
              <a:t/>
            </a:r>
            <a:br>
              <a:rPr lang="en-GB" altLang="en-US" sz="1800" b="0" smtClean="0">
                <a:solidFill>
                  <a:schemeClr val="tx1"/>
                </a:solidFill>
              </a:rPr>
            </a:br>
            <a:r>
              <a:rPr lang="en-GB" altLang="en-US" sz="1800" smtClean="0">
                <a:solidFill>
                  <a:schemeClr val="tx1"/>
                </a:solidFill>
              </a:rPr>
              <a:t>European Cluster Excellence Initiative</a:t>
            </a:r>
            <a:br>
              <a:rPr lang="en-GB" altLang="en-US" sz="1800" smtClean="0">
                <a:solidFill>
                  <a:schemeClr val="tx1"/>
                </a:solidFill>
              </a:rPr>
            </a:br>
            <a:r>
              <a:rPr lang="en-GB" altLang="en-US" sz="1800" smtClean="0">
                <a:solidFill>
                  <a:schemeClr val="tx1"/>
                </a:solidFill>
              </a:rPr>
              <a:t>  </a:t>
            </a:r>
            <a:r>
              <a:rPr lang="en-GB" altLang="en-US" sz="1800" b="0" smtClean="0">
                <a:solidFill>
                  <a:schemeClr val="tx1"/>
                </a:solidFill>
              </a:rPr>
              <a:t>Benchmarking and trainings;</a:t>
            </a:r>
            <a:br>
              <a:rPr lang="en-GB" altLang="en-US" sz="1800" b="0" smtClean="0">
                <a:solidFill>
                  <a:schemeClr val="tx1"/>
                </a:solidFill>
              </a:rPr>
            </a:br>
            <a:r>
              <a:rPr lang="en-GB" altLang="en-US" sz="1800" b="0" smtClean="0">
                <a:solidFill>
                  <a:schemeClr val="tx1"/>
                </a:solidFill>
              </a:rPr>
              <a:t>  600 cluster organisations (bronze), 42 (gold);</a:t>
            </a:r>
            <a:br>
              <a:rPr lang="en-GB" altLang="en-US" sz="1800" b="0" smtClean="0">
                <a:solidFill>
                  <a:schemeClr val="tx1"/>
                </a:solidFill>
              </a:rPr>
            </a:br>
            <a:r>
              <a:rPr lang="en-GB" altLang="en-US" sz="1800" b="0" smtClean="0">
                <a:solidFill>
                  <a:schemeClr val="tx1"/>
                </a:solidFill>
              </a:rPr>
              <a:t>  50 instructors and 80 cluster managers trained</a:t>
            </a:r>
            <a:br>
              <a:rPr lang="en-GB" altLang="en-US" sz="1800" b="0" smtClean="0">
                <a:solidFill>
                  <a:schemeClr val="tx1"/>
                </a:solidFill>
              </a:rPr>
            </a:br>
            <a:r>
              <a:rPr lang="en-GB" altLang="en-US" sz="1800" b="0" smtClean="0">
                <a:solidFill>
                  <a:schemeClr val="tx1"/>
                </a:solidFill>
              </a:rPr>
              <a:t>  (through 4 projects under CIP)</a:t>
            </a:r>
            <a:br>
              <a:rPr lang="en-GB" altLang="en-US" sz="1800" b="0" smtClean="0">
                <a:solidFill>
                  <a:schemeClr val="tx1"/>
                </a:solidFill>
              </a:rPr>
            </a:br>
            <a:r>
              <a:rPr lang="en-GB" altLang="en-US" sz="1800" b="0" smtClean="0">
                <a:solidFill>
                  <a:schemeClr val="tx1"/>
                </a:solidFill>
              </a:rPr>
              <a:t>  </a:t>
            </a:r>
            <a:br>
              <a:rPr lang="en-GB" altLang="en-US" sz="1800" b="0" smtClean="0">
                <a:solidFill>
                  <a:schemeClr val="tx1"/>
                </a:solidFill>
              </a:rPr>
            </a:br>
            <a:r>
              <a:rPr lang="en-GB" altLang="en-US" sz="1800" b="0" smtClean="0">
                <a:solidFill>
                  <a:srgbClr val="FF0000"/>
                </a:solidFill>
              </a:rPr>
              <a:t>On Cluster Analysis:</a:t>
            </a:r>
            <a:r>
              <a:rPr lang="en-GB" altLang="en-US" sz="1800" b="0" smtClean="0">
                <a:solidFill>
                  <a:schemeClr val="tx1"/>
                </a:solidFill>
              </a:rPr>
              <a:t/>
            </a:r>
            <a:br>
              <a:rPr lang="en-GB" altLang="en-US" sz="1800" b="0" smtClean="0">
                <a:solidFill>
                  <a:schemeClr val="tx1"/>
                </a:solidFill>
              </a:rPr>
            </a:br>
            <a:r>
              <a:rPr lang="en-GB" altLang="en-US" sz="1800" smtClean="0">
                <a:solidFill>
                  <a:schemeClr val="tx1"/>
                </a:solidFill>
              </a:rPr>
              <a:t>European Cluster Observatory</a:t>
            </a:r>
            <a:br>
              <a:rPr lang="en-GB" altLang="en-US" sz="1800" smtClean="0">
                <a:solidFill>
                  <a:schemeClr val="tx1"/>
                </a:solidFill>
              </a:rPr>
            </a:br>
            <a:r>
              <a:rPr lang="en-GB" altLang="en-US" sz="1800" smtClean="0">
                <a:solidFill>
                  <a:schemeClr val="tx1"/>
                </a:solidFill>
              </a:rPr>
              <a:t>  </a:t>
            </a:r>
            <a:r>
              <a:rPr lang="en-GB" altLang="en-US" sz="1800" b="0" smtClean="0">
                <a:solidFill>
                  <a:schemeClr val="tx1"/>
                </a:solidFill>
              </a:rPr>
              <a:t>EU cluster mapping; </a:t>
            </a:r>
            <a:br>
              <a:rPr lang="en-GB" altLang="en-US" sz="1800" b="0" smtClean="0">
                <a:solidFill>
                  <a:schemeClr val="tx1"/>
                </a:solidFill>
              </a:rPr>
            </a:br>
            <a:r>
              <a:rPr lang="en-GB" altLang="en-US" sz="1800" b="0" smtClean="0">
                <a:solidFill>
                  <a:schemeClr val="tx1"/>
                </a:solidFill>
              </a:rPr>
              <a:t>  Framework conditions for emerging industries</a:t>
            </a:r>
            <a:br>
              <a:rPr lang="en-GB" altLang="en-US" sz="1800" b="0" smtClean="0">
                <a:solidFill>
                  <a:schemeClr val="tx1"/>
                </a:solidFill>
              </a:rPr>
            </a:br>
            <a:r>
              <a:rPr lang="en-GB" altLang="en-US" sz="1800" b="0" smtClean="0">
                <a:solidFill>
                  <a:schemeClr val="tx1"/>
                </a:solidFill>
              </a:rPr>
              <a:t/>
            </a:r>
            <a:br>
              <a:rPr lang="en-GB" altLang="en-US" sz="1800" b="0" smtClean="0">
                <a:solidFill>
                  <a:schemeClr val="tx1"/>
                </a:solidFill>
              </a:rPr>
            </a:br>
            <a:r>
              <a:rPr lang="en-GB" altLang="en-US" sz="1800" b="0" smtClean="0">
                <a:solidFill>
                  <a:srgbClr val="FF0000"/>
                </a:solidFill>
              </a:rPr>
              <a:t>On Cluster Cooperation:</a:t>
            </a:r>
            <a:r>
              <a:rPr lang="en-GB" altLang="en-US" sz="1800" b="0" smtClean="0">
                <a:solidFill>
                  <a:schemeClr val="tx1"/>
                </a:solidFill>
              </a:rPr>
              <a:t/>
            </a:r>
            <a:br>
              <a:rPr lang="en-GB" altLang="en-US" sz="1800" b="0" smtClean="0">
                <a:solidFill>
                  <a:schemeClr val="tx1"/>
                </a:solidFill>
              </a:rPr>
            </a:br>
            <a:r>
              <a:rPr lang="en-GB" altLang="en-US" sz="1800" smtClean="0">
                <a:solidFill>
                  <a:schemeClr val="tx1"/>
                </a:solidFill>
              </a:rPr>
              <a:t>European Cluster Collaboration Platform</a:t>
            </a:r>
            <a:r>
              <a:rPr lang="en-GB" altLang="en-US" sz="1800" b="0" smtClean="0">
                <a:solidFill>
                  <a:schemeClr val="tx1"/>
                </a:solidFill>
              </a:rPr>
              <a:t/>
            </a:r>
            <a:br>
              <a:rPr lang="en-GB" altLang="en-US" sz="1800" b="0" smtClean="0">
                <a:solidFill>
                  <a:schemeClr val="tx1"/>
                </a:solidFill>
              </a:rPr>
            </a:br>
            <a:r>
              <a:rPr lang="en-GB" altLang="en-US" sz="1800" b="0" smtClean="0">
                <a:solidFill>
                  <a:schemeClr val="tx1"/>
                </a:solidFill>
              </a:rPr>
              <a:t>  8 international MoUs signed; </a:t>
            </a:r>
            <a:br>
              <a:rPr lang="en-GB" altLang="en-US" sz="1800" b="0" smtClean="0">
                <a:solidFill>
                  <a:schemeClr val="tx1"/>
                </a:solidFill>
              </a:rPr>
            </a:br>
            <a:r>
              <a:rPr lang="en-GB" altLang="en-US" sz="1800" b="0" smtClean="0">
                <a:solidFill>
                  <a:schemeClr val="tx1"/>
                </a:solidFill>
              </a:rPr>
              <a:t>  6 CIP cluster international projects supported;</a:t>
            </a:r>
            <a:br>
              <a:rPr lang="en-GB" altLang="en-US" sz="1800" b="0" smtClean="0">
                <a:solidFill>
                  <a:schemeClr val="tx1"/>
                </a:solidFill>
              </a:rPr>
            </a:br>
            <a:r>
              <a:rPr lang="en-GB" altLang="en-US" sz="1800" b="0" smtClean="0">
                <a:solidFill>
                  <a:schemeClr val="tx1"/>
                </a:solidFill>
              </a:rPr>
              <a:t>  4 international cluster matchmaking events.</a:t>
            </a:r>
            <a:endParaRPr lang="en-GB" altLang="en-US" sz="1800" smtClean="0">
              <a:solidFill>
                <a:schemeClr val="tx1"/>
              </a:solidFill>
            </a:endParaRPr>
          </a:p>
        </p:txBody>
      </p:sp>
      <p:pic>
        <p:nvPicPr>
          <p:cNvPr id="22530" name="Picture 2"/>
          <p:cNvPicPr>
            <a:picLocks noChangeAspect="1" noChangeArrowheads="1"/>
          </p:cNvPicPr>
          <p:nvPr/>
        </p:nvPicPr>
        <p:blipFill>
          <a:blip r:embed="rId3" cstate="print"/>
          <a:srcRect/>
          <a:stretch>
            <a:fillRect/>
          </a:stretch>
        </p:blipFill>
        <p:spPr bwMode="auto">
          <a:xfrm>
            <a:off x="406400" y="5516563"/>
            <a:ext cx="2120900" cy="1062037"/>
          </a:xfrm>
          <a:prstGeom prst="rect">
            <a:avLst/>
          </a:prstGeom>
          <a:ln/>
        </p:spPr>
        <p:style>
          <a:lnRef idx="1">
            <a:schemeClr val="dk1"/>
          </a:lnRef>
          <a:fillRef idx="2">
            <a:schemeClr val="dk1"/>
          </a:fillRef>
          <a:effectRef idx="1">
            <a:schemeClr val="dk1"/>
          </a:effectRef>
          <a:fontRef idx="minor">
            <a:schemeClr val="dk1"/>
          </a:fontRef>
        </p:style>
      </p:pic>
      <p:pic>
        <p:nvPicPr>
          <p:cNvPr id="22531" name="Picture 3"/>
          <p:cNvPicPr>
            <a:picLocks noChangeAspect="1" noChangeArrowheads="1"/>
          </p:cNvPicPr>
          <p:nvPr/>
        </p:nvPicPr>
        <p:blipFill>
          <a:blip r:embed="rId4" cstate="print"/>
          <a:srcRect/>
          <a:stretch>
            <a:fillRect/>
          </a:stretch>
        </p:blipFill>
        <p:spPr bwMode="auto">
          <a:xfrm>
            <a:off x="382588" y="4144963"/>
            <a:ext cx="2152650" cy="1112837"/>
          </a:xfrm>
          <a:prstGeom prst="rect">
            <a:avLst/>
          </a:prstGeom>
          <a:ln/>
        </p:spPr>
        <p:style>
          <a:lnRef idx="1">
            <a:schemeClr val="dk1"/>
          </a:lnRef>
          <a:fillRef idx="2">
            <a:schemeClr val="dk1"/>
          </a:fillRef>
          <a:effectRef idx="1">
            <a:schemeClr val="dk1"/>
          </a:effectRef>
          <a:fontRef idx="minor">
            <a:schemeClr val="dk1"/>
          </a:fontRef>
        </p:style>
      </p:pic>
      <p:pic>
        <p:nvPicPr>
          <p:cNvPr id="22532" name="Picture 4"/>
          <p:cNvPicPr>
            <a:picLocks noChangeAspect="1" noChangeArrowheads="1"/>
          </p:cNvPicPr>
          <p:nvPr/>
        </p:nvPicPr>
        <p:blipFill>
          <a:blip r:embed="rId5" cstate="print"/>
          <a:srcRect/>
          <a:stretch>
            <a:fillRect/>
          </a:stretch>
        </p:blipFill>
        <p:spPr bwMode="auto">
          <a:xfrm>
            <a:off x="395288" y="1484313"/>
            <a:ext cx="2139950" cy="1181100"/>
          </a:xfrm>
          <a:prstGeom prst="rect">
            <a:avLst/>
          </a:prstGeom>
          <a:ln/>
        </p:spPr>
        <p:style>
          <a:lnRef idx="1">
            <a:schemeClr val="dk1"/>
          </a:lnRef>
          <a:fillRef idx="2">
            <a:schemeClr val="dk1"/>
          </a:fillRef>
          <a:effectRef idx="1">
            <a:schemeClr val="dk1"/>
          </a:effectRef>
          <a:fontRef idx="minor">
            <a:schemeClr val="dk1"/>
          </a:fontRef>
        </p:style>
      </p:pic>
      <p:pic>
        <p:nvPicPr>
          <p:cNvPr id="22533" name="Picture 5"/>
          <p:cNvPicPr>
            <a:picLocks noChangeAspect="1" noChangeArrowheads="1"/>
          </p:cNvPicPr>
          <p:nvPr/>
        </p:nvPicPr>
        <p:blipFill>
          <a:blip r:embed="rId6" cstate="print"/>
          <a:srcRect/>
          <a:stretch>
            <a:fillRect/>
          </a:stretch>
        </p:blipFill>
        <p:spPr bwMode="auto">
          <a:xfrm>
            <a:off x="385763" y="2995613"/>
            <a:ext cx="2171700" cy="925512"/>
          </a:xfrm>
          <a:prstGeom prst="rect">
            <a:avLst/>
          </a:prstGeom>
          <a:ln/>
        </p:spPr>
        <p:style>
          <a:lnRef idx="1">
            <a:schemeClr val="dk1"/>
          </a:lnRef>
          <a:fillRef idx="2">
            <a:schemeClr val="dk1"/>
          </a:fillRef>
          <a:effectRef idx="1">
            <a:schemeClr val="dk1"/>
          </a:effectRef>
          <a:fontRef idx="minor">
            <a:schemeClr val="dk1"/>
          </a:fontRef>
        </p:style>
      </p:pic>
      <p:cxnSp>
        <p:nvCxnSpPr>
          <p:cNvPr id="9223" name="Straight Connector 27"/>
          <p:cNvCxnSpPr>
            <a:cxnSpLocks noChangeShapeType="1"/>
          </p:cNvCxnSpPr>
          <p:nvPr/>
        </p:nvCxnSpPr>
        <p:spPr bwMode="auto">
          <a:xfrm flipV="1">
            <a:off x="2792413" y="2074863"/>
            <a:ext cx="0" cy="1384300"/>
          </a:xfrm>
          <a:prstGeom prst="line">
            <a:avLst/>
          </a:prstGeom>
          <a:noFill/>
          <a:ln w="38100" algn="ctr">
            <a:solidFill>
              <a:schemeClr val="tx1"/>
            </a:solidFill>
            <a:round/>
            <a:headEnd/>
            <a:tailEnd/>
          </a:ln>
        </p:spPr>
      </p:cxnSp>
      <p:cxnSp>
        <p:nvCxnSpPr>
          <p:cNvPr id="9224" name="Straight Connector 28"/>
          <p:cNvCxnSpPr>
            <a:cxnSpLocks noChangeShapeType="1"/>
          </p:cNvCxnSpPr>
          <p:nvPr/>
        </p:nvCxnSpPr>
        <p:spPr bwMode="auto">
          <a:xfrm flipH="1">
            <a:off x="2557463" y="3459163"/>
            <a:ext cx="234950" cy="0"/>
          </a:xfrm>
          <a:prstGeom prst="line">
            <a:avLst/>
          </a:prstGeom>
          <a:noFill/>
          <a:ln w="38100" algn="ctr">
            <a:solidFill>
              <a:schemeClr val="tx1"/>
            </a:solidFill>
            <a:round/>
            <a:headEnd/>
            <a:tailEnd/>
          </a:ln>
        </p:spPr>
      </p:cxnSp>
      <p:cxnSp>
        <p:nvCxnSpPr>
          <p:cNvPr id="9225" name="Straight Connector 29"/>
          <p:cNvCxnSpPr>
            <a:cxnSpLocks noChangeShapeType="1"/>
          </p:cNvCxnSpPr>
          <p:nvPr/>
        </p:nvCxnSpPr>
        <p:spPr bwMode="auto">
          <a:xfrm flipH="1">
            <a:off x="2535238" y="2074863"/>
            <a:ext cx="246062" cy="0"/>
          </a:xfrm>
          <a:prstGeom prst="line">
            <a:avLst/>
          </a:prstGeom>
          <a:noFill/>
          <a:ln w="38100" algn="ctr">
            <a:solidFill>
              <a:schemeClr val="tx1"/>
            </a:solidFill>
            <a:round/>
            <a:headEnd/>
            <a:tailEnd/>
          </a:ln>
        </p:spPr>
      </p:cxnSp>
      <p:sp>
        <p:nvSpPr>
          <p:cNvPr id="10" name="Title 3"/>
          <p:cNvSpPr txBox="1">
            <a:spLocks/>
          </p:cNvSpPr>
          <p:nvPr/>
        </p:nvSpPr>
        <p:spPr bwMode="auto">
          <a:xfrm>
            <a:off x="468313" y="836613"/>
            <a:ext cx="8229600" cy="936625"/>
          </a:xfrm>
          <a:prstGeom prst="rect">
            <a:avLst/>
          </a:prstGeom>
          <a:noFill/>
          <a:ln w="9525">
            <a:noFill/>
            <a:miter lim="800000"/>
            <a:headEnd/>
            <a:tailEnd/>
          </a:ln>
        </p:spPr>
        <p:txBody>
          <a:bodyPr anchor="ctr"/>
          <a:lstStyle/>
          <a:p>
            <a:pPr marL="358775" indent="-358775" eaLnBrk="0" hangingPunct="0">
              <a:defRPr/>
            </a:pPr>
            <a:r>
              <a:rPr lang="fr-BE" altLang="en-US" sz="3000" b="1" kern="0" dirty="0">
                <a:solidFill>
                  <a:srgbClr val="FF0000"/>
                </a:solidFill>
                <a:latin typeface="+mj-lt"/>
                <a:ea typeface="+mj-ea"/>
                <a:cs typeface="+mj-cs"/>
              </a:rPr>
              <a:t>				</a:t>
            </a:r>
          </a:p>
          <a:p>
            <a:pPr marL="358775" indent="-358775" eaLnBrk="0" hangingPunct="0">
              <a:defRPr/>
            </a:pPr>
            <a:r>
              <a:rPr lang="fr-BE" altLang="en-US" sz="3000" b="1" kern="0" dirty="0">
                <a:solidFill>
                  <a:srgbClr val="FF0000"/>
                </a:solidFill>
                <a:latin typeface="+mj-lt"/>
                <a:ea typeface="+mj-ea"/>
                <a:cs typeface="+mj-cs"/>
              </a:rPr>
              <a:t>				</a:t>
            </a:r>
            <a:r>
              <a:rPr lang="fr-BE" altLang="en-US" sz="3000" b="1" kern="0" dirty="0" err="1">
                <a:solidFill>
                  <a:srgbClr val="FF0000"/>
                </a:solidFill>
                <a:latin typeface="+mj-lt"/>
                <a:ea typeface="+mj-ea"/>
                <a:cs typeface="+mj-cs"/>
              </a:rPr>
              <a:t>Achievements</a:t>
            </a:r>
            <a:r>
              <a:rPr lang="fr-BE" altLang="en-US" sz="3000" b="1" kern="0" dirty="0">
                <a:solidFill>
                  <a:srgbClr val="FF0000"/>
                </a:solidFill>
                <a:latin typeface="+mj-lt"/>
                <a:ea typeface="+mj-ea"/>
                <a:cs typeface="+mj-cs"/>
              </a:rPr>
              <a:t> </a:t>
            </a:r>
            <a:r>
              <a:rPr lang="fr-BE" altLang="en-US" sz="3000" b="1" kern="0" dirty="0" err="1">
                <a:solidFill>
                  <a:srgbClr val="FF0000"/>
                </a:solidFill>
                <a:latin typeface="+mj-lt"/>
                <a:ea typeface="+mj-ea"/>
                <a:cs typeface="+mj-cs"/>
              </a:rPr>
              <a:t>so</a:t>
            </a:r>
            <a:r>
              <a:rPr lang="fr-BE" altLang="en-US" sz="3000" b="1" kern="0" dirty="0">
                <a:solidFill>
                  <a:srgbClr val="FF0000"/>
                </a:solidFill>
                <a:latin typeface="+mj-lt"/>
                <a:ea typeface="+mj-ea"/>
                <a:cs typeface="+mj-cs"/>
              </a:rPr>
              <a:t> far:</a:t>
            </a:r>
            <a:endParaRPr lang="en-GB" altLang="en-US" sz="3000" b="1" kern="0" dirty="0">
              <a:solidFill>
                <a:srgbClr val="FF0000"/>
              </a:solidFill>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pPr>
              <a:lnSpc>
                <a:spcPct val="150000"/>
              </a:lnSpc>
            </a:pPr>
            <a:r>
              <a:rPr lang="en-GB" altLang="en-US" sz="1600" b="1" i="0" smtClean="0"/>
              <a:t>The European Cluster Observatory</a:t>
            </a:r>
            <a:r>
              <a:rPr lang="en-GB" altLang="en-US" sz="1600" i="0" smtClean="0"/>
              <a:t> – providing information, mapping tools and analysis of EU clusters and cluster policy. Also informs about events and activities for clusters.</a:t>
            </a:r>
          </a:p>
          <a:p>
            <a:pPr>
              <a:lnSpc>
                <a:spcPct val="150000"/>
              </a:lnSpc>
            </a:pPr>
            <a:r>
              <a:rPr lang="en-GB" altLang="en-US" sz="1600" b="1" i="0" smtClean="0"/>
              <a:t>Cluster Excellence</a:t>
            </a:r>
            <a:r>
              <a:rPr lang="en-GB" altLang="en-US" sz="1600" i="0" smtClean="0"/>
              <a:t> – supporting benchmarking and training tools for cluster organisations.</a:t>
            </a:r>
          </a:p>
          <a:p>
            <a:pPr>
              <a:lnSpc>
                <a:spcPct val="150000"/>
              </a:lnSpc>
            </a:pPr>
            <a:r>
              <a:rPr lang="en-GB" altLang="en-US" sz="1600" b="1" i="0" smtClean="0"/>
              <a:t>Cluster Internationalisation</a:t>
            </a:r>
            <a:r>
              <a:rPr lang="en-GB" altLang="en-US" sz="1600" i="0" smtClean="0"/>
              <a:t> –enabling EU clusters to profile themselves, exchange experience and search for partners for cooperation within and beyond the EU.</a:t>
            </a:r>
          </a:p>
          <a:p>
            <a:pPr>
              <a:lnSpc>
                <a:spcPct val="150000"/>
              </a:lnSpc>
            </a:pPr>
            <a:r>
              <a:rPr lang="en-GB" altLang="en-US" sz="1600" b="1" i="0" smtClean="0"/>
              <a:t>Clusters and Emerging Industries</a:t>
            </a:r>
            <a:r>
              <a:rPr lang="en-GB" altLang="en-US" sz="1600" i="0" smtClean="0"/>
              <a:t> – providing background information on EU initiatives which support emerging industries</a:t>
            </a:r>
            <a:r>
              <a:rPr lang="en-GB" altLang="en-US" sz="1600" smtClean="0"/>
              <a:t>.</a:t>
            </a:r>
          </a:p>
          <a:p>
            <a:pPr algn="just"/>
            <a:endParaRPr lang="fr-BE" altLang="en-US" sz="1600" i="0" smtClean="0"/>
          </a:p>
          <a:p>
            <a:endParaRPr lang="en-GB" altLang="en-US" smtClean="0"/>
          </a:p>
        </p:txBody>
      </p:sp>
      <p:sp>
        <p:nvSpPr>
          <p:cNvPr id="10243" name="Title 3"/>
          <p:cNvSpPr>
            <a:spLocks noGrp="1"/>
          </p:cNvSpPr>
          <p:nvPr>
            <p:ph type="title"/>
          </p:nvPr>
        </p:nvSpPr>
        <p:spPr/>
        <p:txBody>
          <a:bodyPr/>
          <a:lstStyle/>
          <a:p>
            <a:pPr algn="ctr"/>
            <a:r>
              <a:rPr lang="en-GB" altLang="en-US" sz="2400" smtClean="0"/>
              <a:t/>
            </a:r>
            <a:br>
              <a:rPr lang="en-GB" altLang="en-US" sz="2400" smtClean="0"/>
            </a:br>
            <a:r>
              <a:rPr lang="en-GB" altLang="en-US" sz="2400" smtClean="0"/>
              <a:t>The European Commission portal dedicated to clusters policy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a:spLocks noChangeArrowheads="1"/>
          </p:cNvSpPr>
          <p:nvPr/>
        </p:nvSpPr>
        <p:spPr bwMode="auto">
          <a:xfrm rot="-5400000">
            <a:off x="6950075" y="5060950"/>
            <a:ext cx="546100" cy="539750"/>
          </a:xfrm>
          <a:prstGeom prst="hexagon">
            <a:avLst>
              <a:gd name="adj" fmla="val 25027"/>
              <a:gd name="vf" fmla="val 115470"/>
            </a:avLst>
          </a:prstGeom>
          <a:solidFill>
            <a:srgbClr val="FBB900"/>
          </a:solidFill>
          <a:ln w="9525">
            <a:noFill/>
            <a:miter lim="800000"/>
            <a:headEnd/>
            <a:tailEnd/>
          </a:ln>
        </p:spPr>
        <p:txBody>
          <a:bodyPr anchor="ctr"/>
          <a:lstStyle/>
          <a:p>
            <a:pPr marL="3175"/>
            <a:endParaRPr lang="en-US" altLang="en-US"/>
          </a:p>
        </p:txBody>
      </p:sp>
      <p:sp>
        <p:nvSpPr>
          <p:cNvPr id="5" name="Hexagon 4"/>
          <p:cNvSpPr>
            <a:spLocks noChangeArrowheads="1"/>
          </p:cNvSpPr>
          <p:nvPr/>
        </p:nvSpPr>
        <p:spPr bwMode="auto">
          <a:xfrm rot="-5400000">
            <a:off x="7852569" y="4937919"/>
            <a:ext cx="550862" cy="565150"/>
          </a:xfrm>
          <a:prstGeom prst="hexagon">
            <a:avLst>
              <a:gd name="adj" fmla="val 25000"/>
              <a:gd name="vf" fmla="val 115470"/>
            </a:avLst>
          </a:prstGeom>
          <a:solidFill>
            <a:srgbClr val="E30613"/>
          </a:solidFill>
          <a:ln w="9525">
            <a:noFill/>
            <a:miter lim="800000"/>
            <a:headEnd/>
            <a:tailEnd/>
          </a:ln>
        </p:spPr>
        <p:txBody>
          <a:bodyPr anchor="ctr"/>
          <a:lstStyle/>
          <a:p>
            <a:pPr marL="3175"/>
            <a:endParaRPr lang="en-US" altLang="en-US"/>
          </a:p>
        </p:txBody>
      </p:sp>
      <p:sp>
        <p:nvSpPr>
          <p:cNvPr id="6" name="Hexagon 5"/>
          <p:cNvSpPr>
            <a:spLocks noChangeArrowheads="1"/>
          </p:cNvSpPr>
          <p:nvPr/>
        </p:nvSpPr>
        <p:spPr bwMode="auto">
          <a:xfrm rot="-5400000">
            <a:off x="7065169" y="5753894"/>
            <a:ext cx="538163" cy="523875"/>
          </a:xfrm>
          <a:prstGeom prst="hexagon">
            <a:avLst>
              <a:gd name="adj" fmla="val 24945"/>
              <a:gd name="vf" fmla="val 115470"/>
            </a:avLst>
          </a:prstGeom>
          <a:solidFill>
            <a:srgbClr val="96C11F"/>
          </a:solidFill>
          <a:ln w="9525">
            <a:noFill/>
            <a:miter lim="800000"/>
            <a:headEnd/>
            <a:tailEnd/>
          </a:ln>
        </p:spPr>
        <p:txBody>
          <a:bodyPr anchor="ctr"/>
          <a:lstStyle/>
          <a:p>
            <a:pPr marL="3175"/>
            <a:endParaRPr lang="en-US" altLang="en-US"/>
          </a:p>
        </p:txBody>
      </p:sp>
      <p:sp>
        <p:nvSpPr>
          <p:cNvPr id="7" name="Hexagon 6"/>
          <p:cNvSpPr>
            <a:spLocks noChangeArrowheads="1"/>
          </p:cNvSpPr>
          <p:nvPr/>
        </p:nvSpPr>
        <p:spPr bwMode="auto">
          <a:xfrm rot="-5400000">
            <a:off x="7958931" y="5626894"/>
            <a:ext cx="522288" cy="508000"/>
          </a:xfrm>
          <a:prstGeom prst="hexagon">
            <a:avLst>
              <a:gd name="adj" fmla="val 24932"/>
              <a:gd name="vf" fmla="val 115470"/>
            </a:avLst>
          </a:prstGeom>
          <a:solidFill>
            <a:srgbClr val="23B9CE"/>
          </a:solidFill>
          <a:ln w="9525">
            <a:noFill/>
            <a:miter lim="800000"/>
            <a:headEnd/>
            <a:tailEnd/>
          </a:ln>
        </p:spPr>
        <p:txBody>
          <a:bodyPr anchor="ctr"/>
          <a:lstStyle/>
          <a:p>
            <a:pPr marL="3175"/>
            <a:endParaRPr lang="en-US" altLang="en-US"/>
          </a:p>
        </p:txBody>
      </p:sp>
      <p:sp>
        <p:nvSpPr>
          <p:cNvPr id="8" name="Hexagon 7"/>
          <p:cNvSpPr>
            <a:spLocks noChangeArrowheads="1"/>
          </p:cNvSpPr>
          <p:nvPr/>
        </p:nvSpPr>
        <p:spPr bwMode="auto">
          <a:xfrm rot="-5400000">
            <a:off x="8204201" y="5940425"/>
            <a:ext cx="412750" cy="403225"/>
          </a:xfrm>
          <a:prstGeom prst="hexagon">
            <a:avLst>
              <a:gd name="adj" fmla="val 24984"/>
              <a:gd name="vf" fmla="val 115470"/>
            </a:avLst>
          </a:prstGeom>
          <a:solidFill>
            <a:srgbClr val="951B81"/>
          </a:solidFill>
          <a:ln w="9525">
            <a:noFill/>
            <a:miter lim="800000"/>
            <a:headEnd/>
            <a:tailEnd/>
          </a:ln>
        </p:spPr>
        <p:txBody>
          <a:bodyPr anchor="ctr"/>
          <a:lstStyle/>
          <a:p>
            <a:pPr marL="3175"/>
            <a:endParaRPr lang="en-US" altLang="en-US"/>
          </a:p>
        </p:txBody>
      </p:sp>
      <p:sp>
        <p:nvSpPr>
          <p:cNvPr id="9" name="Hexagon 8"/>
          <p:cNvSpPr>
            <a:spLocks noChangeArrowheads="1"/>
          </p:cNvSpPr>
          <p:nvPr/>
        </p:nvSpPr>
        <p:spPr bwMode="auto">
          <a:xfrm rot="-5400000">
            <a:off x="7292181" y="5261769"/>
            <a:ext cx="830263" cy="746125"/>
          </a:xfrm>
          <a:prstGeom prst="hexagon">
            <a:avLst>
              <a:gd name="adj" fmla="val 25001"/>
              <a:gd name="vf" fmla="val 115470"/>
            </a:avLst>
          </a:prstGeom>
          <a:solidFill>
            <a:srgbClr val="0F5494"/>
          </a:solidFill>
          <a:ln w="9525">
            <a:noFill/>
            <a:miter lim="800000"/>
            <a:headEnd/>
            <a:tailEnd/>
          </a:ln>
        </p:spPr>
        <p:txBody>
          <a:bodyPr anchor="ctr"/>
          <a:lstStyle/>
          <a:p>
            <a:pPr marL="3175"/>
            <a:endParaRPr lang="en-US" altLang="en-US"/>
          </a:p>
        </p:txBody>
      </p:sp>
      <p:sp>
        <p:nvSpPr>
          <p:cNvPr id="10" name="Hexagon 9"/>
          <p:cNvSpPr>
            <a:spLocks noChangeArrowheads="1"/>
          </p:cNvSpPr>
          <p:nvPr/>
        </p:nvSpPr>
        <p:spPr bwMode="auto">
          <a:xfrm rot="-5400000">
            <a:off x="611187" y="2124076"/>
            <a:ext cx="1368425" cy="1511300"/>
          </a:xfrm>
          <a:prstGeom prst="hexagon">
            <a:avLst>
              <a:gd name="adj" fmla="val 25000"/>
              <a:gd name="vf" fmla="val 115470"/>
            </a:avLst>
          </a:prstGeom>
          <a:solidFill>
            <a:srgbClr val="23B9CE"/>
          </a:solidFill>
          <a:ln w="9525">
            <a:noFill/>
            <a:miter lim="800000"/>
            <a:headEnd/>
            <a:tailEnd/>
          </a:ln>
        </p:spPr>
        <p:txBody>
          <a:bodyPr anchor="ctr"/>
          <a:lstStyle/>
          <a:p>
            <a:pPr marL="3175"/>
            <a:endParaRPr lang="en-US" altLang="en-US"/>
          </a:p>
        </p:txBody>
      </p:sp>
      <p:sp>
        <p:nvSpPr>
          <p:cNvPr id="11" name="Hexagon 10"/>
          <p:cNvSpPr>
            <a:spLocks noChangeArrowheads="1"/>
          </p:cNvSpPr>
          <p:nvPr/>
        </p:nvSpPr>
        <p:spPr bwMode="auto">
          <a:xfrm rot="-5400000">
            <a:off x="3892550" y="2139951"/>
            <a:ext cx="1368425" cy="1511300"/>
          </a:xfrm>
          <a:prstGeom prst="hexagon">
            <a:avLst>
              <a:gd name="adj" fmla="val 25000"/>
              <a:gd name="vf" fmla="val 115470"/>
            </a:avLst>
          </a:prstGeom>
          <a:solidFill>
            <a:srgbClr val="FBB900"/>
          </a:solidFill>
          <a:ln w="9525">
            <a:noFill/>
            <a:miter lim="800000"/>
            <a:headEnd/>
            <a:tailEnd/>
          </a:ln>
        </p:spPr>
        <p:txBody>
          <a:bodyPr anchor="ctr"/>
          <a:lstStyle/>
          <a:p>
            <a:pPr marL="3175"/>
            <a:endParaRPr lang="en-US" altLang="en-US"/>
          </a:p>
        </p:txBody>
      </p:sp>
      <p:sp>
        <p:nvSpPr>
          <p:cNvPr id="12" name="Hexagon 11"/>
          <p:cNvSpPr>
            <a:spLocks noChangeArrowheads="1"/>
          </p:cNvSpPr>
          <p:nvPr/>
        </p:nvSpPr>
        <p:spPr bwMode="auto">
          <a:xfrm rot="-5400000">
            <a:off x="7254875" y="2136776"/>
            <a:ext cx="1368425" cy="1517650"/>
          </a:xfrm>
          <a:prstGeom prst="hexagon">
            <a:avLst>
              <a:gd name="adj" fmla="val 25000"/>
              <a:gd name="vf" fmla="val 115470"/>
            </a:avLst>
          </a:prstGeom>
          <a:solidFill>
            <a:srgbClr val="96C11F"/>
          </a:solidFill>
          <a:ln w="9525">
            <a:noFill/>
            <a:miter lim="800000"/>
            <a:headEnd/>
            <a:tailEnd/>
          </a:ln>
        </p:spPr>
        <p:txBody>
          <a:bodyPr anchor="ctr"/>
          <a:lstStyle/>
          <a:p>
            <a:pPr marL="3175"/>
            <a:endParaRPr lang="en-US" altLang="en-US"/>
          </a:p>
        </p:txBody>
      </p:sp>
      <p:sp>
        <p:nvSpPr>
          <p:cNvPr id="13" name="TextBox 12"/>
          <p:cNvSpPr txBox="1">
            <a:spLocks noChangeArrowheads="1"/>
          </p:cNvSpPr>
          <p:nvPr/>
        </p:nvSpPr>
        <p:spPr bwMode="auto">
          <a:xfrm>
            <a:off x="520700" y="2722563"/>
            <a:ext cx="1511300" cy="307975"/>
          </a:xfrm>
          <a:prstGeom prst="rect">
            <a:avLst/>
          </a:prstGeom>
          <a:noFill/>
          <a:ln w="9525">
            <a:noFill/>
            <a:miter lim="800000"/>
            <a:headEnd/>
            <a:tailEnd/>
          </a:ln>
        </p:spPr>
        <p:txBody>
          <a:bodyPr>
            <a:spAutoFit/>
          </a:bodyPr>
          <a:lstStyle/>
          <a:p>
            <a:pPr algn="ctr"/>
            <a:r>
              <a:rPr lang="de-AT" altLang="en-US" sz="1400" b="1">
                <a:solidFill>
                  <a:schemeClr val="bg1"/>
                </a:solidFill>
              </a:rPr>
              <a:t>Challenges</a:t>
            </a:r>
            <a:endParaRPr lang="en-GB" altLang="en-US" sz="1400" b="1">
              <a:solidFill>
                <a:schemeClr val="bg1"/>
              </a:solidFill>
            </a:endParaRPr>
          </a:p>
        </p:txBody>
      </p:sp>
      <p:sp>
        <p:nvSpPr>
          <p:cNvPr id="14" name="TextBox 13"/>
          <p:cNvSpPr txBox="1">
            <a:spLocks noChangeArrowheads="1"/>
          </p:cNvSpPr>
          <p:nvPr/>
        </p:nvSpPr>
        <p:spPr bwMode="auto">
          <a:xfrm>
            <a:off x="3821113" y="2725738"/>
            <a:ext cx="1511300" cy="307975"/>
          </a:xfrm>
          <a:prstGeom prst="rect">
            <a:avLst/>
          </a:prstGeom>
          <a:noFill/>
          <a:ln w="9525">
            <a:noFill/>
            <a:miter lim="800000"/>
            <a:headEnd/>
            <a:tailEnd/>
          </a:ln>
        </p:spPr>
        <p:txBody>
          <a:bodyPr>
            <a:spAutoFit/>
          </a:bodyPr>
          <a:lstStyle/>
          <a:p>
            <a:pPr algn="ctr"/>
            <a:r>
              <a:rPr lang="de-AT" altLang="en-US" sz="1400" b="1">
                <a:solidFill>
                  <a:schemeClr val="bg1"/>
                </a:solidFill>
              </a:rPr>
              <a:t>Objectives</a:t>
            </a:r>
            <a:endParaRPr lang="en-GB" altLang="en-US" sz="1400" b="1">
              <a:solidFill>
                <a:schemeClr val="bg1"/>
              </a:solidFill>
            </a:endParaRPr>
          </a:p>
        </p:txBody>
      </p:sp>
      <p:sp>
        <p:nvSpPr>
          <p:cNvPr id="15" name="TextBox 14"/>
          <p:cNvSpPr txBox="1">
            <a:spLocks noChangeArrowheads="1"/>
          </p:cNvSpPr>
          <p:nvPr/>
        </p:nvSpPr>
        <p:spPr bwMode="auto">
          <a:xfrm>
            <a:off x="7164388" y="2736850"/>
            <a:ext cx="1511300" cy="307975"/>
          </a:xfrm>
          <a:prstGeom prst="rect">
            <a:avLst/>
          </a:prstGeom>
          <a:noFill/>
          <a:ln w="9525">
            <a:noFill/>
            <a:miter lim="800000"/>
            <a:headEnd/>
            <a:tailEnd/>
          </a:ln>
        </p:spPr>
        <p:txBody>
          <a:bodyPr>
            <a:spAutoFit/>
          </a:bodyPr>
          <a:lstStyle/>
          <a:p>
            <a:pPr algn="ctr"/>
            <a:r>
              <a:rPr lang="de-AT" altLang="en-US" sz="1400" b="1">
                <a:solidFill>
                  <a:schemeClr val="bg1"/>
                </a:solidFill>
              </a:rPr>
              <a:t>Measures</a:t>
            </a:r>
            <a:endParaRPr lang="en-GB" altLang="en-US" sz="1400" b="1">
              <a:solidFill>
                <a:schemeClr val="bg1"/>
              </a:solidFill>
            </a:endParaRPr>
          </a:p>
        </p:txBody>
      </p:sp>
      <p:grpSp>
        <p:nvGrpSpPr>
          <p:cNvPr id="24" name="Group 23"/>
          <p:cNvGrpSpPr>
            <a:grpSpLocks/>
          </p:cNvGrpSpPr>
          <p:nvPr/>
        </p:nvGrpSpPr>
        <p:grpSpPr bwMode="auto">
          <a:xfrm>
            <a:off x="98425" y="3743325"/>
            <a:ext cx="2403475" cy="2741613"/>
            <a:chOff x="97942" y="3138219"/>
            <a:chExt cx="2404330" cy="2742527"/>
          </a:xfrm>
        </p:grpSpPr>
        <p:sp>
          <p:nvSpPr>
            <p:cNvPr id="11286" name="Rounded Rectangle 16"/>
            <p:cNvSpPr>
              <a:spLocks noChangeArrowheads="1"/>
            </p:cNvSpPr>
            <p:nvPr/>
          </p:nvSpPr>
          <p:spPr bwMode="auto">
            <a:xfrm>
              <a:off x="97942" y="3138219"/>
              <a:ext cx="2395387" cy="2742527"/>
            </a:xfrm>
            <a:prstGeom prst="roundRect">
              <a:avLst>
                <a:gd name="adj" fmla="val 16667"/>
              </a:avLst>
            </a:prstGeom>
            <a:solidFill>
              <a:srgbClr val="23B9CE">
                <a:alpha val="50195"/>
              </a:srgbClr>
            </a:solidFill>
            <a:ln w="9525">
              <a:noFill/>
              <a:round/>
              <a:headEnd/>
              <a:tailEnd/>
            </a:ln>
          </p:spPr>
          <p:txBody>
            <a:bodyPr anchor="ctr"/>
            <a:lstStyle/>
            <a:p>
              <a:pPr marL="3175"/>
              <a:endParaRPr lang="en-US" altLang="en-US"/>
            </a:p>
          </p:txBody>
        </p:sp>
        <p:sp>
          <p:nvSpPr>
            <p:cNvPr id="11287" name="TextBox 19"/>
            <p:cNvSpPr txBox="1">
              <a:spLocks noChangeArrowheads="1"/>
            </p:cNvSpPr>
            <p:nvPr/>
          </p:nvSpPr>
          <p:spPr bwMode="auto">
            <a:xfrm>
              <a:off x="106885" y="3501008"/>
              <a:ext cx="2395387" cy="1600438"/>
            </a:xfrm>
            <a:prstGeom prst="rect">
              <a:avLst/>
            </a:prstGeom>
            <a:noFill/>
            <a:ln w="9525">
              <a:noFill/>
              <a:miter lim="800000"/>
              <a:headEnd/>
              <a:tailEnd/>
            </a:ln>
          </p:spPr>
          <p:txBody>
            <a:bodyPr>
              <a:spAutoFit/>
            </a:bodyPr>
            <a:lstStyle/>
            <a:p>
              <a:r>
                <a:rPr lang="de-AT" altLang="en-US" sz="1400" b="1"/>
                <a:t>Reindustrialise EU's industrial base</a:t>
              </a:r>
            </a:p>
            <a:p>
              <a:endParaRPr lang="de-AT" altLang="en-US" sz="1400" b="1"/>
            </a:p>
            <a:p>
              <a:r>
                <a:rPr lang="de-AT" altLang="en-US" sz="1400" b="1"/>
                <a:t>Develop long-term internationally competititive goods and services</a:t>
              </a:r>
              <a:endParaRPr lang="en-GB" altLang="en-US" sz="1400" b="1"/>
            </a:p>
          </p:txBody>
        </p:sp>
      </p:grpSp>
      <p:grpSp>
        <p:nvGrpSpPr>
          <p:cNvPr id="25" name="Group 24"/>
          <p:cNvGrpSpPr>
            <a:grpSpLocks/>
          </p:cNvGrpSpPr>
          <p:nvPr/>
        </p:nvGrpSpPr>
        <p:grpSpPr bwMode="auto">
          <a:xfrm>
            <a:off x="3379788" y="3743325"/>
            <a:ext cx="2581275" cy="2741613"/>
            <a:chOff x="3379224" y="3193378"/>
            <a:chExt cx="2581655" cy="2742527"/>
          </a:xfrm>
        </p:grpSpPr>
        <p:sp>
          <p:nvSpPr>
            <p:cNvPr id="11284" name="Rounded Rectangle 17"/>
            <p:cNvSpPr>
              <a:spLocks noChangeArrowheads="1"/>
            </p:cNvSpPr>
            <p:nvPr/>
          </p:nvSpPr>
          <p:spPr bwMode="auto">
            <a:xfrm>
              <a:off x="3379224" y="3193378"/>
              <a:ext cx="2395387" cy="2742527"/>
            </a:xfrm>
            <a:prstGeom prst="roundRect">
              <a:avLst>
                <a:gd name="adj" fmla="val 16667"/>
              </a:avLst>
            </a:prstGeom>
            <a:solidFill>
              <a:srgbClr val="FBB900">
                <a:alpha val="50195"/>
              </a:srgbClr>
            </a:solidFill>
            <a:ln w="9525">
              <a:noFill/>
              <a:round/>
              <a:headEnd/>
              <a:tailEnd/>
            </a:ln>
          </p:spPr>
          <p:txBody>
            <a:bodyPr anchor="ctr"/>
            <a:lstStyle/>
            <a:p>
              <a:pPr marL="3175"/>
              <a:endParaRPr lang="en-US" altLang="en-US"/>
            </a:p>
          </p:txBody>
        </p:sp>
        <p:sp>
          <p:nvSpPr>
            <p:cNvPr id="11285" name="TextBox 21"/>
            <p:cNvSpPr txBox="1">
              <a:spLocks noChangeArrowheads="1"/>
            </p:cNvSpPr>
            <p:nvPr/>
          </p:nvSpPr>
          <p:spPr bwMode="auto">
            <a:xfrm>
              <a:off x="3399950" y="3470934"/>
              <a:ext cx="2560929" cy="2246769"/>
            </a:xfrm>
            <a:prstGeom prst="rect">
              <a:avLst/>
            </a:prstGeom>
            <a:noFill/>
            <a:ln w="9525">
              <a:noFill/>
              <a:miter lim="800000"/>
              <a:headEnd/>
              <a:tailEnd/>
            </a:ln>
          </p:spPr>
          <p:txBody>
            <a:bodyPr>
              <a:spAutoFit/>
            </a:bodyPr>
            <a:lstStyle/>
            <a:p>
              <a:r>
                <a:rPr lang="de-AT" altLang="en-US" sz="1400" b="1"/>
                <a:t>Create new industrial value chains</a:t>
              </a:r>
            </a:p>
            <a:p>
              <a:endParaRPr lang="de-AT" altLang="en-US" sz="1400" b="1"/>
            </a:p>
            <a:p>
              <a:r>
                <a:rPr lang="de-AT" altLang="en-US" sz="1400" b="1"/>
                <a:t>Support development of emerging industries in Europe</a:t>
              </a:r>
            </a:p>
            <a:p>
              <a:endParaRPr lang="de-AT" altLang="en-US" sz="1400" b="1"/>
            </a:p>
            <a:p>
              <a:r>
                <a:rPr lang="de-AT" altLang="en-US" sz="1400" b="1"/>
                <a:t>Contribute to regional smart specialisation strategies </a:t>
              </a:r>
              <a:endParaRPr lang="en-GB" altLang="en-US" sz="1400" b="1"/>
            </a:p>
          </p:txBody>
        </p:sp>
      </p:grpSp>
      <p:grpSp>
        <p:nvGrpSpPr>
          <p:cNvPr id="26" name="Group 25"/>
          <p:cNvGrpSpPr>
            <a:grpSpLocks/>
          </p:cNvGrpSpPr>
          <p:nvPr/>
        </p:nvGrpSpPr>
        <p:grpSpPr bwMode="auto">
          <a:xfrm>
            <a:off x="6646863" y="3735388"/>
            <a:ext cx="2395537" cy="2741612"/>
            <a:chOff x="6647402" y="3193377"/>
            <a:chExt cx="2395387" cy="2742527"/>
          </a:xfrm>
        </p:grpSpPr>
        <p:sp>
          <p:nvSpPr>
            <p:cNvPr id="11282" name="Rounded Rectangle 18"/>
            <p:cNvSpPr>
              <a:spLocks noChangeArrowheads="1"/>
            </p:cNvSpPr>
            <p:nvPr/>
          </p:nvSpPr>
          <p:spPr bwMode="auto">
            <a:xfrm>
              <a:off x="6647402" y="3193377"/>
              <a:ext cx="2395387" cy="2742527"/>
            </a:xfrm>
            <a:prstGeom prst="roundRect">
              <a:avLst>
                <a:gd name="adj" fmla="val 16667"/>
              </a:avLst>
            </a:prstGeom>
            <a:solidFill>
              <a:srgbClr val="96C11F">
                <a:alpha val="50195"/>
              </a:srgbClr>
            </a:solidFill>
            <a:ln w="9525">
              <a:noFill/>
              <a:round/>
              <a:headEnd/>
              <a:tailEnd/>
            </a:ln>
          </p:spPr>
          <p:txBody>
            <a:bodyPr anchor="ctr"/>
            <a:lstStyle/>
            <a:p>
              <a:pPr marL="3175"/>
              <a:endParaRPr lang="en-US" altLang="en-US"/>
            </a:p>
          </p:txBody>
        </p:sp>
        <p:sp>
          <p:nvSpPr>
            <p:cNvPr id="11283" name="TextBox 22"/>
            <p:cNvSpPr txBox="1">
              <a:spLocks noChangeArrowheads="1"/>
            </p:cNvSpPr>
            <p:nvPr/>
          </p:nvSpPr>
          <p:spPr bwMode="auto">
            <a:xfrm>
              <a:off x="6647402" y="3410712"/>
              <a:ext cx="2395387" cy="2462213"/>
            </a:xfrm>
            <a:prstGeom prst="rect">
              <a:avLst/>
            </a:prstGeom>
            <a:noFill/>
            <a:ln w="9525">
              <a:noFill/>
              <a:miter lim="800000"/>
              <a:headEnd/>
              <a:tailEnd/>
            </a:ln>
          </p:spPr>
          <p:txBody>
            <a:bodyPr>
              <a:spAutoFit/>
            </a:bodyPr>
            <a:lstStyle/>
            <a:p>
              <a:r>
                <a:rPr lang="de-AT" altLang="en-US" sz="1400" b="1"/>
                <a:t>Support cross-sectoral and  cross-regional cooperation</a:t>
              </a:r>
            </a:p>
            <a:p>
              <a:endParaRPr lang="de-AT" altLang="en-US" sz="1400" b="1"/>
            </a:p>
            <a:p>
              <a:r>
                <a:rPr lang="de-AT" altLang="en-US" sz="1400" b="1"/>
                <a:t>Support innovation activities</a:t>
              </a:r>
            </a:p>
            <a:p>
              <a:endParaRPr lang="de-AT" altLang="en-US" sz="1400" b="1"/>
            </a:p>
            <a:p>
              <a:r>
                <a:rPr lang="de-AT" altLang="en-US" sz="1400" b="1"/>
                <a:t>Improve business environment through open collaboration spaces</a:t>
              </a:r>
              <a:endParaRPr lang="en-GB" altLang="en-US" sz="1400" b="1"/>
            </a:p>
          </p:txBody>
        </p:sp>
      </p:grpSp>
      <p:sp>
        <p:nvSpPr>
          <p:cNvPr id="23" name="TextBox 42"/>
          <p:cNvSpPr txBox="1">
            <a:spLocks noChangeArrowheads="1"/>
          </p:cNvSpPr>
          <p:nvPr/>
        </p:nvSpPr>
        <p:spPr bwMode="auto">
          <a:xfrm>
            <a:off x="168275" y="1268413"/>
            <a:ext cx="8818563" cy="830262"/>
          </a:xfrm>
          <a:prstGeom prst="rect">
            <a:avLst/>
          </a:prstGeom>
          <a:noFill/>
          <a:ln w="9525">
            <a:noFill/>
            <a:miter lim="800000"/>
            <a:headEnd/>
            <a:tailEnd/>
          </a:ln>
        </p:spPr>
        <p:txBody>
          <a:bodyPr>
            <a:spAutoFit/>
          </a:bodyPr>
          <a:lstStyle/>
          <a:p>
            <a:r>
              <a:rPr lang="de-AT" altLang="en-US" sz="2400" b="1"/>
              <a:t>Horizon2020: Cluster facilitated projects for new </a:t>
            </a:r>
          </a:p>
          <a:p>
            <a:r>
              <a:rPr lang="de-AT" altLang="en-US" sz="2400" b="1"/>
              <a:t>industrial value chains</a:t>
            </a:r>
            <a:endParaRPr lang="en-GB" altLang="en-US"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42" presetClass="path" presetSubtype="0" accel="50000" decel="50000" fill="hold" grpId="0" nodeType="withEffect">
                                  <p:stCondLst>
                                    <p:cond delay="0"/>
                                  </p:stCondLst>
                                  <p:childTnLst>
                                    <p:animMotion origin="layout" path="M -5.55556E-7 4.25532E-6 L -0.28993 -0.33997 " pathEditMode="relative" rAng="0" ptsTypes="AA">
                                      <p:cBhvr>
                                        <p:cTn id="9" dur="2000" fill="hold"/>
                                        <p:tgtEl>
                                          <p:spTgt spid="4"/>
                                        </p:tgtEl>
                                        <p:attrNameLst>
                                          <p:attrName>ppt_x</p:attrName>
                                          <p:attrName>ppt_y</p:attrName>
                                        </p:attrNameLst>
                                      </p:cBhvr>
                                      <p:rCtr x="-145" y="-170"/>
                                    </p:animMotion>
                                  </p:childTnLst>
                                </p:cTn>
                              </p:par>
                              <p:par>
                                <p:cTn id="10" presetID="42" presetClass="path" presetSubtype="0" accel="50000" decel="50000" fill="hold" grpId="0" nodeType="withEffect">
                                  <p:stCondLst>
                                    <p:cond delay="0"/>
                                  </p:stCondLst>
                                  <p:childTnLst>
                                    <p:animMotion origin="layout" path="M -3.33333E-6 -3.23774E-6 L 0.06806 -0.45051 " pathEditMode="relative" rAng="0" ptsTypes="AA">
                                      <p:cBhvr>
                                        <p:cTn id="11" dur="2000" fill="hold"/>
                                        <p:tgtEl>
                                          <p:spTgt spid="6"/>
                                        </p:tgtEl>
                                        <p:attrNameLst>
                                          <p:attrName>ppt_x</p:attrName>
                                          <p:attrName>ppt_y</p:attrName>
                                        </p:attrNameLst>
                                      </p:cBhvr>
                                      <p:rCtr x="34" y="-225"/>
                                    </p:animMotion>
                                  </p:childTnLst>
                                </p:cTn>
                              </p:par>
                              <p:par>
                                <p:cTn id="12" presetID="42" presetClass="path" presetSubtype="0" accel="50000" decel="50000" fill="hold" grpId="0" nodeType="withEffect">
                                  <p:stCondLst>
                                    <p:cond delay="0"/>
                                  </p:stCondLst>
                                  <p:childTnLst>
                                    <p:animMotion origin="layout" path="M 1.66667E-6 4.48659E-6 L -0.76129 -0.43086 " pathEditMode="relative" rAng="0" ptsTypes="AA">
                                      <p:cBhvr>
                                        <p:cTn id="13" dur="2000" fill="hold"/>
                                        <p:tgtEl>
                                          <p:spTgt spid="7"/>
                                        </p:tgtEl>
                                        <p:attrNameLst>
                                          <p:attrName>ppt_x</p:attrName>
                                          <p:attrName>ppt_y</p:attrName>
                                        </p:attrNameLst>
                                      </p:cBhvr>
                                      <p:rCtr x="-381" y="-216"/>
                                    </p:animMotion>
                                  </p:childTnLst>
                                </p:cTn>
                              </p:par>
                              <p:par>
                                <p:cTn id="14" presetID="10" presetClass="exit" presetSubtype="0" fill="hold" grpId="0" nodeType="withEffect">
                                  <p:stCondLst>
                                    <p:cond delay="0"/>
                                  </p:stCondLst>
                                  <p:childTnLst>
                                    <p:animEffect transition="out" filter="fade">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par>
                                <p:cTn id="23" presetID="8" presetClass="entr" presetSubtype="32" fill="hold" grpId="0" nodeType="withEffect">
                                  <p:stCondLst>
                                    <p:cond delay="2000"/>
                                  </p:stCondLst>
                                  <p:childTnLst>
                                    <p:set>
                                      <p:cBhvr>
                                        <p:cTn id="24" dur="1" fill="hold">
                                          <p:stCondLst>
                                            <p:cond delay="0"/>
                                          </p:stCondLst>
                                        </p:cTn>
                                        <p:tgtEl>
                                          <p:spTgt spid="10"/>
                                        </p:tgtEl>
                                        <p:attrNameLst>
                                          <p:attrName>style.visibility</p:attrName>
                                        </p:attrNameLst>
                                      </p:cBhvr>
                                      <p:to>
                                        <p:strVal val="visible"/>
                                      </p:to>
                                    </p:set>
                                    <p:animEffect transition="in" filter="diamond(out)">
                                      <p:cBhvr>
                                        <p:cTn id="25" dur="1000"/>
                                        <p:tgtEl>
                                          <p:spTgt spid="10"/>
                                        </p:tgtEl>
                                      </p:cBhvr>
                                    </p:animEffect>
                                  </p:childTnLst>
                                </p:cTn>
                              </p:par>
                              <p:par>
                                <p:cTn id="26" presetID="10" presetClass="entr" presetSubtype="0" fill="hold" grpId="0" nodeType="withEffect">
                                  <p:stCondLst>
                                    <p:cond delay="250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8" presetClass="entr" presetSubtype="32" fill="hold" grpId="0" nodeType="withEffect">
                                  <p:stCondLst>
                                    <p:cond delay="2000"/>
                                  </p:stCondLst>
                                  <p:childTnLst>
                                    <p:set>
                                      <p:cBhvr>
                                        <p:cTn id="30" dur="1" fill="hold">
                                          <p:stCondLst>
                                            <p:cond delay="0"/>
                                          </p:stCondLst>
                                        </p:cTn>
                                        <p:tgtEl>
                                          <p:spTgt spid="11"/>
                                        </p:tgtEl>
                                        <p:attrNameLst>
                                          <p:attrName>style.visibility</p:attrName>
                                        </p:attrNameLst>
                                      </p:cBhvr>
                                      <p:to>
                                        <p:strVal val="visible"/>
                                      </p:to>
                                    </p:set>
                                    <p:animEffect transition="in" filter="diamond(out)">
                                      <p:cBhvr>
                                        <p:cTn id="31" dur="1000"/>
                                        <p:tgtEl>
                                          <p:spTgt spid="11"/>
                                        </p:tgtEl>
                                      </p:cBhvr>
                                    </p:animEffect>
                                  </p:childTnLst>
                                </p:cTn>
                              </p:par>
                              <p:par>
                                <p:cTn id="32" presetID="10" presetClass="entr" presetSubtype="0" fill="hold" grpId="0" nodeType="withEffect">
                                  <p:stCondLst>
                                    <p:cond delay="250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par>
                                <p:cTn id="35" presetID="8" presetClass="entr" presetSubtype="32" fill="hold" grpId="0" nodeType="withEffect">
                                  <p:stCondLst>
                                    <p:cond delay="2000"/>
                                  </p:stCondLst>
                                  <p:childTnLst>
                                    <p:set>
                                      <p:cBhvr>
                                        <p:cTn id="36" dur="1" fill="hold">
                                          <p:stCondLst>
                                            <p:cond delay="0"/>
                                          </p:stCondLst>
                                        </p:cTn>
                                        <p:tgtEl>
                                          <p:spTgt spid="12"/>
                                        </p:tgtEl>
                                        <p:attrNameLst>
                                          <p:attrName>style.visibility</p:attrName>
                                        </p:attrNameLst>
                                      </p:cBhvr>
                                      <p:to>
                                        <p:strVal val="visible"/>
                                      </p:to>
                                    </p:set>
                                    <p:animEffect transition="in" filter="diamond(out)">
                                      <p:cBhvr>
                                        <p:cTn id="37" dur="1000"/>
                                        <p:tgtEl>
                                          <p:spTgt spid="12"/>
                                        </p:tgtEl>
                                      </p:cBhvr>
                                    </p:animEffect>
                                  </p:childTnLst>
                                </p:cTn>
                              </p:par>
                              <p:par>
                                <p:cTn id="38" presetID="10" presetClass="entr" presetSubtype="0" fill="hold" grpId="0" nodeType="withEffect">
                                  <p:stCondLst>
                                    <p:cond delay="250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nodeType="withEffect">
                                  <p:stCondLst>
                                    <p:cond delay="280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fade">
                                      <p:cBhvr>
                                        <p:cTn id="48" dur="500"/>
                                        <p:tgtEl>
                                          <p:spTgt spid="2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nodeType="click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p:bldP spid="14" grpId="0"/>
      <p:bldP spid="15"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Synergies with the S3 Platform</a:t>
            </a:r>
          </a:p>
        </p:txBody>
      </p:sp>
      <p:sp>
        <p:nvSpPr>
          <p:cNvPr id="12291" name="Content Placeholder 2"/>
          <p:cNvSpPr>
            <a:spLocks noGrp="1"/>
          </p:cNvSpPr>
          <p:nvPr>
            <p:ph idx="1"/>
          </p:nvPr>
        </p:nvSpPr>
        <p:spPr/>
        <p:txBody>
          <a:bodyPr/>
          <a:lstStyle/>
          <a:p>
            <a:pPr algn="just"/>
            <a:r>
              <a:rPr lang="en-GB" altLang="en-US" i="0" smtClean="0"/>
              <a:t>The EU Cluster Portal complements the </a:t>
            </a:r>
            <a:r>
              <a:rPr lang="en-GB" altLang="en-US" b="1" i="0" smtClean="0"/>
              <a:t>Smart Specialisation Platform</a:t>
            </a:r>
            <a:r>
              <a:rPr lang="en-GB" altLang="en-US" i="0" smtClean="0"/>
              <a:t> that assists regional and national policy-makers to develop, implement and review their Research and Innovation Strategies for Smart Specialisation (RIS3) such as through guidance documents and tools to identify regions with similar policy priorities.</a:t>
            </a:r>
          </a:p>
          <a:p>
            <a:pPr algn="just"/>
            <a:endParaRPr lang="en-US" altLang="en-US" i="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68313" y="1196975"/>
            <a:ext cx="8229600" cy="936625"/>
          </a:xfrm>
          <a:solidFill>
            <a:srgbClr val="FFC000"/>
          </a:solidFill>
        </p:spPr>
        <p:txBody>
          <a:bodyPr/>
          <a:lstStyle/>
          <a:p>
            <a:pPr algn="ctr"/>
            <a:r>
              <a:rPr lang="fr-BE" altLang="en-US" sz="2000" smtClean="0">
                <a:solidFill>
                  <a:srgbClr val="0070C0"/>
                </a:solidFill>
              </a:rPr>
              <a:t/>
            </a:r>
            <a:br>
              <a:rPr lang="fr-BE" altLang="en-US" sz="2000" smtClean="0">
                <a:solidFill>
                  <a:srgbClr val="0070C0"/>
                </a:solidFill>
              </a:rPr>
            </a:br>
            <a:r>
              <a:rPr lang="en-GB" altLang="en-US" sz="2000" smtClean="0"/>
              <a:t>Mind Shift towards Cross-sector Synergies and Internationalisation Outside the EU</a:t>
            </a:r>
            <a:r>
              <a:rPr lang="en-GB" altLang="en-US" sz="2000" smtClean="0">
                <a:solidFill>
                  <a:srgbClr val="0066CC"/>
                </a:solidFill>
                <a:latin typeface="Arial" charset="0"/>
              </a:rPr>
              <a:t/>
            </a:r>
            <a:br>
              <a:rPr lang="en-GB" altLang="en-US" sz="2000" smtClean="0">
                <a:solidFill>
                  <a:srgbClr val="0066CC"/>
                </a:solidFill>
                <a:latin typeface="Arial" charset="0"/>
              </a:rPr>
            </a:br>
            <a:endParaRPr lang="en-GB" altLang="en-US" sz="2000" smtClean="0"/>
          </a:p>
        </p:txBody>
      </p:sp>
      <p:sp>
        <p:nvSpPr>
          <p:cNvPr id="11267" name="Content Placeholder 2"/>
          <p:cNvSpPr>
            <a:spLocks noGrp="1"/>
          </p:cNvSpPr>
          <p:nvPr>
            <p:ph idx="1"/>
          </p:nvPr>
        </p:nvSpPr>
        <p:spPr>
          <a:xfrm>
            <a:off x="539750" y="2349500"/>
            <a:ext cx="8229600" cy="4652963"/>
          </a:xfrm>
        </p:spPr>
        <p:txBody>
          <a:bodyPr/>
          <a:lstStyle/>
          <a:p>
            <a:pPr marL="0" lvl="1" indent="0" eaLnBrk="1" hangingPunct="1">
              <a:buFontTx/>
              <a:buNone/>
              <a:defRPr/>
            </a:pPr>
            <a:r>
              <a:rPr lang="fr-BE" altLang="en-US" sz="1800" b="0" dirty="0" smtClean="0">
                <a:latin typeface="Arial" charset="0"/>
                <a:ea typeface="ＭＳ Ｐゴシック" pitchFamily="34" charset="-128"/>
              </a:rPr>
              <a:t>1. </a:t>
            </a:r>
            <a:r>
              <a:rPr lang="fr-BE" altLang="en-US" sz="1800" b="0" dirty="0" err="1" smtClean="0">
                <a:latin typeface="Arial" charset="0"/>
                <a:ea typeface="ＭＳ Ｐゴシック" pitchFamily="34" charset="-128"/>
              </a:rPr>
              <a:t>Sectors</a:t>
            </a:r>
            <a:r>
              <a:rPr lang="fr-BE" altLang="en-US" sz="1800" b="0" dirty="0" smtClean="0">
                <a:latin typeface="Arial" charset="0"/>
                <a:ea typeface="ＭＳ Ｐゴシック" pitchFamily="34" charset="-128"/>
              </a:rPr>
              <a:t> </a:t>
            </a:r>
            <a:r>
              <a:rPr lang="fr-BE" altLang="en-US" sz="1800" b="0" dirty="0" err="1" smtClean="0">
                <a:latin typeface="Arial" charset="0"/>
                <a:ea typeface="ＭＳ Ｐゴシック" pitchFamily="34" charset="-128"/>
              </a:rPr>
              <a:t>often</a:t>
            </a:r>
            <a:r>
              <a:rPr lang="fr-BE" altLang="en-US" sz="1800" b="0" dirty="0" smtClean="0">
                <a:latin typeface="Arial" charset="0"/>
                <a:ea typeface="ＭＳ Ｐゴシック" pitchFamily="34" charset="-128"/>
              </a:rPr>
              <a:t> </a:t>
            </a:r>
            <a:r>
              <a:rPr lang="fr-BE" altLang="en-US" sz="1800" b="0" dirty="0" err="1" smtClean="0">
                <a:latin typeface="Arial" charset="0"/>
                <a:ea typeface="ＭＳ Ｐゴシック" pitchFamily="34" charset="-128"/>
              </a:rPr>
              <a:t>reported</a:t>
            </a:r>
            <a:r>
              <a:rPr lang="fr-BE" altLang="en-US" sz="1800" b="0" dirty="0" smtClean="0">
                <a:latin typeface="Arial" charset="0"/>
                <a:ea typeface="ＭＳ Ｐゴシック" pitchFamily="34" charset="-128"/>
              </a:rPr>
              <a:t> as relevant to </a:t>
            </a:r>
            <a:r>
              <a:rPr lang="fr-BE" altLang="en-US" sz="1800" b="0" dirty="0" err="1" smtClean="0">
                <a:latin typeface="Arial" charset="0"/>
                <a:ea typeface="ＭＳ Ｐゴシック" pitchFamily="34" charset="-128"/>
              </a:rPr>
              <a:t>coastal</a:t>
            </a:r>
            <a:r>
              <a:rPr lang="fr-BE" altLang="en-US" sz="1800" b="0" dirty="0" smtClean="0">
                <a:latin typeface="Arial" charset="0"/>
                <a:ea typeface="ＭＳ Ｐゴシック" pitchFamily="34" charset="-128"/>
              </a:rPr>
              <a:t> </a:t>
            </a:r>
            <a:r>
              <a:rPr lang="fr-BE" altLang="en-US" sz="1800" b="0" dirty="0" err="1" smtClean="0">
                <a:latin typeface="Arial" charset="0"/>
                <a:ea typeface="ＭＳ Ｐゴシック" pitchFamily="34" charset="-128"/>
              </a:rPr>
              <a:t>tourism</a:t>
            </a:r>
            <a:r>
              <a:rPr lang="fr-BE" altLang="en-US" sz="1800" b="0" dirty="0" smtClean="0">
                <a:latin typeface="Arial" charset="0"/>
                <a:ea typeface="ＭＳ Ｐゴシック" pitchFamily="34" charset="-128"/>
              </a:rPr>
              <a:t>:</a:t>
            </a:r>
          </a:p>
          <a:p>
            <a:pPr marL="0" lvl="1" indent="0" eaLnBrk="1" hangingPunct="1">
              <a:buFontTx/>
              <a:buNone/>
              <a:defRPr/>
            </a:pPr>
            <a:endParaRPr lang="fr-BE" altLang="en-US" sz="1800" b="0" dirty="0" smtClean="0">
              <a:latin typeface="Arial" charset="0"/>
              <a:ea typeface="ＭＳ Ｐゴシック" pitchFamily="34" charset="-128"/>
            </a:endParaRPr>
          </a:p>
          <a:p>
            <a:pPr marL="285750" lvl="1" eaLnBrk="1" hangingPunct="1">
              <a:defRPr/>
            </a:pPr>
            <a:r>
              <a:rPr lang="fr-BE" altLang="en-US" sz="1800" i="1" u="sng" dirty="0" err="1" smtClean="0">
                <a:solidFill>
                  <a:srgbClr val="FF0000"/>
                </a:solidFill>
                <a:latin typeface="Arial" charset="0"/>
                <a:ea typeface="ＭＳ Ｐゴシック" pitchFamily="34" charset="-128"/>
              </a:rPr>
              <a:t>creative</a:t>
            </a:r>
            <a:r>
              <a:rPr lang="fr-BE" altLang="en-US" sz="1800" i="1" u="sng" dirty="0" smtClean="0">
                <a:solidFill>
                  <a:srgbClr val="FF0000"/>
                </a:solidFill>
                <a:latin typeface="Arial" charset="0"/>
                <a:ea typeface="ＭＳ Ｐゴシック" pitchFamily="34" charset="-128"/>
              </a:rPr>
              <a:t> industries</a:t>
            </a:r>
            <a:r>
              <a:rPr lang="fr-BE" altLang="en-US" sz="1800" i="1" dirty="0" smtClean="0">
                <a:latin typeface="Arial" charset="0"/>
                <a:ea typeface="ＭＳ Ｐゴシック" pitchFamily="34" charset="-128"/>
              </a:rPr>
              <a:t>, </a:t>
            </a:r>
            <a:r>
              <a:rPr lang="fr-BE" altLang="en-US" sz="1800" b="0" i="1" dirty="0" err="1" smtClean="0">
                <a:latin typeface="Arial" charset="0"/>
                <a:ea typeface="ＭＳ Ｐゴシック" pitchFamily="34" charset="-128"/>
              </a:rPr>
              <a:t>including</a:t>
            </a:r>
            <a:r>
              <a:rPr lang="fr-BE" altLang="en-US" sz="1800" b="0" i="1" dirty="0" smtClean="0">
                <a:latin typeface="Arial" charset="0"/>
                <a:ea typeface="ＭＳ Ｐゴシック" pitchFamily="34" charset="-128"/>
              </a:rPr>
              <a:t> culture </a:t>
            </a:r>
            <a:r>
              <a:rPr lang="fr-BE" altLang="en-US" sz="1800" b="0" i="1" dirty="0" err="1" smtClean="0">
                <a:latin typeface="Arial" charset="0"/>
                <a:ea typeface="ＭＳ Ｐゴシック" pitchFamily="34" charset="-128"/>
              </a:rPr>
              <a:t>heritage</a:t>
            </a:r>
            <a:r>
              <a:rPr lang="fr-BE" altLang="en-US" sz="1800" b="0" i="1" dirty="0" smtClean="0">
                <a:latin typeface="Arial" charset="0"/>
                <a:ea typeface="ＭＳ Ｐゴシック" pitchFamily="34" charset="-128"/>
              </a:rPr>
              <a:t> and marine science, </a:t>
            </a:r>
            <a:r>
              <a:rPr lang="fr-BE" altLang="en-US" sz="1800" b="0" i="1" dirty="0" err="1" smtClean="0">
                <a:latin typeface="Arial" charset="0"/>
                <a:ea typeface="ＭＳ Ｐゴシック" pitchFamily="34" charset="-128"/>
              </a:rPr>
              <a:t>gastronomy</a:t>
            </a:r>
            <a:r>
              <a:rPr lang="fr-BE" altLang="en-US" sz="1800" i="1" dirty="0" smtClean="0">
                <a:latin typeface="Arial" charset="0"/>
                <a:ea typeface="ＭＳ Ｐゴシック" pitchFamily="34" charset="-128"/>
              </a:rPr>
              <a:t>; </a:t>
            </a:r>
            <a:r>
              <a:rPr lang="fr-BE" altLang="en-US" sz="1800" i="1" u="sng" dirty="0" smtClean="0">
                <a:solidFill>
                  <a:srgbClr val="FF0000"/>
                </a:solidFill>
                <a:latin typeface="Arial" charset="0"/>
                <a:ea typeface="ＭＳ Ｐゴシック" pitchFamily="34" charset="-128"/>
              </a:rPr>
              <a:t>mobile and </a:t>
            </a:r>
            <a:r>
              <a:rPr lang="fr-BE" altLang="en-US" sz="1800" i="1" u="sng" dirty="0" err="1" smtClean="0">
                <a:solidFill>
                  <a:srgbClr val="FF0000"/>
                </a:solidFill>
                <a:latin typeface="Arial" charset="0"/>
                <a:ea typeface="ＭＳ Ｐゴシック" pitchFamily="34" charset="-128"/>
              </a:rPr>
              <a:t>mobility</a:t>
            </a:r>
            <a:r>
              <a:rPr lang="fr-BE" altLang="en-US" sz="1800" i="1" u="sng" dirty="0" smtClean="0">
                <a:solidFill>
                  <a:srgbClr val="FF0000"/>
                </a:solidFill>
                <a:latin typeface="Arial" charset="0"/>
                <a:ea typeface="ＭＳ Ｐゴシック" pitchFamily="34" charset="-128"/>
              </a:rPr>
              <a:t> industries</a:t>
            </a:r>
            <a:r>
              <a:rPr lang="fr-BE" altLang="en-US" sz="1800" i="1" dirty="0" smtClean="0">
                <a:latin typeface="Arial" charset="0"/>
                <a:ea typeface="ＭＳ Ｐゴシック" pitchFamily="34" charset="-128"/>
              </a:rPr>
              <a:t>, </a:t>
            </a:r>
            <a:r>
              <a:rPr lang="fr-BE" altLang="en-US" sz="1800" b="0" i="1" dirty="0" err="1" smtClean="0">
                <a:latin typeface="Arial" charset="0"/>
                <a:ea typeface="ＭＳ Ｐゴシック" pitchFamily="34" charset="-128"/>
              </a:rPr>
              <a:t>including</a:t>
            </a:r>
            <a:r>
              <a:rPr lang="fr-BE" altLang="en-US" sz="1800" i="1" dirty="0" smtClean="0">
                <a:latin typeface="Arial" charset="0"/>
                <a:ea typeface="ＭＳ Ｐゴシック" pitchFamily="34" charset="-128"/>
              </a:rPr>
              <a:t> </a:t>
            </a:r>
            <a:r>
              <a:rPr lang="fr-BE" altLang="en-US" sz="1800" b="0" i="1" dirty="0" err="1" smtClean="0">
                <a:latin typeface="Arial" charset="0"/>
                <a:ea typeface="ＭＳ Ｐゴシック" pitchFamily="34" charset="-128"/>
              </a:rPr>
              <a:t>apps</a:t>
            </a:r>
            <a:r>
              <a:rPr lang="fr-BE" altLang="en-US" sz="1800" b="0" i="1" dirty="0" smtClean="0">
                <a:latin typeface="Arial" charset="0"/>
                <a:ea typeface="ＭＳ Ｐゴシック" pitchFamily="34" charset="-128"/>
              </a:rPr>
              <a:t>, internet of </a:t>
            </a:r>
            <a:r>
              <a:rPr lang="fr-BE" altLang="en-US" sz="1800" b="0" i="1" dirty="0" err="1" smtClean="0">
                <a:latin typeface="Arial" charset="0"/>
                <a:ea typeface="ＭＳ Ｐゴシック" pitchFamily="34" charset="-128"/>
              </a:rPr>
              <a:t>things</a:t>
            </a:r>
            <a:r>
              <a:rPr lang="fr-BE" altLang="en-US" sz="1800" b="0" i="1" dirty="0" smtClean="0">
                <a:latin typeface="Arial" charset="0"/>
                <a:ea typeface="ＭＳ Ｐゴシック" pitchFamily="34" charset="-128"/>
              </a:rPr>
              <a:t>; </a:t>
            </a:r>
            <a:r>
              <a:rPr lang="fr-BE" altLang="en-US" sz="1800" i="1" u="sng" dirty="0" smtClean="0">
                <a:solidFill>
                  <a:srgbClr val="FF0000"/>
                </a:solidFill>
                <a:latin typeface="Arial" charset="0"/>
                <a:ea typeface="ＭＳ Ｐゴシック" pitchFamily="34" charset="-128"/>
              </a:rPr>
              <a:t>sports </a:t>
            </a:r>
            <a:r>
              <a:rPr lang="fr-BE" altLang="en-US" sz="1800" i="1" u="sng" dirty="0" err="1" smtClean="0">
                <a:solidFill>
                  <a:srgbClr val="FF0000"/>
                </a:solidFill>
                <a:latin typeface="Arial" charset="0"/>
                <a:ea typeface="ＭＳ Ｐゴシック" pitchFamily="34" charset="-128"/>
              </a:rPr>
              <a:t>goods</a:t>
            </a:r>
            <a:r>
              <a:rPr lang="fr-BE" altLang="en-US" sz="1800" i="1" u="sng" dirty="0" smtClean="0">
                <a:solidFill>
                  <a:srgbClr val="FF0000"/>
                </a:solidFill>
                <a:latin typeface="Arial" charset="0"/>
                <a:ea typeface="ＭＳ Ｐゴシック" pitchFamily="34" charset="-128"/>
              </a:rPr>
              <a:t>, services and </a:t>
            </a:r>
            <a:r>
              <a:rPr lang="fr-BE" altLang="en-US" sz="1800" i="1" u="sng" dirty="0" err="1" smtClean="0">
                <a:solidFill>
                  <a:srgbClr val="FF0000"/>
                </a:solidFill>
                <a:latin typeface="Arial" charset="0"/>
                <a:ea typeface="ＭＳ Ｐゴシック" pitchFamily="34" charset="-128"/>
              </a:rPr>
              <a:t>events</a:t>
            </a:r>
            <a:r>
              <a:rPr lang="fr-BE" altLang="en-US" sz="1800" i="1" u="sng" dirty="0" smtClean="0">
                <a:solidFill>
                  <a:srgbClr val="FF0000"/>
                </a:solidFill>
                <a:latin typeface="Arial" charset="0"/>
                <a:ea typeface="ＭＳ Ｐゴシック" pitchFamily="34" charset="-128"/>
              </a:rPr>
              <a:t>, </a:t>
            </a:r>
            <a:r>
              <a:rPr lang="fr-BE" altLang="en-US" sz="1800" b="0" i="1" dirty="0" err="1" smtClean="0">
                <a:latin typeface="Arial" charset="0"/>
                <a:ea typeface="ＭＳ Ｐゴシック" pitchFamily="34" charset="-128"/>
              </a:rPr>
              <a:t>including</a:t>
            </a:r>
            <a:r>
              <a:rPr lang="fr-BE" altLang="en-US" sz="1800" b="0" i="1" dirty="0" smtClean="0">
                <a:latin typeface="Arial" charset="0"/>
                <a:ea typeface="ＭＳ Ｐゴシック" pitchFamily="34" charset="-128"/>
              </a:rPr>
              <a:t> </a:t>
            </a:r>
          </a:p>
          <a:p>
            <a:pPr marL="0" lvl="1" indent="0" eaLnBrk="1" hangingPunct="1">
              <a:buFontTx/>
              <a:buNone/>
              <a:defRPr/>
            </a:pPr>
            <a:r>
              <a:rPr lang="fr-BE" altLang="en-US" sz="1800" b="0" i="1" dirty="0">
                <a:latin typeface="Arial" charset="0"/>
                <a:ea typeface="ＭＳ Ｐゴシック" pitchFamily="34" charset="-128"/>
              </a:rPr>
              <a:t> </a:t>
            </a:r>
            <a:r>
              <a:rPr lang="fr-BE" altLang="en-US" sz="1800" b="0" i="1" dirty="0" smtClean="0">
                <a:latin typeface="Arial" charset="0"/>
                <a:ea typeface="ＭＳ Ｐゴシック" pitchFamily="34" charset="-128"/>
              </a:rPr>
              <a:t>    </a:t>
            </a:r>
            <a:r>
              <a:rPr lang="fr-BE" altLang="en-US" sz="1800" b="0" i="1" dirty="0" err="1" smtClean="0">
                <a:latin typeface="Arial" charset="0"/>
                <a:ea typeface="ＭＳ Ｐゴシック" pitchFamily="34" charset="-128"/>
              </a:rPr>
              <a:t>fishing</a:t>
            </a:r>
            <a:r>
              <a:rPr lang="fr-BE" altLang="en-US" sz="1800" b="0" i="1" dirty="0" smtClean="0">
                <a:latin typeface="Arial" charset="0"/>
                <a:ea typeface="ＭＳ Ｐゴシック" pitchFamily="34" charset="-128"/>
              </a:rPr>
              <a:t> (</a:t>
            </a:r>
            <a:r>
              <a:rPr lang="fr-BE" altLang="en-US" sz="1800" b="0" i="1" dirty="0" err="1" smtClean="0">
                <a:latin typeface="Arial" charset="0"/>
                <a:ea typeface="ＭＳ Ｐゴシック" pitchFamily="34" charset="-128"/>
              </a:rPr>
              <a:t>experience</a:t>
            </a:r>
            <a:r>
              <a:rPr lang="fr-BE" altLang="en-US" sz="1800" b="0" i="1" dirty="0" smtClean="0">
                <a:latin typeface="Arial" charset="0"/>
                <a:ea typeface="ＭＳ Ｐゴシック" pitchFamily="34" charset="-128"/>
              </a:rPr>
              <a:t> </a:t>
            </a:r>
            <a:r>
              <a:rPr lang="fr-BE" altLang="en-US" sz="1800" b="0" i="1" dirty="0" err="1" smtClean="0">
                <a:latin typeface="Arial" charset="0"/>
                <a:ea typeface="ＭＳ Ｐゴシック" pitchFamily="34" charset="-128"/>
              </a:rPr>
              <a:t>economy</a:t>
            </a:r>
            <a:r>
              <a:rPr lang="fr-BE" altLang="en-US" sz="1800" b="0" i="1" dirty="0" smtClean="0">
                <a:latin typeface="Arial" charset="0"/>
                <a:ea typeface="ＭＳ Ｐゴシック" pitchFamily="34" charset="-128"/>
              </a:rPr>
              <a:t>); </a:t>
            </a:r>
            <a:r>
              <a:rPr lang="fr-BE" altLang="en-US" sz="1800" i="1" u="sng" dirty="0" err="1" smtClean="0">
                <a:solidFill>
                  <a:srgbClr val="FF0000"/>
                </a:solidFill>
                <a:latin typeface="Arial" charset="0"/>
                <a:ea typeface="ＭＳ Ｐゴシック" pitchFamily="34" charset="-128"/>
              </a:rPr>
              <a:t>shipbuilding</a:t>
            </a:r>
            <a:r>
              <a:rPr lang="fr-BE" altLang="en-US" sz="1800" i="1" u="sng" dirty="0" smtClean="0">
                <a:solidFill>
                  <a:srgbClr val="FF0000"/>
                </a:solidFill>
                <a:latin typeface="Arial" charset="0"/>
                <a:ea typeface="ＭＳ Ｐゴシック" pitchFamily="34" charset="-128"/>
              </a:rPr>
              <a:t>; </a:t>
            </a:r>
            <a:r>
              <a:rPr lang="fr-BE" altLang="en-US" sz="1800" i="1" u="sng" dirty="0" err="1" smtClean="0">
                <a:solidFill>
                  <a:srgbClr val="FF0000"/>
                </a:solidFill>
                <a:latin typeface="Arial" charset="0"/>
                <a:ea typeface="ＭＳ Ｐゴシック" pitchFamily="34" charset="-128"/>
              </a:rPr>
              <a:t>environment</a:t>
            </a:r>
            <a:r>
              <a:rPr lang="fr-BE" altLang="en-US" sz="1800" i="1" u="sng" dirty="0" smtClean="0">
                <a:solidFill>
                  <a:srgbClr val="FF0000"/>
                </a:solidFill>
                <a:latin typeface="Arial" charset="0"/>
                <a:ea typeface="ＭＳ Ｐゴシック" pitchFamily="34" charset="-128"/>
              </a:rPr>
              <a:t> conservation… </a:t>
            </a:r>
          </a:p>
          <a:p>
            <a:pPr marL="0" lvl="1" indent="0" eaLnBrk="1" hangingPunct="1">
              <a:buFontTx/>
              <a:buNone/>
              <a:defRPr/>
            </a:pPr>
            <a:endParaRPr lang="fr-BE" altLang="en-US" sz="1800" b="0" i="1" u="sng" dirty="0">
              <a:solidFill>
                <a:srgbClr val="FF0000"/>
              </a:solidFill>
              <a:latin typeface="Arial" charset="0"/>
              <a:ea typeface="ＭＳ Ｐゴシック" pitchFamily="34" charset="-128"/>
            </a:endParaRPr>
          </a:p>
          <a:p>
            <a:pPr marL="0" lvl="1" indent="0" eaLnBrk="1" hangingPunct="1">
              <a:buFontTx/>
              <a:buNone/>
              <a:defRPr/>
            </a:pPr>
            <a:r>
              <a:rPr lang="fr-BE" altLang="en-US" sz="1800" b="0" u="sng" dirty="0" smtClean="0">
                <a:latin typeface="Arial" charset="0"/>
                <a:ea typeface="ＭＳ Ｐゴシック" pitchFamily="34" charset="-128"/>
              </a:rPr>
              <a:t>2. Internationalisation </a:t>
            </a:r>
            <a:r>
              <a:rPr lang="fr-BE" altLang="en-US" sz="1800" b="0" u="sng" dirty="0" err="1" smtClean="0">
                <a:latin typeface="Arial" charset="0"/>
                <a:ea typeface="ＭＳ Ｐゴシック" pitchFamily="34" charset="-128"/>
              </a:rPr>
              <a:t>outside</a:t>
            </a:r>
            <a:r>
              <a:rPr lang="fr-BE" altLang="en-US" sz="1800" b="0" u="sng" dirty="0" smtClean="0">
                <a:latin typeface="Arial" charset="0"/>
                <a:ea typeface="ＭＳ Ｐゴシック" pitchFamily="34" charset="-128"/>
              </a:rPr>
              <a:t> the EU:</a:t>
            </a:r>
          </a:p>
          <a:p>
            <a:pPr marL="0" lvl="1" indent="0" eaLnBrk="1" hangingPunct="1">
              <a:buFontTx/>
              <a:buNone/>
              <a:defRPr/>
            </a:pPr>
            <a:endParaRPr lang="fr-BE" altLang="en-US" sz="1800" b="0" u="sng" dirty="0">
              <a:latin typeface="Arial" charset="0"/>
              <a:ea typeface="ＭＳ Ｐゴシック" pitchFamily="34" charset="-128"/>
            </a:endParaRPr>
          </a:p>
          <a:p>
            <a:pPr marL="285750" lvl="1" eaLnBrk="1" hangingPunct="1">
              <a:defRPr/>
            </a:pPr>
            <a:r>
              <a:rPr lang="fr-BE" altLang="en-US" sz="1800" b="0" i="1" dirty="0" smtClean="0">
                <a:latin typeface="Arial" charset="0"/>
                <a:ea typeface="ＭＳ Ｐゴシック" pitchFamily="34" charset="-128"/>
              </a:rPr>
              <a:t>Much </a:t>
            </a:r>
            <a:r>
              <a:rPr lang="fr-BE" altLang="en-US" sz="1800" b="0" i="1" dirty="0" err="1" smtClean="0">
                <a:latin typeface="Arial" charset="0"/>
                <a:ea typeface="ＭＳ Ｐゴシック" pitchFamily="34" charset="-128"/>
              </a:rPr>
              <a:t>growth</a:t>
            </a:r>
            <a:r>
              <a:rPr lang="fr-BE" altLang="en-US" sz="1800" b="0" i="1" dirty="0" smtClean="0">
                <a:latin typeface="Arial" charset="0"/>
                <a:ea typeface="ＭＳ Ｐゴシック" pitchFamily="34" charset="-128"/>
              </a:rPr>
              <a:t> </a:t>
            </a:r>
            <a:r>
              <a:rPr lang="fr-BE" altLang="en-US" sz="1800" b="0" i="1" dirty="0" err="1" smtClean="0">
                <a:latin typeface="Arial" charset="0"/>
                <a:ea typeface="ＭＳ Ｐゴシック" pitchFamily="34" charset="-128"/>
              </a:rPr>
              <a:t>is</a:t>
            </a:r>
            <a:r>
              <a:rPr lang="fr-BE" altLang="en-US" sz="1800" b="0" i="1" dirty="0" smtClean="0">
                <a:latin typeface="Arial" charset="0"/>
                <a:ea typeface="ＭＳ Ｐゴシック" pitchFamily="34" charset="-128"/>
              </a:rPr>
              <a:t> </a:t>
            </a:r>
            <a:r>
              <a:rPr lang="fr-BE" altLang="en-US" sz="1800" b="0" i="1" dirty="0" err="1" smtClean="0">
                <a:latin typeface="Arial" charset="0"/>
                <a:ea typeface="ＭＳ Ｐゴシック" pitchFamily="34" charset="-128"/>
              </a:rPr>
              <a:t>originated</a:t>
            </a:r>
            <a:r>
              <a:rPr lang="fr-BE" altLang="en-US" sz="1800" b="0" i="1" dirty="0" smtClean="0">
                <a:latin typeface="Arial" charset="0"/>
                <a:ea typeface="ＭＳ Ｐゴシック" pitchFamily="34" charset="-128"/>
              </a:rPr>
              <a:t> </a:t>
            </a:r>
            <a:r>
              <a:rPr lang="fr-BE" altLang="en-US" sz="1800" b="0" i="1" dirty="0" err="1" smtClean="0">
                <a:latin typeface="Arial" charset="0"/>
                <a:ea typeface="ＭＳ Ｐゴシック" pitchFamily="34" charset="-128"/>
              </a:rPr>
              <a:t>outside</a:t>
            </a:r>
            <a:r>
              <a:rPr lang="fr-BE" altLang="en-US" sz="1800" b="0" i="1" dirty="0" smtClean="0">
                <a:latin typeface="Arial" charset="0"/>
                <a:ea typeface="ＭＳ Ｐゴシック" pitchFamily="34" charset="-128"/>
              </a:rPr>
              <a:t> the EU</a:t>
            </a:r>
          </a:p>
          <a:p>
            <a:pPr marL="285750" lvl="1" eaLnBrk="1" hangingPunct="1">
              <a:defRPr/>
            </a:pPr>
            <a:endParaRPr lang="fr-BE" altLang="en-US" sz="1800" b="0" i="1" dirty="0">
              <a:latin typeface="Arial" charset="0"/>
              <a:ea typeface="ＭＳ Ｐゴシック" pitchFamily="34" charset="-128"/>
            </a:endParaRPr>
          </a:p>
          <a:p>
            <a:pPr marL="0" lvl="1" indent="0" eaLnBrk="1" hangingPunct="1">
              <a:buFontTx/>
              <a:buNone/>
              <a:defRPr/>
            </a:pPr>
            <a:r>
              <a:rPr lang="fr-BE" altLang="en-US" sz="1800" b="0" i="1" dirty="0" smtClean="0">
                <a:latin typeface="Arial" charset="0"/>
                <a:ea typeface="ＭＳ Ｐゴシック" pitchFamily="34" charset="-128"/>
              </a:rPr>
              <a:t>3. </a:t>
            </a:r>
            <a:r>
              <a:rPr lang="fr-BE" altLang="en-US" sz="1800" b="0" i="1" dirty="0" err="1" smtClean="0">
                <a:latin typeface="Arial" charset="0"/>
                <a:ea typeface="ＭＳ Ｐゴシック" pitchFamily="34" charset="-128"/>
              </a:rPr>
              <a:t>Additional</a:t>
            </a:r>
            <a:r>
              <a:rPr lang="fr-BE" altLang="en-US" sz="1800" b="0" i="1" dirty="0" smtClean="0">
                <a:latin typeface="Arial" charset="0"/>
                <a:ea typeface="ＭＳ Ｐゴシック" pitchFamily="34" charset="-128"/>
              </a:rPr>
              <a:t> instruments:</a:t>
            </a:r>
          </a:p>
          <a:p>
            <a:pPr marL="285750" lvl="1" eaLnBrk="1" hangingPunct="1">
              <a:defRPr/>
            </a:pPr>
            <a:r>
              <a:rPr lang="fr-BE" altLang="en-US" sz="1800" b="0" i="1" dirty="0" smtClean="0">
                <a:latin typeface="Arial" charset="0"/>
                <a:ea typeface="ＭＳ Ｐゴシック" pitchFamily="34" charset="-128"/>
              </a:rPr>
              <a:t>EU </a:t>
            </a:r>
            <a:r>
              <a:rPr lang="fr-BE" altLang="en-US" sz="1800" b="0" i="1" dirty="0" err="1" smtClean="0">
                <a:latin typeface="Arial" charset="0"/>
                <a:ea typeface="ＭＳ Ｐゴシック" pitchFamily="34" charset="-128"/>
              </a:rPr>
              <a:t>Baltic</a:t>
            </a:r>
            <a:r>
              <a:rPr lang="fr-BE" altLang="en-US" sz="1800" b="0" i="1" dirty="0" smtClean="0">
                <a:latin typeface="Arial" charset="0"/>
                <a:ea typeface="ＭＳ Ｐゴシック" pitchFamily="34" charset="-128"/>
              </a:rPr>
              <a:t> </a:t>
            </a:r>
            <a:r>
              <a:rPr lang="fr-BE" altLang="en-US" sz="1800" b="0" i="1" dirty="0" err="1" smtClean="0">
                <a:latin typeface="Arial" charset="0"/>
                <a:ea typeface="ＭＳ Ｐゴシック" pitchFamily="34" charset="-128"/>
              </a:rPr>
              <a:t>Sea</a:t>
            </a:r>
            <a:r>
              <a:rPr lang="fr-BE" altLang="en-US" sz="1800" b="0" i="1" dirty="0" smtClean="0">
                <a:latin typeface="Arial" charset="0"/>
                <a:ea typeface="ＭＳ Ｐゴシック" pitchFamily="34" charset="-128"/>
              </a:rPr>
              <a:t> </a:t>
            </a:r>
            <a:r>
              <a:rPr lang="fr-BE" altLang="en-US" sz="1800" b="0" i="1" dirty="0" err="1" smtClean="0">
                <a:latin typeface="Arial" charset="0"/>
                <a:ea typeface="ＭＳ Ｐゴシック" pitchFamily="34" charset="-128"/>
              </a:rPr>
              <a:t>Region</a:t>
            </a:r>
            <a:r>
              <a:rPr lang="fr-BE" altLang="en-US" sz="1800" b="0" i="1" dirty="0" smtClean="0">
                <a:latin typeface="Arial" charset="0"/>
                <a:ea typeface="ＭＳ Ｐゴシック" pitchFamily="34" charset="-128"/>
              </a:rPr>
              <a:t>, Danube, </a:t>
            </a:r>
            <a:r>
              <a:rPr lang="fr-BE" altLang="en-US" sz="1800" b="0" i="1" dirty="0" err="1" smtClean="0">
                <a:latin typeface="Arial" charset="0"/>
                <a:ea typeface="ＭＳ Ｐゴシック" pitchFamily="34" charset="-128"/>
              </a:rPr>
              <a:t>Adriatic</a:t>
            </a:r>
            <a:r>
              <a:rPr lang="fr-BE" altLang="en-US" sz="1800" b="0" i="1" dirty="0" smtClean="0">
                <a:latin typeface="Arial" charset="0"/>
                <a:ea typeface="ＭＳ Ｐゴシック" pitchFamily="34" charset="-128"/>
              </a:rPr>
              <a:t> and </a:t>
            </a:r>
            <a:r>
              <a:rPr lang="fr-BE" altLang="en-US" sz="1800" b="0" i="1" dirty="0" err="1" smtClean="0">
                <a:latin typeface="Arial" charset="0"/>
                <a:ea typeface="ＭＳ Ｐゴシック" pitchFamily="34" charset="-128"/>
              </a:rPr>
              <a:t>Ionian</a:t>
            </a:r>
            <a:r>
              <a:rPr lang="fr-BE" altLang="en-US" sz="1800" b="0" i="1" dirty="0" smtClean="0">
                <a:latin typeface="Arial" charset="0"/>
                <a:ea typeface="ＭＳ Ｐゴシック" pitchFamily="34" charset="-128"/>
              </a:rPr>
              <a:t> </a:t>
            </a:r>
            <a:r>
              <a:rPr lang="fr-BE" altLang="en-US" sz="1800" b="0" i="1" dirty="0" err="1" smtClean="0">
                <a:latin typeface="Arial" charset="0"/>
                <a:ea typeface="ＭＳ Ｐゴシック" pitchFamily="34" charset="-128"/>
              </a:rPr>
              <a:t>Strategies</a:t>
            </a:r>
            <a:endParaRPr lang="fr-BE" altLang="en-US" sz="1800" b="0" i="1" dirty="0" smtClean="0">
              <a:latin typeface="Arial" charset="0"/>
              <a:ea typeface="ＭＳ Ｐゴシック" pitchFamily="34" charset="-128"/>
            </a:endParaRPr>
          </a:p>
          <a:p>
            <a:pPr marL="285750" lvl="1" eaLnBrk="1" hangingPunct="1">
              <a:defRPr/>
            </a:pPr>
            <a:r>
              <a:rPr lang="fr-BE" altLang="en-US" sz="1800" b="0" i="1" dirty="0" smtClean="0">
                <a:latin typeface="Arial" charset="0"/>
                <a:ea typeface="ＭＳ Ｐゴシック" pitchFamily="34" charset="-128"/>
              </a:rPr>
              <a:t>ESIF </a:t>
            </a:r>
            <a:r>
              <a:rPr lang="fr-BE" altLang="en-US" sz="1800" b="0" i="1" dirty="0" err="1" smtClean="0">
                <a:latin typeface="Arial" charset="0"/>
                <a:ea typeface="ＭＳ Ｐゴシック" pitchFamily="34" charset="-128"/>
              </a:rPr>
              <a:t>Regional</a:t>
            </a:r>
            <a:r>
              <a:rPr lang="fr-BE" altLang="en-US" sz="1800" b="0" i="1" dirty="0" smtClean="0">
                <a:latin typeface="Arial" charset="0"/>
                <a:ea typeface="ＭＳ Ｐゴシック" pitchFamily="34" charset="-128"/>
              </a:rPr>
              <a:t> Smart </a:t>
            </a:r>
            <a:r>
              <a:rPr lang="fr-BE" altLang="en-US" sz="1800" b="0" i="1" dirty="0" err="1" smtClean="0">
                <a:latin typeface="Arial" charset="0"/>
                <a:ea typeface="ＭＳ Ｐゴシック" pitchFamily="34" charset="-128"/>
              </a:rPr>
              <a:t>Specialisation</a:t>
            </a:r>
            <a:r>
              <a:rPr lang="fr-BE" altLang="en-US" sz="1800" b="0" i="1" dirty="0" smtClean="0">
                <a:latin typeface="Arial" charset="0"/>
                <a:ea typeface="ＭＳ Ｐゴシック" pitchFamily="34" charset="-128"/>
              </a:rPr>
              <a:t> </a:t>
            </a:r>
            <a:r>
              <a:rPr lang="fr-BE" altLang="en-US" sz="1800" b="0" i="1" dirty="0" err="1" smtClean="0">
                <a:latin typeface="Arial" charset="0"/>
                <a:ea typeface="ＭＳ Ｐゴシック" pitchFamily="34" charset="-128"/>
              </a:rPr>
              <a:t>Strategies</a:t>
            </a:r>
            <a:r>
              <a:rPr lang="fr-BE" altLang="en-US" sz="1800" b="0" i="1" dirty="0" smtClean="0">
                <a:latin typeface="Arial" charset="0"/>
                <a:ea typeface="ＭＳ Ｐゴシック" pitchFamily="34" charset="-128"/>
              </a:rPr>
              <a:t> (RIS 3)</a:t>
            </a:r>
          </a:p>
          <a:p>
            <a:pPr marL="285750" lvl="1" eaLnBrk="1" hangingPunct="1">
              <a:defRPr/>
            </a:pPr>
            <a:endParaRPr lang="fr-BE" altLang="en-US" sz="1800" i="1" dirty="0" smtClean="0">
              <a:latin typeface="Arial" charset="0"/>
              <a:ea typeface="ＭＳ Ｐゴシック" pitchFamily="34" charset="-128"/>
            </a:endParaRPr>
          </a:p>
          <a:p>
            <a:pPr marL="285750" lvl="1" eaLnBrk="1" hangingPunct="1">
              <a:defRPr/>
            </a:pPr>
            <a:endParaRPr lang="fr-BE" altLang="en-US" sz="1800" i="1" dirty="0" smtClean="0">
              <a:latin typeface="Arial" charset="0"/>
              <a:ea typeface="ＭＳ Ｐゴシック" pitchFamily="34" charset="-128"/>
            </a:endParaRPr>
          </a:p>
          <a:p>
            <a:pPr marL="0" indent="0">
              <a:buFontTx/>
              <a:buNone/>
              <a:defRPr/>
            </a:pPr>
            <a:endParaRPr lang="en-GB" altLang="en-US"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763</TotalTime>
  <Words>668</Words>
  <Application>Microsoft Office PowerPoint</Application>
  <PresentationFormat>On-screen Show (4:3)</PresentationFormat>
  <Paragraphs>75</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Verdana</vt:lpstr>
      <vt:lpstr>Arial</vt:lpstr>
      <vt:lpstr>Wingdings</vt:lpstr>
      <vt:lpstr>Estrangelo Edessa</vt:lpstr>
      <vt:lpstr>MS PGothic</vt:lpstr>
      <vt:lpstr>Calibri</vt:lpstr>
      <vt:lpstr>blank</vt:lpstr>
      <vt:lpstr>EU cluster policy  Durres, 12 May 2015 </vt:lpstr>
      <vt:lpstr>Definition of clusters</vt:lpstr>
      <vt:lpstr>Slide 3</vt:lpstr>
      <vt:lpstr>What is the European Commission doing? </vt:lpstr>
      <vt:lpstr>   On Cluster Excellence: European Cluster Excellence Initiative   Benchmarking and trainings;   600 cluster organisations (bronze), 42 (gold);   50 instructors and 80 cluster managers trained   (through 4 projects under CIP)    On Cluster Analysis: European Cluster Observatory   EU cluster mapping;    Framework conditions for emerging industries  On Cluster Cooperation: European Cluster Collaboration Platform   8 international MoUs signed;    6 CIP cluster international projects supported;   4 international cluster matchmaking events.</vt:lpstr>
      <vt:lpstr> The European Commission portal dedicated to clusters policy </vt:lpstr>
      <vt:lpstr>Slide 7</vt:lpstr>
      <vt:lpstr>Synergies with the S3 Platform</vt:lpstr>
      <vt:lpstr> Mind Shift towards Cross-sector Synergies and Internationalisation Outside the EU </vt:lpstr>
      <vt:lpstr>Slide 10</vt:lpstr>
    </vt:vector>
  </TitlesOfParts>
  <Company>European Commission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soriado</dc:creator>
  <cp:lastModifiedBy>User</cp:lastModifiedBy>
  <cp:revision>73</cp:revision>
  <dcterms:created xsi:type="dcterms:W3CDTF">2014-06-06T07:57:50Z</dcterms:created>
  <dcterms:modified xsi:type="dcterms:W3CDTF">2015-05-11T21:35:48Z</dcterms:modified>
</cp:coreProperties>
</file>