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65" r:id="rId5"/>
    <p:sldId id="269" r:id="rId6"/>
    <p:sldId id="276" r:id="rId7"/>
    <p:sldId id="277" r:id="rId8"/>
    <p:sldId id="280" r:id="rId9"/>
    <p:sldId id="278" r:id="rId10"/>
    <p:sldId id="279" r:id="rId11"/>
    <p:sldId id="281" r:id="rId12"/>
    <p:sldId id="270" r:id="rId13"/>
    <p:sldId id="267" r:id="rId14"/>
    <p:sldId id="285" r:id="rId15"/>
    <p:sldId id="282" r:id="rId16"/>
    <p:sldId id="284" r:id="rId17"/>
    <p:sldId id="274" r:id="rId18"/>
    <p:sldId id="263" r:id="rId1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00%20LAVORO\5%20ATTIVITA'\SPORTELLO%20UE\2015\15%20forum%20adriatico\150428%20%20durazzo\presentazione\150501%20clu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015507436570428"/>
          <c:y val="6.1076480023330507E-2"/>
          <c:w val="0.73873381452318654"/>
          <c:h val="0.82294364246135954"/>
        </c:manualLayout>
      </c:layout>
      <c:bar3DChart>
        <c:barDir val="col"/>
        <c:grouping val="clustered"/>
        <c:ser>
          <c:idx val="0"/>
          <c:order val="0"/>
          <c:tx>
            <c:strRef>
              <c:f>Foglio4!$P$5</c:f>
              <c:strCache>
                <c:ptCount val="1"/>
                <c:pt idx="0">
                  <c:v>n. imprese</c:v>
                </c:pt>
              </c:strCache>
            </c:strRef>
          </c:tx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cat>
            <c:numRef>
              <c:f>Foglio4!$Q$4:$V$4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Foglio4!$Q$5:$V$5</c:f>
              <c:numCache>
                <c:formatCode>General</c:formatCode>
                <c:ptCount val="6"/>
                <c:pt idx="0">
                  <c:v>100</c:v>
                </c:pt>
                <c:pt idx="1">
                  <c:v>929</c:v>
                </c:pt>
                <c:pt idx="2">
                  <c:v>2008</c:v>
                </c:pt>
                <c:pt idx="3">
                  <c:v>3799</c:v>
                </c:pt>
                <c:pt idx="4">
                  <c:v>3709</c:v>
                </c:pt>
                <c:pt idx="5">
                  <c:v>5212</c:v>
                </c:pt>
              </c:numCache>
            </c:numRef>
          </c:val>
        </c:ser>
        <c:shape val="box"/>
        <c:axId val="117586944"/>
        <c:axId val="117596928"/>
        <c:axId val="0"/>
      </c:bar3DChart>
      <c:catAx>
        <c:axId val="117586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17596928"/>
        <c:crosses val="autoZero"/>
        <c:auto val="1"/>
        <c:lblAlgn val="ctr"/>
        <c:lblOffset val="100"/>
      </c:catAx>
      <c:valAx>
        <c:axId val="117596928"/>
        <c:scaling>
          <c:orientation val="minMax"/>
        </c:scaling>
        <c:axPos val="l"/>
        <c:majorGridlines/>
        <c:numFmt formatCode="General" sourceLinked="1"/>
        <c:tickLblPos val="nextTo"/>
        <c:crossAx val="117586944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Connettore 1 2"/>
        <cdr:cNvSpPr/>
      </cdr:nvSpPr>
      <cdr:spPr>
        <a:xfrm xmlns:a="http://schemas.openxmlformats.org/drawingml/2006/main" flipH="1">
          <a:off x="-2771800" y="-134076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E414-37B4-49C3-BF91-E5CE317B038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4EDF-E57D-49E4-BBB9-597232D50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Economy </a:t>
            </a:r>
            <a:r>
              <a:rPr lang="it-IT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clustering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it-IT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 MRAI reality: </a:t>
            </a:r>
            <a:r>
              <a:rPr lang="it-IT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obstacles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it-IT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opportunities</a:t>
            </a:r>
            <a: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it-IT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5661248"/>
            <a:ext cx="9144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12 maggio 2015 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Luca Penna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Azienda Speciale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ConCentro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Camera di Commercio di Pordenone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437112"/>
            <a:ext cx="2905104" cy="117958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556" y="1052736"/>
            <a:ext cx="6120680" cy="166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620688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CLUSTER PARTICIPANTS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204864"/>
            <a:ext cx="3254179" cy="23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8172400" y="3501008"/>
            <a:ext cx="7920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740352" y="4149080"/>
            <a:ext cx="129614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694" y="1052735"/>
            <a:ext cx="7730587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620688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CLUSTER: POLICIES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2132856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Smart </a:t>
            </a:r>
            <a:r>
              <a:rPr lang="it-IT" sz="2200" b="1" dirty="0" err="1" smtClean="0"/>
              <a:t>Specialization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Strategy</a:t>
            </a:r>
            <a:r>
              <a:rPr lang="it-IT" sz="2200" b="1" dirty="0" smtClean="0"/>
              <a:t> (S3)</a:t>
            </a:r>
          </a:p>
          <a:p>
            <a:endParaRPr lang="it-IT" sz="2200" b="1" dirty="0" smtClean="0"/>
          </a:p>
          <a:p>
            <a:endParaRPr lang="it-IT" sz="2200" b="1" dirty="0" smtClean="0"/>
          </a:p>
          <a:p>
            <a:r>
              <a:rPr lang="it-IT" sz="2200" b="1" dirty="0" smtClean="0"/>
              <a:t>Technologies </a:t>
            </a:r>
            <a:r>
              <a:rPr lang="it-IT" sz="2200" b="1" dirty="0" err="1" smtClean="0"/>
              <a:t>clusters</a:t>
            </a:r>
            <a:endParaRPr lang="it-IT" sz="2200" b="1" dirty="0" smtClean="0"/>
          </a:p>
          <a:p>
            <a:endParaRPr lang="it-IT" sz="2200" b="1" dirty="0" smtClean="0"/>
          </a:p>
          <a:p>
            <a:endParaRPr lang="it-IT" sz="2200" b="1" dirty="0" smtClean="0"/>
          </a:p>
          <a:p>
            <a:r>
              <a:rPr lang="it-IT" sz="2200" b="1" dirty="0" err="1" smtClean="0"/>
              <a:t>Emerging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industries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Clusters</a:t>
            </a:r>
            <a:endParaRPr lang="it-IT" sz="2200" b="1" dirty="0" smtClean="0"/>
          </a:p>
          <a:p>
            <a:endParaRPr lang="it-IT" sz="2200" b="1" dirty="0" smtClean="0"/>
          </a:p>
          <a:p>
            <a:endParaRPr lang="it-IT" sz="2200" b="1" dirty="0" smtClean="0"/>
          </a:p>
          <a:p>
            <a:r>
              <a:rPr lang="it-IT" sz="2200" b="1" dirty="0" smtClean="0"/>
              <a:t>Creative &amp; Cultural </a:t>
            </a:r>
            <a:r>
              <a:rPr lang="it-IT" sz="2200" b="1" dirty="0" err="1" smtClean="0"/>
              <a:t>Clusters</a:t>
            </a:r>
            <a:r>
              <a:rPr lang="it-IT" sz="2200" b="1" dirty="0" smtClean="0"/>
              <a:t> (</a:t>
            </a:r>
            <a:r>
              <a:rPr lang="it-IT" sz="2200" b="1" dirty="0" err="1" smtClean="0"/>
              <a:t>Tourism</a:t>
            </a:r>
            <a:r>
              <a:rPr lang="it-IT" sz="2200" b="1" dirty="0" smtClean="0"/>
              <a:t>)		</a:t>
            </a:r>
          </a:p>
          <a:p>
            <a:endParaRPr lang="it-IT" sz="2200" b="1" dirty="0" smtClean="0"/>
          </a:p>
          <a:p>
            <a:endParaRPr lang="it-IT" sz="2200" b="1" dirty="0" smtClean="0"/>
          </a:p>
        </p:txBody>
      </p:sp>
      <p:pic>
        <p:nvPicPr>
          <p:cNvPr id="14" name="Picture 5" descr="Join the Smart Specialisation Platf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16832"/>
            <a:ext cx="1440160" cy="714541"/>
          </a:xfrm>
          <a:prstGeom prst="rect">
            <a:avLst/>
          </a:prstGeom>
          <a:noFill/>
        </p:spPr>
      </p:pic>
      <p:pic>
        <p:nvPicPr>
          <p:cNvPr id="31748" name="Picture 4" descr="http://www.innovazionefinanza.it/wp-content/uploads/2010/10/miur-logo-300x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24944"/>
            <a:ext cx="1584176" cy="638952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212976"/>
            <a:ext cx="19044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://europaregina.eu/wp-content/uploads/2014/11/european-creative-industries-alliance-logo-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797152"/>
            <a:ext cx="2132236" cy="114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79512" y="654596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SMART SPECIALIZATION STRATEGY (S3)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499992" y="371703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Com</a:t>
            </a:r>
            <a:r>
              <a:rPr lang="it-IT" dirty="0" smtClean="0"/>
              <a:t>(2010)553: </a:t>
            </a:r>
            <a:r>
              <a:rPr lang="it-IT" dirty="0" err="1" smtClean="0"/>
              <a:t>Regional</a:t>
            </a:r>
            <a:r>
              <a:rPr lang="it-IT" dirty="0" smtClean="0"/>
              <a:t> policy </a:t>
            </a:r>
            <a:r>
              <a:rPr lang="it-IT" dirty="0" err="1" smtClean="0"/>
              <a:t>contributing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smart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in </a:t>
            </a:r>
            <a:r>
              <a:rPr lang="it-IT" dirty="0" err="1" smtClean="0"/>
              <a:t>Europe</a:t>
            </a:r>
            <a:r>
              <a:rPr lang="it-IT" dirty="0" smtClean="0"/>
              <a:t> 2020</a:t>
            </a:r>
            <a:endParaRPr lang="it-IT" dirty="0"/>
          </a:p>
        </p:txBody>
      </p:sp>
      <p:pic>
        <p:nvPicPr>
          <p:cNvPr id="5123" name="Picture 3" descr="C:\00 LAVORO\5 ATTIVITA'\SPORTELLO UE\2015\15 forum adriatico\150428  durazzo\presentazione\s3 europe_header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45940"/>
            <a:ext cx="4032449" cy="4289839"/>
          </a:xfrm>
          <a:prstGeom prst="rect">
            <a:avLst/>
          </a:prstGeom>
          <a:noFill/>
        </p:spPr>
      </p:pic>
      <p:pic>
        <p:nvPicPr>
          <p:cNvPr id="5125" name="Picture 5" descr="Join the Smart Specialisation Plat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844824"/>
            <a:ext cx="2476501" cy="1228726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4535488" y="4797152"/>
            <a:ext cx="450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Regulation</a:t>
            </a:r>
            <a:r>
              <a:rPr lang="it-IT" dirty="0" smtClean="0"/>
              <a:t> (EU) n. 1303/2013: common </a:t>
            </a:r>
            <a:r>
              <a:rPr lang="it-IT" dirty="0" err="1" smtClean="0"/>
              <a:t>provisions</a:t>
            </a:r>
            <a:r>
              <a:rPr lang="it-IT" dirty="0" smtClean="0"/>
              <a:t> on the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r>
              <a:rPr lang="it-IT" dirty="0" smtClean="0"/>
              <a:t> 2014-2020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155129" y="620688"/>
            <a:ext cx="47294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chemeClr val="accent1">
                    <a:lumMod val="50000"/>
                  </a:schemeClr>
                </a:solidFill>
              </a:rPr>
              <a:t>SMART SPECIALIZATION STRATEGY (S3)</a:t>
            </a:r>
            <a:endParaRPr lang="it-IT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954556"/>
            <a:ext cx="8964488" cy="590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79512" y="654596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ITALIAN TECHNOLOGY CLUSTERS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84987"/>
            <a:ext cx="9144000" cy="567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79512" y="654596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CLUSTERS AND EMERGING INDUSTRIES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747564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5454" y="4353160"/>
            <a:ext cx="1692995" cy="23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79512" y="654596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CLUSTER: OBSTACLES &amp; OPPORTUNITIES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12" y="1692052"/>
            <a:ext cx="90970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67250" y="2420888"/>
            <a:ext cx="4388024" cy="864096"/>
          </a:xfrm>
        </p:spPr>
        <p:txBody>
          <a:bodyPr>
            <a:noAutofit/>
          </a:bodyPr>
          <a:lstStyle/>
          <a:p>
            <a:pPr algn="r" eaLnBrk="1" hangingPunct="1"/>
            <a:r>
              <a:rPr lang="it-IT" sz="1600" dirty="0" smtClean="0"/>
              <a:t>MAP OF THE INDUSTRIAL CLUSTERS &amp; CENTERS OF EXCELLENCE  IN NAVAL AND NAUTICAL SECTORS IN ADRIATIC AREA</a:t>
            </a:r>
          </a:p>
        </p:txBody>
      </p:sp>
      <p:pic>
        <p:nvPicPr>
          <p:cNvPr id="83971" name="Picture 3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1872208" cy="1113235"/>
          </a:xfrm>
          <a:prstGeom prst="rect">
            <a:avLst/>
          </a:prstGeom>
          <a:noFill/>
        </p:spPr>
      </p:pic>
      <p:pic>
        <p:nvPicPr>
          <p:cNvPr id="83975" name="Picture 7" descr="Logo-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1728192" cy="901555"/>
          </a:xfrm>
          <a:prstGeom prst="rect">
            <a:avLst/>
          </a:prstGeom>
          <a:noFill/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3528" y="2132856"/>
            <a:ext cx="8424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8163" indent="-538163">
              <a:spcBef>
                <a:spcPct val="50000"/>
              </a:spcBef>
            </a:pPr>
            <a:r>
              <a:rPr lang="en-GB" sz="2200" b="1" dirty="0">
                <a:solidFill>
                  <a:schemeClr val="tx2">
                    <a:lumMod val="75000"/>
                  </a:schemeClr>
                </a:solidFill>
              </a:rPr>
              <a:t>RESULTS: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2" y="2636912"/>
            <a:ext cx="84248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8163" indent="-538163">
              <a:spcBef>
                <a:spcPct val="50000"/>
              </a:spcBef>
              <a:buSzPct val="155000"/>
              <a:buFont typeface="Wingdings" pitchFamily="2" charset="2"/>
              <a:buChar char="Ü"/>
            </a:pPr>
            <a:r>
              <a:rPr lang="en-US" sz="2200" b="1" dirty="0" smtClean="0"/>
              <a:t>n</a:t>
            </a:r>
            <a:r>
              <a:rPr lang="en-US" sz="2200" b="1" dirty="0"/>
              <a:t>. of cluster mapped</a:t>
            </a:r>
            <a:r>
              <a:rPr lang="en-US" sz="2200" dirty="0"/>
              <a:t> </a:t>
            </a:r>
            <a:r>
              <a:rPr lang="en-US" sz="2200" b="1" dirty="0"/>
              <a:t>= </a:t>
            </a:r>
            <a:r>
              <a:rPr lang="en-US" sz="2200" b="1" dirty="0" smtClean="0">
                <a:solidFill>
                  <a:srgbClr val="C00000"/>
                </a:solidFill>
              </a:rPr>
              <a:t>42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6206" y="3356992"/>
            <a:ext cx="514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179512" y="3140968"/>
            <a:ext cx="417646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spcBef>
                <a:spcPct val="50000"/>
              </a:spcBef>
              <a:buSzPct val="155000"/>
              <a:buFont typeface="Wingdings" pitchFamily="2" charset="2"/>
              <a:buChar char="Ü"/>
            </a:pPr>
            <a:r>
              <a:rPr lang="en-US" sz="2200" b="1" dirty="0" smtClean="0"/>
              <a:t>n. of cluster centre of excellence mapped</a:t>
            </a:r>
            <a:r>
              <a:rPr lang="en-US" sz="2200" dirty="0" smtClean="0"/>
              <a:t> </a:t>
            </a:r>
            <a:r>
              <a:rPr lang="en-US" sz="2200" b="1" dirty="0" smtClean="0"/>
              <a:t>= </a:t>
            </a:r>
            <a:r>
              <a:rPr lang="en-US" sz="2200" b="1" dirty="0" smtClean="0">
                <a:solidFill>
                  <a:srgbClr val="C00000"/>
                </a:solidFill>
              </a:rPr>
              <a:t>53</a:t>
            </a:r>
          </a:p>
          <a:p>
            <a:pPr marL="538163" indent="-538163">
              <a:spcBef>
                <a:spcPct val="50000"/>
              </a:spcBef>
              <a:buSzPct val="155000"/>
              <a:buFont typeface="Wingdings" pitchFamily="2" charset="2"/>
              <a:buChar char="Ü"/>
            </a:pPr>
            <a:r>
              <a:rPr lang="en-US" sz="2200" b="1" dirty="0" smtClean="0"/>
              <a:t>n. enterprise involved = </a:t>
            </a:r>
            <a:r>
              <a:rPr lang="en-US" sz="2200" b="1" dirty="0" smtClean="0">
                <a:solidFill>
                  <a:srgbClr val="C00000"/>
                </a:solidFill>
              </a:rPr>
              <a:t>327</a:t>
            </a:r>
          </a:p>
          <a:p>
            <a:pPr marL="538163" indent="-538163">
              <a:spcBef>
                <a:spcPct val="50000"/>
              </a:spcBef>
              <a:buSzPct val="155000"/>
              <a:buFont typeface="Wingdings" pitchFamily="2" charset="2"/>
              <a:buChar char="Ü"/>
            </a:pPr>
            <a:r>
              <a:rPr lang="en-US" sz="2200" b="1" dirty="0" smtClean="0"/>
              <a:t>B2B = </a:t>
            </a:r>
            <a:r>
              <a:rPr lang="en-US" sz="2200" b="1" dirty="0" smtClean="0">
                <a:solidFill>
                  <a:srgbClr val="C00000"/>
                </a:solidFill>
              </a:rPr>
              <a:t>350</a:t>
            </a:r>
            <a:r>
              <a:rPr lang="en-US" sz="2200" b="1" dirty="0" smtClean="0"/>
              <a:t> enterprises / </a:t>
            </a:r>
            <a:r>
              <a:rPr lang="en-US" sz="2200" b="1" dirty="0" smtClean="0">
                <a:solidFill>
                  <a:srgbClr val="C00000"/>
                </a:solidFill>
              </a:rPr>
              <a:t>1020 </a:t>
            </a:r>
            <a:r>
              <a:rPr lang="en-US" sz="2200" b="1" dirty="0" smtClean="0"/>
              <a:t>meetings</a:t>
            </a:r>
          </a:p>
          <a:p>
            <a:pPr marL="538163" indent="-538163">
              <a:spcBef>
                <a:spcPct val="50000"/>
              </a:spcBef>
              <a:buSzPct val="155000"/>
              <a:buFont typeface="Wingdings" pitchFamily="2" charset="2"/>
              <a:buChar char="Ü"/>
            </a:pPr>
            <a:r>
              <a:rPr lang="en-US" sz="2200" b="1" dirty="0" smtClean="0"/>
              <a:t>Cluster animation meetings = </a:t>
            </a:r>
            <a:r>
              <a:rPr lang="en-US" sz="2200" b="1" dirty="0" smtClean="0">
                <a:solidFill>
                  <a:srgbClr val="C00000"/>
                </a:solidFill>
              </a:rPr>
              <a:t>142</a:t>
            </a:r>
            <a:r>
              <a:rPr lang="en-US" sz="2200" b="1" dirty="0" smtClean="0"/>
              <a:t> participants / </a:t>
            </a:r>
            <a:r>
              <a:rPr lang="en-US" sz="2200" b="1" dirty="0" smtClean="0">
                <a:solidFill>
                  <a:srgbClr val="C00000"/>
                </a:solidFill>
              </a:rPr>
              <a:t>42</a:t>
            </a:r>
            <a:r>
              <a:rPr lang="en-US" sz="2200" b="1" dirty="0" smtClean="0"/>
              <a:t> cluster</a:t>
            </a:r>
            <a:endParaRPr lang="en-US" sz="2200" b="1" dirty="0"/>
          </a:p>
        </p:txBody>
      </p:sp>
      <p:sp>
        <p:nvSpPr>
          <p:cNvPr id="16" name="Rettangolo 15"/>
          <p:cNvSpPr/>
          <p:nvPr/>
        </p:nvSpPr>
        <p:spPr>
          <a:xfrm>
            <a:off x="899592" y="6165304"/>
            <a:ext cx="2498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163" indent="-538163">
              <a:spcBef>
                <a:spcPct val="50000"/>
              </a:spcBef>
              <a:buSzPct val="155000"/>
            </a:pP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</a:rPr>
              <a:t>www.clusterclub.eu</a:t>
            </a:r>
            <a:endParaRPr lang="en-US" sz="2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62880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lvl="1" indent="3175" algn="ctr"/>
            <a:endParaRPr lang="it-IT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endParaRPr lang="it-IT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GRAZIE!</a:t>
            </a:r>
          </a:p>
          <a:p>
            <a:pPr marL="182563" lvl="1" indent="3175"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THANK YOU!</a:t>
            </a:r>
            <a:r>
              <a:rPr lang="it-IT" sz="2800" dirty="0" smtClean="0"/>
              <a:t> </a:t>
            </a:r>
          </a:p>
          <a:p>
            <a:pPr marL="182563" lvl="1" indent="3175"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FALEMINDERIT!</a:t>
            </a:r>
          </a:p>
          <a:p>
            <a:pPr marL="182563" lvl="1" indent="3175" algn="ctr"/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endParaRPr lang="it-IT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endParaRPr lang="it-IT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 algn="ctr"/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Luca Penna</a:t>
            </a:r>
          </a:p>
          <a:p>
            <a:pPr marL="182563" lvl="1" indent="3175"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Azienda Speciale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ConCentro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– CCIAA Pordenone</a:t>
            </a:r>
          </a:p>
          <a:p>
            <a:pPr marL="182563" lvl="1" indent="3175"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www.pn.camcom.it</a:t>
            </a:r>
          </a:p>
          <a:p>
            <a:pPr marL="182563" lvl="1" indent="3175" algn="ctr"/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luca.penna@pn.camcom.it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/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82563" lvl="1" indent="3175"/>
            <a:endParaRPr lang="it-IT" sz="2000" b="1" dirty="0">
              <a:latin typeface="Verdana" pitchFamily="34" charset="0"/>
              <a:cs typeface="Arial" charset="0"/>
            </a:endParaRPr>
          </a:p>
          <a:p>
            <a:pPr marL="182563" lvl="1" indent="3175"/>
            <a:endParaRPr lang="it-IT" sz="20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656" y="9525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603" y="9525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95251"/>
            <a:ext cx="1547664" cy="628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724025"/>
            <a:ext cx="90868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67544" y="980728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CLUSTER / DISTRICTS: </a:t>
            </a:r>
          </a:p>
          <a:p>
            <a:r>
              <a:rPr lang="it-IT" sz="2200" dirty="0" err="1" smtClean="0"/>
              <a:t>Geographic</a:t>
            </a:r>
            <a:r>
              <a:rPr lang="it-IT" sz="2200" dirty="0" smtClean="0"/>
              <a:t> </a:t>
            </a:r>
            <a:r>
              <a:rPr lang="it-IT" sz="2200" dirty="0" err="1" smtClean="0"/>
              <a:t>concentration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dirty="0" err="1" smtClean="0"/>
              <a:t>inteconnected</a:t>
            </a:r>
            <a:r>
              <a:rPr lang="it-IT" sz="2200" dirty="0" smtClean="0"/>
              <a:t> business, </a:t>
            </a:r>
            <a:r>
              <a:rPr lang="it-IT" sz="2200" dirty="0" err="1" smtClean="0"/>
              <a:t>suppliers</a:t>
            </a:r>
            <a:r>
              <a:rPr lang="it-IT" sz="2200" dirty="0" smtClean="0"/>
              <a:t> and </a:t>
            </a:r>
            <a:r>
              <a:rPr lang="it-IT" sz="2200" dirty="0" err="1" smtClean="0"/>
              <a:t>associated</a:t>
            </a:r>
            <a:r>
              <a:rPr lang="it-IT" sz="2200" dirty="0" smtClean="0"/>
              <a:t> </a:t>
            </a:r>
            <a:r>
              <a:rPr lang="it-IT" sz="2200" dirty="0" err="1" smtClean="0"/>
              <a:t>institutions</a:t>
            </a:r>
            <a:r>
              <a:rPr lang="it-IT" sz="2200" dirty="0" smtClean="0"/>
              <a:t> in a </a:t>
            </a:r>
            <a:r>
              <a:rPr lang="it-IT" sz="2200" dirty="0" err="1" smtClean="0"/>
              <a:t>specific</a:t>
            </a:r>
            <a:r>
              <a:rPr lang="it-IT" sz="2200" dirty="0" smtClean="0"/>
              <a:t> </a:t>
            </a:r>
            <a:r>
              <a:rPr lang="it-IT" sz="2200" dirty="0" err="1" smtClean="0"/>
              <a:t>field</a:t>
            </a:r>
            <a:endParaRPr lang="it-IT" sz="2200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700808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INDUSTRY CLUSTER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520" y="3717032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TECHNOLOGY CLUSTER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19872" y="1556792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err="1" smtClean="0"/>
              <a:t>Traditional</a:t>
            </a:r>
            <a:r>
              <a:rPr lang="it-IT" sz="2200" dirty="0" smtClean="0"/>
              <a:t> industrial </a:t>
            </a:r>
            <a:r>
              <a:rPr lang="it-IT" sz="2200" dirty="0" err="1" smtClean="0"/>
              <a:t>sectors</a:t>
            </a:r>
            <a:endParaRPr lang="it-IT" sz="2200" dirty="0"/>
          </a:p>
        </p:txBody>
      </p:sp>
      <p:sp>
        <p:nvSpPr>
          <p:cNvPr id="14" name="Rettangolo 13"/>
          <p:cNvSpPr/>
          <p:nvPr/>
        </p:nvSpPr>
        <p:spPr>
          <a:xfrm>
            <a:off x="3275856" y="3212976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High </a:t>
            </a:r>
            <a:r>
              <a:rPr lang="it-IT" sz="2200" dirty="0" err="1" smtClean="0"/>
              <a:t>technology</a:t>
            </a:r>
            <a:r>
              <a:rPr lang="it-IT" sz="2200" dirty="0" smtClean="0"/>
              <a:t> </a:t>
            </a:r>
            <a:r>
              <a:rPr lang="it-IT" sz="2200" dirty="0" err="1" smtClean="0"/>
              <a:t>sectors</a:t>
            </a:r>
            <a:endParaRPr lang="it-IT" sz="2200" dirty="0"/>
          </a:p>
        </p:txBody>
      </p:sp>
      <p:sp>
        <p:nvSpPr>
          <p:cNvPr id="16" name="Rettangolo 15"/>
          <p:cNvSpPr/>
          <p:nvPr/>
        </p:nvSpPr>
        <p:spPr>
          <a:xfrm>
            <a:off x="6156176" y="155679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err="1" smtClean="0"/>
              <a:t>Enterprises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Institutions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Agencies</a:t>
            </a:r>
            <a:r>
              <a:rPr lang="it-IT" sz="2000" i="1" dirty="0" smtClean="0"/>
              <a:t>,…</a:t>
            </a:r>
            <a:endParaRPr lang="it-IT" sz="2000" i="1" dirty="0"/>
          </a:p>
        </p:txBody>
      </p:sp>
      <p:sp>
        <p:nvSpPr>
          <p:cNvPr id="17" name="Rettangolo 16"/>
          <p:cNvSpPr/>
          <p:nvPr/>
        </p:nvSpPr>
        <p:spPr>
          <a:xfrm>
            <a:off x="6156176" y="350100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err="1" smtClean="0"/>
              <a:t>Enterprises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Institutions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Universities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Technology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Parks</a:t>
            </a:r>
            <a:r>
              <a:rPr lang="it-IT" sz="2000" i="1" dirty="0" smtClean="0"/>
              <a:t>,…</a:t>
            </a:r>
            <a:endParaRPr lang="it-IT" sz="2000" i="1" dirty="0"/>
          </a:p>
        </p:txBody>
      </p:sp>
      <p:sp>
        <p:nvSpPr>
          <p:cNvPr id="15" name="Rettangolo 14"/>
          <p:cNvSpPr/>
          <p:nvPr/>
        </p:nvSpPr>
        <p:spPr>
          <a:xfrm>
            <a:off x="3203848" y="4077072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Infrastructures</a:t>
            </a:r>
            <a:r>
              <a:rPr lang="it-IT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research&amp;innovation</a:t>
            </a:r>
            <a:r>
              <a:rPr lang="it-IT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policies</a:t>
            </a:r>
            <a:endParaRPr lang="it-IT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844824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CREATIVE CLUSTER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520" y="3356992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CULTURAL CLUSTER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491880" y="1479451"/>
            <a:ext cx="2448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err="1" smtClean="0"/>
              <a:t>Creativity</a:t>
            </a:r>
            <a:r>
              <a:rPr lang="it-IT" sz="2200" dirty="0" smtClean="0"/>
              <a:t> and non </a:t>
            </a:r>
            <a:r>
              <a:rPr lang="it-IT" sz="2200" dirty="0" err="1" smtClean="0"/>
              <a:t>technology</a:t>
            </a:r>
            <a:r>
              <a:rPr lang="it-IT" sz="2200" dirty="0" smtClean="0"/>
              <a:t> </a:t>
            </a:r>
            <a:r>
              <a:rPr lang="it-IT" sz="2200" dirty="0" err="1" smtClean="0"/>
              <a:t>innovation</a:t>
            </a:r>
            <a:endParaRPr lang="it-IT" sz="2200" dirty="0"/>
          </a:p>
        </p:txBody>
      </p:sp>
      <p:sp>
        <p:nvSpPr>
          <p:cNvPr id="14" name="Rettangolo 13"/>
          <p:cNvSpPr/>
          <p:nvPr/>
        </p:nvSpPr>
        <p:spPr>
          <a:xfrm>
            <a:off x="3275856" y="3356992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Cultural </a:t>
            </a:r>
            <a:r>
              <a:rPr lang="it-IT" sz="2200" dirty="0" err="1" smtClean="0"/>
              <a:t>resources</a:t>
            </a:r>
            <a:endParaRPr lang="it-IT" sz="2200" dirty="0"/>
          </a:p>
        </p:txBody>
      </p:sp>
      <p:sp>
        <p:nvSpPr>
          <p:cNvPr id="16" name="Rettangolo 15"/>
          <p:cNvSpPr/>
          <p:nvPr/>
        </p:nvSpPr>
        <p:spPr>
          <a:xfrm>
            <a:off x="6156176" y="1556792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err="1" smtClean="0"/>
              <a:t>Enterprises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Institutions</a:t>
            </a:r>
            <a:r>
              <a:rPr lang="it-IT" sz="2000" i="1" dirty="0" smtClean="0"/>
              <a:t>, Creative </a:t>
            </a:r>
            <a:r>
              <a:rPr lang="it-IT" sz="2000" i="1" dirty="0" err="1" smtClean="0"/>
              <a:t>centers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Fundations</a:t>
            </a:r>
            <a:r>
              <a:rPr lang="it-IT" sz="2000" i="1" dirty="0" smtClean="0"/>
              <a:t>, ..</a:t>
            </a:r>
            <a:endParaRPr lang="it-IT" sz="2000" i="1" dirty="0"/>
          </a:p>
        </p:txBody>
      </p:sp>
      <p:sp>
        <p:nvSpPr>
          <p:cNvPr id="17" name="Rettangolo 16"/>
          <p:cNvSpPr/>
          <p:nvPr/>
        </p:nvSpPr>
        <p:spPr>
          <a:xfrm>
            <a:off x="6156176" y="306896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err="1" smtClean="0"/>
              <a:t>Enterprises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Institutions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Universities</a:t>
            </a:r>
            <a:r>
              <a:rPr lang="it-IT" sz="2000" i="1" dirty="0" smtClean="0"/>
              <a:t>, Cultural </a:t>
            </a:r>
            <a:r>
              <a:rPr lang="it-IT" sz="2000" i="1" dirty="0" err="1" smtClean="0"/>
              <a:t>bodies</a:t>
            </a:r>
            <a:r>
              <a:rPr lang="it-IT" sz="2000" i="1" dirty="0" smtClean="0"/>
              <a:t>,…</a:t>
            </a:r>
            <a:endParaRPr lang="it-IT" sz="2000" i="1" dirty="0"/>
          </a:p>
        </p:txBody>
      </p:sp>
      <p:pic>
        <p:nvPicPr>
          <p:cNvPr id="15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107504" y="1412776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LIVING LAB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516216" y="1196752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Imprese, Istituzioni, Enti di ricerca, </a:t>
            </a:r>
          </a:p>
          <a:p>
            <a:pPr algn="ctr"/>
            <a:r>
              <a:rPr lang="it-IT" sz="2000" i="1" dirty="0" smtClean="0"/>
              <a:t>“end </a:t>
            </a:r>
            <a:r>
              <a:rPr lang="it-IT" sz="2000" i="1" dirty="0" err="1" smtClean="0"/>
              <a:t>users</a:t>
            </a:r>
            <a:r>
              <a:rPr lang="it-IT" sz="2000" i="1" dirty="0" smtClean="0"/>
              <a:t>”</a:t>
            </a:r>
            <a:endParaRPr lang="it-IT" sz="2000" i="1" dirty="0"/>
          </a:p>
        </p:txBody>
      </p:sp>
      <p:grpSp>
        <p:nvGrpSpPr>
          <p:cNvPr id="12" name="Gruppo 11"/>
          <p:cNvGrpSpPr/>
          <p:nvPr/>
        </p:nvGrpSpPr>
        <p:grpSpPr>
          <a:xfrm>
            <a:off x="755576" y="2924944"/>
            <a:ext cx="4680520" cy="3609692"/>
            <a:chOff x="1979712" y="2492896"/>
            <a:chExt cx="5256584" cy="4257764"/>
          </a:xfrm>
        </p:grpSpPr>
        <p:sp>
          <p:nvSpPr>
            <p:cNvPr id="10" name="CasellaDiTesto 9"/>
            <p:cNvSpPr txBox="1"/>
            <p:nvPr/>
          </p:nvSpPr>
          <p:spPr>
            <a:xfrm>
              <a:off x="1979712" y="6381328"/>
              <a:ext cx="5256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/>
                <a:t>Rete </a:t>
              </a:r>
              <a:r>
                <a:rPr lang="it-IT" i="1" dirty="0" err="1" smtClean="0"/>
                <a:t>ENoLL</a:t>
              </a:r>
              <a:r>
                <a:rPr lang="it-IT" i="1" dirty="0" smtClean="0"/>
                <a:t>: </a:t>
              </a:r>
              <a:r>
                <a:rPr lang="it-IT" i="1" dirty="0" err="1" smtClean="0"/>
                <a:t>European</a:t>
              </a:r>
              <a:r>
                <a:rPr lang="it-IT" i="1" dirty="0" smtClean="0"/>
                <a:t> Network </a:t>
              </a:r>
              <a:r>
                <a:rPr lang="it-IT" i="1" dirty="0" err="1" smtClean="0"/>
                <a:t>of</a:t>
              </a:r>
              <a:r>
                <a:rPr lang="it-IT" i="1" dirty="0" smtClean="0"/>
                <a:t> Living </a:t>
              </a:r>
              <a:r>
                <a:rPr lang="it-IT" i="1" dirty="0" err="1" smtClean="0"/>
                <a:t>Labs</a:t>
              </a:r>
              <a:endParaRPr lang="it-IT" i="1" dirty="0"/>
            </a:p>
          </p:txBody>
        </p:sp>
        <p:pic>
          <p:nvPicPr>
            <p:cNvPr id="4098" name="Picture 2" descr="C:\00 LAVORO\5 ATTIVITA'\SPORTELLO UE\2015\15 forum adriatico\150428  durazzo\presentazione\RETE ENO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2492896"/>
              <a:ext cx="5256584" cy="3849804"/>
            </a:xfrm>
            <a:prstGeom prst="rect">
              <a:avLst/>
            </a:prstGeom>
            <a:noFill/>
          </p:spPr>
        </p:pic>
      </p:grpSp>
      <p:pic>
        <p:nvPicPr>
          <p:cNvPr id="11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1907704" y="69269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living lab is a user-</a:t>
            </a:r>
            <a:r>
              <a:rPr lang="en-US" sz="2000" dirty="0" err="1" smtClean="0"/>
              <a:t>centred</a:t>
            </a:r>
            <a:r>
              <a:rPr lang="en-US" sz="2000" dirty="0" smtClean="0"/>
              <a:t>, open-innovation ecosystem, often operating in a territorial context, integrating concurrent research and innovation processes within a public-private-people partnership</a:t>
            </a: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196752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RETI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D’IMPRESA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 (ENTERPRISE NETWORK)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1520" y="191683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Network </a:t>
            </a:r>
            <a:r>
              <a:rPr lang="it-IT" sz="2200" b="1" dirty="0" err="1" smtClean="0"/>
              <a:t>contract</a:t>
            </a:r>
            <a:r>
              <a:rPr lang="it-IT" sz="2200" b="1" dirty="0" smtClean="0"/>
              <a:t> (Contratto di rete)</a:t>
            </a:r>
            <a:r>
              <a:rPr lang="it-IT" sz="2200" dirty="0" smtClean="0"/>
              <a:t>  (IT </a:t>
            </a:r>
            <a:r>
              <a:rPr lang="it-IT" sz="2200" dirty="0" err="1" smtClean="0"/>
              <a:t>Law</a:t>
            </a:r>
            <a:r>
              <a:rPr lang="it-IT" sz="2200" dirty="0" smtClean="0"/>
              <a:t> n. 99/2009) </a:t>
            </a:r>
            <a:br>
              <a:rPr lang="it-IT" sz="2200" dirty="0" smtClean="0"/>
            </a:br>
            <a:endParaRPr lang="it-IT" sz="2200" dirty="0"/>
          </a:p>
        </p:txBody>
      </p:sp>
      <p:sp>
        <p:nvSpPr>
          <p:cNvPr id="10" name="Rettangolo 9"/>
          <p:cNvSpPr/>
          <p:nvPr/>
        </p:nvSpPr>
        <p:spPr>
          <a:xfrm>
            <a:off x="251520" y="270892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CARATTERISTICHE: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err="1" smtClean="0"/>
              <a:t>Undersigned</a:t>
            </a:r>
            <a:r>
              <a:rPr lang="it-IT" sz="2200" dirty="0" smtClean="0"/>
              <a:t> </a:t>
            </a:r>
            <a:r>
              <a:rPr lang="it-IT" sz="2200" dirty="0" err="1" smtClean="0"/>
              <a:t>by</a:t>
            </a:r>
            <a:r>
              <a:rPr lang="it-IT" sz="2200" dirty="0" smtClean="0"/>
              <a:t> 2 or more </a:t>
            </a:r>
            <a:r>
              <a:rPr lang="it-IT" sz="2200" dirty="0" err="1" smtClean="0"/>
              <a:t>enterprises</a:t>
            </a:r>
            <a:endParaRPr lang="it-IT" sz="2200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smtClean="0"/>
              <a:t>Common </a:t>
            </a:r>
            <a:r>
              <a:rPr lang="it-IT" sz="2200" dirty="0" err="1" smtClean="0"/>
              <a:t>programme</a:t>
            </a:r>
            <a:r>
              <a:rPr lang="it-IT" sz="2200" dirty="0" smtClean="0"/>
              <a:t> </a:t>
            </a:r>
            <a:r>
              <a:rPr lang="it-IT" sz="2200" dirty="0" err="1" smtClean="0"/>
              <a:t>aimed</a:t>
            </a:r>
            <a:r>
              <a:rPr lang="it-IT" sz="2200" dirty="0" smtClean="0"/>
              <a:t> at </a:t>
            </a:r>
            <a:r>
              <a:rPr lang="it-IT" sz="2200" dirty="0" err="1" smtClean="0"/>
              <a:t>increasing</a:t>
            </a:r>
            <a:r>
              <a:rPr lang="it-IT" sz="2200" dirty="0" smtClean="0"/>
              <a:t> </a:t>
            </a:r>
            <a:r>
              <a:rPr lang="it-IT" sz="2200" dirty="0" err="1" smtClean="0"/>
              <a:t>individual</a:t>
            </a:r>
            <a:r>
              <a:rPr lang="it-IT" sz="2200" dirty="0" smtClean="0"/>
              <a:t> and </a:t>
            </a:r>
            <a:r>
              <a:rPr lang="it-IT" sz="2200" dirty="0" err="1" smtClean="0"/>
              <a:t>collective</a:t>
            </a:r>
            <a:r>
              <a:rPr lang="it-IT" sz="2200" dirty="0" smtClean="0"/>
              <a:t> </a:t>
            </a:r>
            <a:r>
              <a:rPr lang="it-IT" sz="2200" dirty="0" err="1" smtClean="0"/>
              <a:t>innovation</a:t>
            </a:r>
            <a:r>
              <a:rPr lang="it-IT" sz="2200" dirty="0" smtClean="0"/>
              <a:t> </a:t>
            </a:r>
            <a:r>
              <a:rPr lang="it-IT" sz="2200" dirty="0" err="1" smtClean="0"/>
              <a:t>skills</a:t>
            </a:r>
            <a:r>
              <a:rPr lang="it-IT" sz="2200" dirty="0" smtClean="0"/>
              <a:t> and </a:t>
            </a:r>
            <a:r>
              <a:rPr lang="it-IT" sz="2200" dirty="0" err="1" smtClean="0"/>
              <a:t>competitiveness</a:t>
            </a:r>
            <a:endParaRPr lang="it-IT" sz="2200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err="1" smtClean="0"/>
              <a:t>Registered</a:t>
            </a:r>
            <a:r>
              <a:rPr lang="it-IT" sz="2200" dirty="0" smtClean="0"/>
              <a:t> at a </a:t>
            </a:r>
            <a:r>
              <a:rPr lang="it-IT" sz="2200" dirty="0" err="1" smtClean="0"/>
              <a:t>Chamber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dirty="0" err="1" smtClean="0"/>
              <a:t>Commerce</a:t>
            </a:r>
            <a:endParaRPr lang="it-IT" sz="2200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smtClean="0"/>
              <a:t>Common </a:t>
            </a:r>
            <a:r>
              <a:rPr lang="it-IT" sz="2200" dirty="0" err="1" smtClean="0"/>
              <a:t>board</a:t>
            </a:r>
            <a:r>
              <a:rPr lang="it-IT" sz="2200" dirty="0" smtClean="0"/>
              <a:t> 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smtClean="0"/>
              <a:t>Common </a:t>
            </a:r>
            <a:r>
              <a:rPr lang="it-IT" sz="2200" dirty="0" err="1" smtClean="0"/>
              <a:t>financial</a:t>
            </a:r>
            <a:r>
              <a:rPr lang="it-IT" sz="2200" dirty="0" smtClean="0"/>
              <a:t> </a:t>
            </a:r>
            <a:r>
              <a:rPr lang="it-IT" sz="2200" dirty="0" err="1" smtClean="0"/>
              <a:t>fund</a:t>
            </a:r>
            <a:endParaRPr lang="it-IT" sz="2200" dirty="0" smtClean="0"/>
          </a:p>
          <a:p>
            <a:pPr marL="361950" indent="-361950">
              <a:buFont typeface="Wingdings" pitchFamily="2" charset="2"/>
              <a:buChar char="Ø"/>
            </a:pPr>
            <a:r>
              <a:rPr lang="it-IT" sz="2200" dirty="0" err="1" smtClean="0"/>
              <a:t>Governance</a:t>
            </a:r>
            <a:r>
              <a:rPr lang="it-IT" sz="2200" dirty="0" smtClean="0"/>
              <a:t> &amp; </a:t>
            </a:r>
            <a:r>
              <a:rPr lang="it-IT" sz="2200" dirty="0" err="1" smtClean="0"/>
              <a:t>mangement</a:t>
            </a:r>
            <a:r>
              <a:rPr lang="it-IT" sz="2200" dirty="0" smtClean="0"/>
              <a:t> </a:t>
            </a:r>
            <a:r>
              <a:rPr lang="it-IT" sz="2200" dirty="0" err="1" smtClean="0"/>
              <a:t>established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contract</a:t>
            </a:r>
            <a:r>
              <a:rPr lang="it-IT" sz="2200" dirty="0" smtClean="0"/>
              <a:t> </a:t>
            </a:r>
          </a:p>
          <a:p>
            <a:pPr marL="361950" indent="-361950"/>
            <a:r>
              <a:rPr lang="it-IT" sz="2200" dirty="0" smtClean="0"/>
              <a:t>	(</a:t>
            </a:r>
            <a:r>
              <a:rPr lang="it-IT" sz="2200" dirty="0" err="1" smtClean="0"/>
              <a:t>decisions</a:t>
            </a:r>
            <a:r>
              <a:rPr lang="it-IT" sz="2200" dirty="0" smtClean="0"/>
              <a:t>, </a:t>
            </a:r>
            <a:r>
              <a:rPr lang="it-IT" sz="2200" dirty="0" err="1" smtClean="0"/>
              <a:t>adhesions</a:t>
            </a:r>
            <a:r>
              <a:rPr lang="it-IT" sz="2200" dirty="0" smtClean="0"/>
              <a:t>, </a:t>
            </a:r>
            <a:r>
              <a:rPr lang="it-IT" sz="2200" dirty="0" err="1" smtClean="0"/>
              <a:t>withdrawals</a:t>
            </a:r>
            <a:r>
              <a:rPr lang="it-IT" sz="2200" dirty="0" smtClean="0"/>
              <a:t>)</a:t>
            </a:r>
          </a:p>
        </p:txBody>
      </p:sp>
      <p:pic>
        <p:nvPicPr>
          <p:cNvPr id="9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196752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RETI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D’IMPRESA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1520" y="1700808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“Contratti di rete” (Italy – up </a:t>
            </a:r>
            <a:r>
              <a:rPr lang="it-IT" sz="2200" b="1" dirty="0" err="1" smtClean="0"/>
              <a:t>to</a:t>
            </a:r>
            <a:r>
              <a:rPr lang="it-IT" sz="2200" b="1" dirty="0" smtClean="0"/>
              <a:t> 4.5.2015) 	= 2.152</a:t>
            </a:r>
          </a:p>
          <a:p>
            <a:r>
              <a:rPr lang="it-IT" sz="2200" b="1" dirty="0" smtClean="0"/>
              <a:t>n. </a:t>
            </a:r>
            <a:r>
              <a:rPr lang="it-IT" sz="2200" b="1" dirty="0" err="1" smtClean="0"/>
              <a:t>enterprises</a:t>
            </a:r>
            <a:r>
              <a:rPr lang="it-IT" sz="2200" b="1" dirty="0" smtClean="0"/>
              <a:t> (Italy – up </a:t>
            </a:r>
            <a:r>
              <a:rPr lang="it-IT" sz="2200" b="1" dirty="0" err="1" smtClean="0"/>
              <a:t>to</a:t>
            </a:r>
            <a:r>
              <a:rPr lang="it-IT" sz="2200" b="1" dirty="0" smtClean="0"/>
              <a:t> 4.5.2015) 		= 10.765</a:t>
            </a:r>
          </a:p>
          <a:p>
            <a:pPr algn="ctr"/>
            <a:endParaRPr lang="it-IT" sz="2200" b="1" dirty="0" smtClean="0"/>
          </a:p>
          <a:p>
            <a:pPr algn="ctr"/>
            <a:endParaRPr lang="it-IT" sz="2200" b="1" dirty="0" smtClean="0"/>
          </a:p>
          <a:p>
            <a:pPr algn="ctr"/>
            <a:endParaRPr lang="it-IT" sz="2200" b="1" dirty="0" smtClean="0"/>
          </a:p>
          <a:p>
            <a:pPr algn="ctr"/>
            <a:endParaRPr lang="it-IT" sz="2200" dirty="0"/>
          </a:p>
        </p:txBody>
      </p:sp>
      <p:sp>
        <p:nvSpPr>
          <p:cNvPr id="18" name="Rettangolo 17"/>
          <p:cNvSpPr/>
          <p:nvPr/>
        </p:nvSpPr>
        <p:spPr>
          <a:xfrm>
            <a:off x="251520" y="2564904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n. </a:t>
            </a:r>
            <a:r>
              <a:rPr lang="it-IT" sz="2200" b="1" dirty="0" err="1" smtClean="0"/>
              <a:t>enterprises</a:t>
            </a:r>
            <a:r>
              <a:rPr lang="it-IT" sz="2200" b="1" dirty="0" smtClean="0"/>
              <a:t> (RAI up </a:t>
            </a:r>
            <a:r>
              <a:rPr lang="it-IT" sz="2200" b="1" dirty="0" err="1" smtClean="0"/>
              <a:t>to</a:t>
            </a:r>
            <a:r>
              <a:rPr lang="it-IT" sz="2200" b="1" dirty="0" smtClean="0"/>
              <a:t> 4.5.2015) 		= 4.451</a:t>
            </a:r>
          </a:p>
        </p:txBody>
      </p:sp>
      <p:pic>
        <p:nvPicPr>
          <p:cNvPr id="12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177258"/>
            <a:ext cx="8856984" cy="20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3891756" cy="20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196752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RETI </a:t>
            </a:r>
            <a:r>
              <a:rPr lang="it-IT" sz="2200" b="1" dirty="0" err="1" smtClean="0">
                <a:solidFill>
                  <a:schemeClr val="tx2">
                    <a:lumMod val="75000"/>
                  </a:schemeClr>
                </a:solidFill>
              </a:rPr>
              <a:t>D’IMPRESA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  <p:grpSp>
        <p:nvGrpSpPr>
          <p:cNvPr id="28" name="Gruppo 27"/>
          <p:cNvGrpSpPr/>
          <p:nvPr/>
        </p:nvGrpSpPr>
        <p:grpSpPr>
          <a:xfrm>
            <a:off x="2771800" y="1340768"/>
            <a:ext cx="6372200" cy="3240360"/>
            <a:chOff x="2771800" y="1340768"/>
            <a:chExt cx="6372200" cy="3240360"/>
          </a:xfrm>
        </p:grpSpPr>
        <p:graphicFrame>
          <p:nvGraphicFramePr>
            <p:cNvPr id="17" name="Grafico 16"/>
            <p:cNvGraphicFramePr/>
            <p:nvPr/>
          </p:nvGraphicFramePr>
          <p:xfrm>
            <a:off x="2771800" y="1340768"/>
            <a:ext cx="5112568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9" name="CasellaDiTesto 18"/>
            <p:cNvSpPr txBox="1"/>
            <p:nvPr/>
          </p:nvSpPr>
          <p:spPr>
            <a:xfrm>
              <a:off x="7524328" y="3212976"/>
              <a:ext cx="1619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1303  </a:t>
              </a:r>
            </a:p>
            <a:p>
              <a:pPr algn="ctr"/>
              <a:r>
                <a:rPr lang="it-IT" sz="1200" b="1" dirty="0" smtClean="0"/>
                <a:t>(1.1.2015-1/5/2015</a:t>
              </a:r>
              <a:endParaRPr lang="it-IT" sz="1200" b="1" dirty="0"/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6588224" y="3501008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rentesi graffa chiusa 22"/>
            <p:cNvSpPr/>
            <p:nvPr/>
          </p:nvSpPr>
          <p:spPr>
            <a:xfrm>
              <a:off x="7380312" y="1916832"/>
              <a:ext cx="257069" cy="15121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1"/>
            <p:cNvSpPr txBox="1"/>
            <p:nvPr/>
          </p:nvSpPr>
          <p:spPr>
            <a:xfrm>
              <a:off x="7812360" y="2420888"/>
              <a:ext cx="1331640" cy="4320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b="1" dirty="0" smtClean="0"/>
                <a:t>Trend</a:t>
              </a:r>
              <a:r>
                <a:rPr lang="it-IT" sz="1200" b="1" dirty="0" smtClean="0"/>
                <a:t> 2015</a:t>
              </a:r>
              <a:endParaRPr lang="it-IT" sz="1600" b="1" dirty="0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3995936" y="11967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n. </a:t>
            </a:r>
            <a:r>
              <a:rPr lang="it-IT" dirty="0" err="1" smtClean="0"/>
              <a:t>enterprises</a:t>
            </a:r>
            <a:r>
              <a:rPr lang="it-IT" dirty="0" smtClean="0"/>
              <a:t> in network </a:t>
            </a:r>
            <a:r>
              <a:rPr lang="it-IT" dirty="0" err="1" smtClean="0"/>
              <a:t>contracts</a:t>
            </a:r>
            <a:r>
              <a:rPr lang="it-IT" dirty="0" smtClean="0"/>
              <a:t> (Italy)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779912" y="566124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Geographical</a:t>
            </a:r>
            <a:r>
              <a:rPr lang="it-IT" dirty="0" smtClean="0"/>
              <a:t> </a:t>
            </a:r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networks</a:t>
            </a:r>
            <a:endParaRPr lang="it-IT" dirty="0" smtClean="0"/>
          </a:p>
          <a:p>
            <a:r>
              <a:rPr lang="it-IT" dirty="0" smtClean="0"/>
              <a:t>(Friuli Venezia Giulia)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181" y="0"/>
            <a:ext cx="85681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28" y="0"/>
            <a:ext cx="15630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ontrattidirete.registroimprese.it/reti/immagini/contratto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6"/>
            <a:ext cx="1547664" cy="62841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51520" y="1196752"/>
            <a:ext cx="60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CLUSTER: TYPES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1520" y="2132856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err="1" smtClean="0"/>
              <a:t>Horizontal</a:t>
            </a:r>
            <a:r>
              <a:rPr lang="it-IT" sz="2200" b="1" dirty="0" smtClean="0"/>
              <a:t> cluster				NACE </a:t>
            </a:r>
            <a:r>
              <a:rPr lang="it-IT" sz="2200" b="1" dirty="0" err="1" smtClean="0"/>
              <a:t>codes</a:t>
            </a:r>
            <a:r>
              <a:rPr lang="it-IT" sz="2200" b="1" dirty="0" smtClean="0"/>
              <a:t> (ATECO)</a:t>
            </a:r>
          </a:p>
          <a:p>
            <a:endParaRPr lang="it-IT" sz="2200" b="1" dirty="0" smtClean="0"/>
          </a:p>
          <a:p>
            <a:r>
              <a:rPr lang="it-IT" sz="2200" b="1" dirty="0" smtClean="0"/>
              <a:t>Vertical cluster					</a:t>
            </a:r>
            <a:r>
              <a:rPr lang="it-IT" sz="2200" b="1" dirty="0" err="1" smtClean="0"/>
              <a:t>supply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chain</a:t>
            </a:r>
            <a:r>
              <a:rPr lang="it-IT" sz="2200" b="1" dirty="0" smtClean="0"/>
              <a:t> (filiere)</a:t>
            </a:r>
          </a:p>
          <a:p>
            <a:endParaRPr lang="it-IT" sz="2200" b="1" dirty="0" smtClean="0"/>
          </a:p>
          <a:p>
            <a:r>
              <a:rPr lang="it-IT" sz="2200" b="1" dirty="0" err="1" smtClean="0"/>
              <a:t>Spontaneus</a:t>
            </a:r>
            <a:r>
              <a:rPr lang="it-IT" sz="2200" b="1" dirty="0" smtClean="0"/>
              <a:t> cluster				</a:t>
            </a:r>
            <a:r>
              <a:rPr lang="it-IT" sz="2200" b="1" dirty="0" err="1" smtClean="0"/>
              <a:t>enterprise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networks</a:t>
            </a:r>
            <a:r>
              <a:rPr lang="it-IT" sz="2200" b="1" dirty="0" smtClean="0"/>
              <a:t> 						(reti d’impresa) </a:t>
            </a:r>
            <a:endParaRPr lang="it-IT" sz="2200" dirty="0"/>
          </a:p>
        </p:txBody>
      </p:sp>
      <p:pic>
        <p:nvPicPr>
          <p:cNvPr id="12" name="Picture 2" descr="http://ec.europa.eu/enterprise/initiatives/cluster/observatory/ec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2324530" cy="1368152"/>
          </a:xfrm>
          <a:prstGeom prst="rect">
            <a:avLst/>
          </a:prstGeom>
          <a:noFill/>
        </p:spPr>
      </p:pic>
      <p:sp>
        <p:nvSpPr>
          <p:cNvPr id="13" name="Freccia a destra con strisce 12"/>
          <p:cNvSpPr/>
          <p:nvPr/>
        </p:nvSpPr>
        <p:spPr>
          <a:xfrm>
            <a:off x="4129286" y="2276872"/>
            <a:ext cx="79208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con strisce 13"/>
          <p:cNvSpPr/>
          <p:nvPr/>
        </p:nvSpPr>
        <p:spPr>
          <a:xfrm>
            <a:off x="4129286" y="2924944"/>
            <a:ext cx="79208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con strisce 15"/>
          <p:cNvSpPr/>
          <p:nvPr/>
        </p:nvSpPr>
        <p:spPr>
          <a:xfrm>
            <a:off x="4129286" y="3573016"/>
            <a:ext cx="79208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412</Words>
  <Application>Microsoft Office PowerPoint</Application>
  <PresentationFormat>Presentazione su schermo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Economy clustering as a new MRAI reality: obstacles and opportunities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MAP OF THE INDUSTRIAL CLUSTERS &amp; CENTERS OF EXCELLENCE  IN NAVAL AND NAUTICAL SECTORS IN ADRIATIC AREA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RETI D’IMPRESA PER AUMENTARE LA COMPETITITVITA’ SUI MERCATI</dc:title>
  <dc:creator>kpe0050</dc:creator>
  <cp:lastModifiedBy>kpe0050</cp:lastModifiedBy>
  <cp:revision>76</cp:revision>
  <dcterms:created xsi:type="dcterms:W3CDTF">2015-03-07T14:09:19Z</dcterms:created>
  <dcterms:modified xsi:type="dcterms:W3CDTF">2015-05-12T06:57:04Z</dcterms:modified>
</cp:coreProperties>
</file>