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9" r:id="rId4"/>
    <p:sldId id="282" r:id="rId5"/>
    <p:sldId id="272" r:id="rId6"/>
    <p:sldId id="283" r:id="rId7"/>
    <p:sldId id="260" r:id="rId8"/>
    <p:sldId id="273" r:id="rId9"/>
    <p:sldId id="274" r:id="rId10"/>
    <p:sldId id="275" r:id="rId11"/>
    <p:sldId id="280" r:id="rId12"/>
    <p:sldId id="285" r:id="rId13"/>
    <p:sldId id="277" r:id="rId14"/>
    <p:sldId id="278" r:id="rId15"/>
    <p:sldId id="279" r:id="rId16"/>
    <p:sldId id="281" r:id="rId17"/>
    <p:sldId id="286" r:id="rId18"/>
  </p:sldIdLst>
  <p:sldSz cx="9144000" cy="6858000" type="screen4x3"/>
  <p:notesSz cx="9942513" cy="68103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71041" autoAdjust="0"/>
  </p:normalViewPr>
  <p:slideViewPr>
    <p:cSldViewPr>
      <p:cViewPr varScale="1">
        <p:scale>
          <a:sx n="53" d="100"/>
          <a:sy n="53" d="100"/>
        </p:scale>
        <p:origin x="-8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3132" y="-102"/>
      </p:cViewPr>
      <p:guideLst>
        <p:guide orient="horz" pos="2145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832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58040FA4-FCFA-4548-A36B-3A26CF648208}" type="datetimeFigureOut">
              <a:rPr lang="fr-FR"/>
              <a:pPr>
                <a:defRPr/>
              </a:pPr>
              <a:t>12/05/15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5187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35325"/>
            <a:ext cx="7954963" cy="3063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9063"/>
            <a:ext cx="430847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450" y="6469063"/>
            <a:ext cx="430847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2129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abe-bao.be/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In the last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decade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clustering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has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become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a new concept for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economic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development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.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A large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number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of countries and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regions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are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inspired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by cluster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theories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and use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elements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of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it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to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promote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innovation,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progress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and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growth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.</a:t>
            </a:r>
          </a:p>
          <a:p>
            <a:endParaRPr lang="fr-FR" sz="1200" b="1" kern="1200" dirty="0" smtClean="0">
              <a:solidFill>
                <a:schemeClr val="tx1"/>
              </a:solidFill>
              <a:latin typeface="+mn-lt"/>
              <a:ea typeface="Geneva" charset="0"/>
              <a:cs typeface="Geneva" charset="0"/>
            </a:endParaRPr>
          </a:p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Even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if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clustering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, as an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economic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development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strategy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is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still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a new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phenomenon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,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we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cansee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some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success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stories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that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show the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important positive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effects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which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can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be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obtained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when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cluster concepts are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implemented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b="1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correctly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.</a:t>
            </a:r>
            <a:endParaRPr lang="fr-FR" sz="1200" b="1" kern="1200" dirty="0" smtClean="0">
              <a:solidFill>
                <a:schemeClr val="tx1"/>
              </a:solidFill>
              <a:latin typeface="+mn-lt"/>
              <a:ea typeface="Geneva" charset="0"/>
              <a:cs typeface="Geneva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Clusters are groups of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specialised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enterprises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–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often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SMEs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– and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other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related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supporting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actors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that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cooperate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closely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together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in 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particular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location.  In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working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together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SMEs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can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be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more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innovative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create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more jobs and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register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more international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trademarks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and patents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than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they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would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alone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  <a:hlinkClick r:id="rId3"/>
              </a:rPr>
              <a:t>The objective is to facilitate and reinforce drastically the economic development and the competitiveness of the Brussels-Capital region.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We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provide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a unique business-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oriented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platform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where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members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can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share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knowledge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and best practices.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We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create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opportunities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to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foster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local and international collaborations in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which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members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can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simultaneously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find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specific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answers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to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their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business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needs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and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technological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challenges.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3724-7DA0-4DB0-B48A-26FE0582EE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We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provide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a unique business-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oriented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platform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where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members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can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share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knowledge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and best practices.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We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create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opportunities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to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foster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local and international collaborations in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which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members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can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simultaneously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find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specific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answers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to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their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business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needs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and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technological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challenges.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Four </a:t>
            </a:r>
            <a:r>
              <a:rPr lang="fr-FR" dirty="0" err="1" smtClean="0"/>
              <a:t>succes</a:t>
            </a:r>
            <a:r>
              <a:rPr lang="fr-FR" baseline="0" dirty="0" smtClean="0"/>
              <a:t> factor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lead to innovation and </a:t>
            </a:r>
            <a:r>
              <a:rPr lang="fr-FR" baseline="0" dirty="0" err="1" smtClean="0"/>
              <a:t>competitiveness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-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Helping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Brussels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companies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to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expand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into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international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markets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Geneva" charset="0"/>
              <a:cs typeface="Geneva" charset="0"/>
            </a:endParaRPr>
          </a:p>
          <a:p>
            <a:pPr marL="0" indent="0">
              <a:buFontTx/>
              <a:buNone/>
            </a:pP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Prospecting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among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foreign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companies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and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assisting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them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in planning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their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strategic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relocation to Brussels</a:t>
            </a:r>
          </a:p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Geneva" charset="0"/>
              <a:cs typeface="Geneva" charset="0"/>
            </a:endParaRPr>
          </a:p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Een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 +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ncp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: quels sont leur besoins - visibilité, être en contact avec les entreprises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BIE ne connait pas les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entrreprises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Geneva" charset="0"/>
                <a:cs typeface="Geneva" charset="0"/>
              </a:rPr>
              <a:t>/ secteurs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5FD758-DD9E-554D-8E72-7A3C06D97FB5}" type="slidenum">
              <a:rPr lang="fr-BE"/>
              <a:pPr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11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30DF1-4592-E240-A399-E336EFACF732}" type="datetimeFigureOut">
              <a:rPr lang="fr-FR"/>
              <a:pPr>
                <a:defRPr/>
              </a:pPr>
              <a:t>12/05/15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35CED-DB68-6B42-9F24-6B27A00635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05595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987A-8BCC-D344-91A3-B37095DB2948}" type="datetimeFigureOut">
              <a:rPr lang="fr-FR"/>
              <a:pPr>
                <a:defRPr/>
              </a:pPr>
              <a:t>12/05/15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5D47-50E2-4844-860F-1FDB56A418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8978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9CD22-39BE-3D4C-85D7-9C9DC0E6D2E2}" type="datetimeFigureOut">
              <a:rPr lang="fr-FR"/>
              <a:pPr>
                <a:defRPr/>
              </a:pPr>
              <a:t>12/05/15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1404-8B39-894B-B687-4DAE0A8B3D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47809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BFC30-4386-0742-AAAA-2F5941D7D5C7}" type="datetimeFigureOut">
              <a:rPr lang="fr-FR"/>
              <a:pPr>
                <a:defRPr/>
              </a:pPr>
              <a:t>12/05/15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0F04-7AF9-C648-A154-B730D239AA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77432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6EF9C-9373-1640-8C01-607211ED520A}" type="datetimeFigureOut">
              <a:rPr lang="fr-FR"/>
              <a:pPr>
                <a:defRPr/>
              </a:pPr>
              <a:t>12/05/15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8514-C452-BB4A-9035-271A9B4F6F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67915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B964-EE23-DB40-9547-6B67E33C4A95}" type="datetimeFigureOut">
              <a:rPr lang="fr-FR"/>
              <a:pPr>
                <a:defRPr/>
              </a:pPr>
              <a:t>12/05/15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4C40-5DE6-7B41-83F3-441843A5AC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42463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8B38-5975-FF44-8806-31CF3771EAD1}" type="datetimeFigureOut">
              <a:rPr lang="fr-FR"/>
              <a:pPr>
                <a:defRPr/>
              </a:pPr>
              <a:t>12/05/15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FF18F-3DEF-3D47-A781-45364A2B6D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96097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9F3DD-7B31-7C4C-BC1F-FBCEC965AB63}" type="datetimeFigureOut">
              <a:rPr lang="fr-FR"/>
              <a:pPr>
                <a:defRPr/>
              </a:pPr>
              <a:t>12/05/15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91871-6220-8F48-BDE9-CE0AB86FA8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01332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FB31-E46B-B54E-9E4E-7AFC38A1F890}" type="datetimeFigureOut">
              <a:rPr lang="fr-FR"/>
              <a:pPr>
                <a:defRPr/>
              </a:pPr>
              <a:t>12/05/15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4895-5E02-0A4B-8174-19C893B0E1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31088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EF55-72CD-874F-9F1E-EE77FF1BD39C}" type="datetimeFigureOut">
              <a:rPr lang="fr-FR"/>
              <a:pPr>
                <a:defRPr/>
              </a:pPr>
              <a:t>12/05/15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33FD6-0F14-2442-B677-4B073AF65B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67312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4DBC-D493-E440-8BFB-FA0762DC87CB}" type="datetimeFigureOut">
              <a:rPr lang="fr-FR"/>
              <a:pPr>
                <a:defRPr/>
              </a:pPr>
              <a:t>12/05/15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6D9F-AF0C-3946-9BA7-DE4D861DDF3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04438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57E7A22-D318-484E-86A5-F3E3C36822B5}" type="datetimeFigureOut">
              <a:rPr lang="fr-FR"/>
              <a:pPr>
                <a:defRPr/>
              </a:pPr>
              <a:t>12/05/15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1C485A9-4942-EF4F-A9FA-AD062FA998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016" y="2204864"/>
            <a:ext cx="882047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« How to succeed in doing a cluster strategy? »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				                 DICK Marie-Noëlle</a:t>
            </a:r>
            <a:endParaRPr lang="fr-FR" dirty="0"/>
          </a:p>
          <a:p>
            <a:r>
              <a:rPr lang="fr-FR" dirty="0" smtClean="0"/>
              <a:t>					       Cluster </a:t>
            </a:r>
            <a:r>
              <a:rPr lang="fr-FR" dirty="0" err="1" smtClean="0"/>
              <a:t>software.brussels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1663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2</a:t>
            </a:r>
            <a:r>
              <a:rPr lang="fr-FR" sz="3200" b="1" dirty="0" smtClean="0"/>
              <a:t>. </a:t>
            </a:r>
            <a:r>
              <a:rPr lang="fr-FR" sz="3200" b="1" u="sng" dirty="0" err="1" smtClean="0"/>
              <a:t>Being</a:t>
            </a:r>
            <a:r>
              <a:rPr lang="fr-FR" sz="3200" b="1" u="sng" dirty="0" smtClean="0"/>
              <a:t> a </a:t>
            </a:r>
            <a:r>
              <a:rPr lang="fr-FR" sz="3200" b="1" u="sng" dirty="0" err="1" smtClean="0"/>
              <a:t>key</a:t>
            </a:r>
            <a:r>
              <a:rPr lang="fr-FR" sz="3200" b="1" u="sng" dirty="0" smtClean="0"/>
              <a:t> interface</a:t>
            </a:r>
            <a:endParaRPr lang="fr-FR" sz="3200" b="1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683568" y="1484784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Providing added-value and unique services</a:t>
            </a:r>
          </a:p>
          <a:p>
            <a:pPr marL="457200" indent="-457200">
              <a:buFont typeface="Wingdings" charset="2"/>
              <a:buChar char="§"/>
            </a:pPr>
            <a:endParaRPr lang="en-US" dirty="0" smtClean="0"/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Feeling of ownership for the members</a:t>
            </a:r>
          </a:p>
          <a:p>
            <a:endParaRPr lang="en-US" dirty="0" smtClean="0"/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Cluster = </a:t>
            </a:r>
            <a:r>
              <a:rPr lang="en-US" b="1" dirty="0" smtClean="0"/>
              <a:t>crucial actor for SMEs in a </a:t>
            </a:r>
            <a:r>
              <a:rPr lang="en-US" b="1" dirty="0" err="1" smtClean="0"/>
              <a:t>specializied</a:t>
            </a:r>
            <a:r>
              <a:rPr lang="en-US" b="1" dirty="0" smtClean="0"/>
              <a:t> sector located in a region</a:t>
            </a:r>
          </a:p>
        </p:txBody>
      </p:sp>
      <p:pic>
        <p:nvPicPr>
          <p:cNvPr id="3" name="Image 2" descr="kumelenmeresim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88" y="4077072"/>
            <a:ext cx="5080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4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1663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2</a:t>
            </a:r>
            <a:r>
              <a:rPr lang="fr-FR" sz="3200" b="1" dirty="0" smtClean="0"/>
              <a:t>. </a:t>
            </a:r>
            <a:r>
              <a:rPr lang="fr-FR" sz="3200" b="1" u="sng" dirty="0" err="1" smtClean="0"/>
              <a:t>Being</a:t>
            </a:r>
            <a:r>
              <a:rPr lang="fr-FR" sz="3200" b="1" u="sng" dirty="0" smtClean="0"/>
              <a:t> a </a:t>
            </a:r>
            <a:r>
              <a:rPr lang="fr-FR" sz="3200" b="1" u="sng" dirty="0" err="1" smtClean="0"/>
              <a:t>key</a:t>
            </a:r>
            <a:r>
              <a:rPr lang="fr-FR" sz="3200" b="1" u="sng" dirty="0" smtClean="0"/>
              <a:t> interface</a:t>
            </a:r>
            <a:endParaRPr lang="fr-FR" sz="3200" b="1" u="sng" dirty="0"/>
          </a:p>
        </p:txBody>
      </p:sp>
      <p:pic>
        <p:nvPicPr>
          <p:cNvPr id="3" name="Image 2" descr="Capture d’écran 2015-05-10 à 11.12.3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768752" cy="53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09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1663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2</a:t>
            </a:r>
            <a:r>
              <a:rPr lang="fr-FR" sz="3200" b="1" dirty="0" smtClean="0"/>
              <a:t>. </a:t>
            </a:r>
            <a:r>
              <a:rPr lang="fr-FR" sz="3200" b="1" u="sng" dirty="0" err="1" smtClean="0"/>
              <a:t>Being</a:t>
            </a:r>
            <a:r>
              <a:rPr lang="fr-FR" sz="3200" b="1" u="sng" dirty="0" smtClean="0"/>
              <a:t> a </a:t>
            </a:r>
            <a:r>
              <a:rPr lang="fr-FR" sz="3200" b="1" u="sng" dirty="0" err="1" smtClean="0"/>
              <a:t>key</a:t>
            </a:r>
            <a:r>
              <a:rPr lang="fr-FR" sz="3200" b="1" u="sng" dirty="0" smtClean="0"/>
              <a:t> interface</a:t>
            </a:r>
            <a:endParaRPr lang="fr-FR" sz="3200" b="1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899592" y="126876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b="1" dirty="0" smtClean="0"/>
              <a:t>Organization of Working groups on crucial topics for SMEs companies:</a:t>
            </a:r>
          </a:p>
          <a:p>
            <a:pPr marL="342900" indent="-342900">
              <a:buFont typeface="Wingdings" charset="2"/>
              <a:buChar char="§"/>
            </a:pPr>
            <a:endParaRPr lang="en-US" b="1" dirty="0" smtClean="0"/>
          </a:p>
          <a:p>
            <a:pPr marL="800100" lvl="1" indent="-342900">
              <a:buFont typeface="Wingdings" charset="2"/>
              <a:buChar char="ü"/>
            </a:pPr>
            <a:r>
              <a:rPr lang="en-US" dirty="0" smtClean="0"/>
              <a:t>« Academic collaboration, recruitment and training »</a:t>
            </a:r>
          </a:p>
          <a:p>
            <a:pPr lvl="1"/>
            <a:endParaRPr lang="en-US" dirty="0" smtClean="0"/>
          </a:p>
          <a:p>
            <a:pPr marL="800100" lvl="1" indent="-342900">
              <a:buFont typeface="Wingdings" charset="2"/>
              <a:buChar char="ü"/>
            </a:pPr>
            <a:r>
              <a:rPr lang="en-US" dirty="0" smtClean="0"/>
              <a:t>« Export »</a:t>
            </a:r>
            <a:endParaRPr lang="en-US" b="1" dirty="0" smtClean="0"/>
          </a:p>
          <a:p>
            <a:pPr marL="342900" indent="-342900">
              <a:buFont typeface="Wingdings" charset="2"/>
              <a:buChar char="§"/>
            </a:pPr>
            <a:endParaRPr lang="fr-FR" b="1" dirty="0"/>
          </a:p>
          <a:p>
            <a:endParaRPr lang="fr-FR" b="1" dirty="0"/>
          </a:p>
        </p:txBody>
      </p:sp>
      <p:pic>
        <p:nvPicPr>
          <p:cNvPr id="4" name="Image 3" descr="Working-Group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6" b="6982"/>
          <a:stretch/>
        </p:blipFill>
        <p:spPr>
          <a:xfrm>
            <a:off x="2555776" y="4183826"/>
            <a:ext cx="4369073" cy="26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40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1663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3. </a:t>
            </a:r>
            <a:r>
              <a:rPr lang="fr-FR" sz="3200" b="1" u="sng" dirty="0" err="1" smtClean="0"/>
              <a:t>Gathering</a:t>
            </a:r>
            <a:r>
              <a:rPr lang="fr-FR" sz="3200" b="1" u="sng" dirty="0" smtClean="0"/>
              <a:t> business </a:t>
            </a:r>
            <a:endParaRPr lang="fr-FR" sz="3200" b="1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1115616" y="1484784"/>
            <a:ext cx="64087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126876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Difficult to attract the interest of the companies and to involve them in a network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too many initiatives</a:t>
            </a:r>
          </a:p>
          <a:p>
            <a:pPr marL="342900" indent="-342900">
              <a:buFont typeface="Wingdings" charset="2"/>
              <a:buChar char="§"/>
            </a:pPr>
            <a:endParaRPr lang="en-US" dirty="0" smtClean="0">
              <a:sym typeface="Wingdings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b="1" dirty="0" smtClean="0"/>
              <a:t>Cluster = Business provider</a:t>
            </a:r>
          </a:p>
          <a:p>
            <a:pPr marL="342900" indent="-342900">
              <a:buFont typeface="Wingdings" charset="2"/>
              <a:buChar char="§"/>
            </a:pP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   </a:t>
            </a:r>
          </a:p>
        </p:txBody>
      </p:sp>
      <p:pic>
        <p:nvPicPr>
          <p:cNvPr id="5" name="Image 4" descr="school-of-business_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56992"/>
            <a:ext cx="5724128" cy="24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4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1663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3. </a:t>
            </a:r>
            <a:r>
              <a:rPr lang="fr-FR" sz="3200" b="1" u="sng" dirty="0" err="1" smtClean="0"/>
              <a:t>Gathering</a:t>
            </a:r>
            <a:r>
              <a:rPr lang="fr-FR" sz="3200" b="1" u="sng" dirty="0" smtClean="0"/>
              <a:t> business</a:t>
            </a:r>
            <a:endParaRPr lang="fr-FR" sz="3200" b="1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683568" y="119675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b="1" dirty="0" smtClean="0"/>
              <a:t>Organization of networking events with the members</a:t>
            </a:r>
          </a:p>
          <a:p>
            <a:r>
              <a:rPr lang="en-US" dirty="0" smtClean="0"/>
              <a:t>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latin typeface="Arial"/>
                <a:ea typeface="Wingdings"/>
                <a:cs typeface="Arial"/>
                <a:sym typeface="Wingdings"/>
              </a:rPr>
              <a:t>Knowledge exchange</a:t>
            </a:r>
          </a:p>
          <a:p>
            <a:r>
              <a:rPr lang="en-US" dirty="0" smtClean="0">
                <a:latin typeface="Arial"/>
                <a:ea typeface="Wingdings"/>
                <a:cs typeface="Arial"/>
                <a:sym typeface="Wingdings"/>
              </a:rPr>
              <a:t>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latin typeface="Arial"/>
                <a:ea typeface="Wingdings"/>
                <a:cs typeface="Arial"/>
                <a:sym typeface="Wingdings"/>
              </a:rPr>
              <a:t>Partnership</a:t>
            </a:r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pPr marL="342900" indent="-342900">
              <a:buFont typeface="Wingdings" charset="2"/>
              <a:buChar char="§"/>
            </a:pPr>
            <a:r>
              <a:rPr lang="en-US" b="1" dirty="0" smtClean="0"/>
              <a:t>Organization of forums with investors</a:t>
            </a:r>
          </a:p>
          <a:p>
            <a:r>
              <a:rPr lang="en-US" dirty="0" smtClean="0"/>
              <a:t>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latin typeface="Arial"/>
                <a:ea typeface="Wingdings"/>
                <a:cs typeface="Arial"/>
                <a:sym typeface="Wingdings"/>
              </a:rPr>
              <a:t>Visibility</a:t>
            </a:r>
            <a:endParaRPr lang="en-US" dirty="0" smtClean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	 </a:t>
            </a:r>
            <a:r>
              <a:rPr lang="en-US" dirty="0" smtClean="0">
                <a:latin typeface="Arial"/>
                <a:ea typeface="Wingdings"/>
                <a:cs typeface="Arial"/>
                <a:sym typeface="Wingdings"/>
              </a:rPr>
              <a:t>Networking exchange</a:t>
            </a:r>
          </a:p>
          <a:p>
            <a:r>
              <a:rPr lang="en-US" dirty="0" smtClean="0">
                <a:latin typeface="Arial"/>
                <a:ea typeface="Wingdings"/>
                <a:cs typeface="Arial"/>
                <a:sym typeface="Wingdings"/>
              </a:rPr>
              <a:t>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latin typeface="Arial"/>
                <a:ea typeface="Wingdings"/>
                <a:cs typeface="Arial"/>
                <a:sym typeface="Wingdings"/>
              </a:rPr>
              <a:t>Business</a:t>
            </a:r>
            <a:endParaRPr lang="en-US" dirty="0" smtClean="0"/>
          </a:p>
        </p:txBody>
      </p:sp>
      <p:pic>
        <p:nvPicPr>
          <p:cNvPr id="3" name="Image 2" descr="e2treatyinvest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52444"/>
            <a:ext cx="3744416" cy="21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4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1663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5. </a:t>
            </a:r>
            <a:r>
              <a:rPr lang="fr-FR" sz="3200" b="1" u="sng" dirty="0" err="1" smtClean="0"/>
              <a:t>Being</a:t>
            </a:r>
            <a:r>
              <a:rPr lang="fr-FR" sz="3200" b="1" u="sng" dirty="0" smtClean="0"/>
              <a:t> prospective</a:t>
            </a:r>
            <a:endParaRPr lang="fr-FR" sz="3200" b="1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755576" y="148478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en-US" dirty="0" smtClean="0"/>
              <a:t>We need to help the companies being aware of the future opportunities</a:t>
            </a:r>
          </a:p>
          <a:p>
            <a:pPr marL="342900" indent="-342900" algn="just">
              <a:buFont typeface="Wingdings" charset="2"/>
              <a:buChar char="§"/>
            </a:pPr>
            <a:endParaRPr lang="en-US" b="1" dirty="0" smtClean="0"/>
          </a:p>
          <a:p>
            <a:pPr marL="342900" indent="-342900" algn="just">
              <a:buFont typeface="Wingdings" charset="2"/>
              <a:buChar char="§"/>
            </a:pPr>
            <a:r>
              <a:rPr lang="en-US" b="1" dirty="0" smtClean="0"/>
              <a:t>Cluster = Technological watch</a:t>
            </a:r>
          </a:p>
        </p:txBody>
      </p:sp>
      <p:pic>
        <p:nvPicPr>
          <p:cNvPr id="3" name="Image 2" descr="Tech-Watch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45024"/>
            <a:ext cx="42672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4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1663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5. </a:t>
            </a:r>
            <a:r>
              <a:rPr lang="fr-FR" sz="3200" b="1" u="sng" dirty="0" err="1" smtClean="0"/>
              <a:t>Being</a:t>
            </a:r>
            <a:r>
              <a:rPr lang="fr-FR" sz="3200" b="1" u="sng" dirty="0" smtClean="0"/>
              <a:t> prospective</a:t>
            </a:r>
            <a:endParaRPr lang="fr-FR" sz="3200" b="1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395536" y="1268760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en-US" b="1" dirty="0" smtClean="0"/>
              <a:t>Virtual Reality:</a:t>
            </a:r>
          </a:p>
          <a:p>
            <a:pPr marL="342900" indent="-342900" algn="just">
              <a:buFont typeface="Wingdings" charset="2"/>
              <a:buChar char="§"/>
            </a:pPr>
            <a:endParaRPr lang="en-US" dirty="0" smtClean="0"/>
          </a:p>
          <a:p>
            <a:pPr marL="342900" indent="-342900" algn="just">
              <a:buFontTx/>
              <a:buChar char="-"/>
            </a:pPr>
            <a:r>
              <a:rPr lang="en-US" dirty="0" smtClean="0"/>
              <a:t>« By 2018, the Augmented Reality market is expected to reach $659.98 million and the Virtual Reality market is estimated to total $407.51 million.</a:t>
            </a:r>
          </a:p>
          <a:p>
            <a:endParaRPr lang="fr-FR" b="1" dirty="0"/>
          </a:p>
          <a:p>
            <a:endParaRPr lang="fr-FR" b="1" dirty="0"/>
          </a:p>
        </p:txBody>
      </p:sp>
      <p:pic>
        <p:nvPicPr>
          <p:cNvPr id="5" name="Image 4" descr="virtual-reality-helme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73016"/>
            <a:ext cx="5085885" cy="28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80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1663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6. </a:t>
            </a:r>
            <a:r>
              <a:rPr lang="fr-FR" sz="3200" b="1" u="sng" dirty="0" err="1" smtClean="0"/>
              <a:t>Get</a:t>
            </a:r>
            <a:r>
              <a:rPr lang="fr-FR" sz="3200" b="1" u="sng" dirty="0" smtClean="0"/>
              <a:t> in </a:t>
            </a:r>
            <a:r>
              <a:rPr lang="fr-FR" sz="3200" b="1" u="sng" dirty="0" err="1" smtClean="0"/>
              <a:t>touch</a:t>
            </a:r>
            <a:endParaRPr lang="fr-FR" sz="3200" b="1" u="sng" dirty="0"/>
          </a:p>
        </p:txBody>
      </p:sp>
      <p:pic>
        <p:nvPicPr>
          <p:cNvPr id="4" name="Image 3" descr="Capture d’écran 2015-05-10 à 11.56.5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308304" cy="538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7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112067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 </a:t>
            </a:r>
            <a:r>
              <a:rPr lang="en-US" b="1" dirty="0" smtClean="0"/>
              <a:t>geographical concentration of specialized companies </a:t>
            </a:r>
            <a:r>
              <a:rPr lang="en-US" dirty="0" smtClean="0"/>
              <a:t>and related companies, Research &amp; Development institutions, finance institutions, public actors, and with </a:t>
            </a:r>
            <a:r>
              <a:rPr lang="en-US" b="1" dirty="0" smtClean="0"/>
              <a:t>relations and cooperation </a:t>
            </a:r>
            <a:r>
              <a:rPr lang="en-US" dirty="0" smtClean="0"/>
              <a:t>between these actors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16632"/>
            <a:ext cx="60486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1. </a:t>
            </a:r>
            <a:r>
              <a:rPr lang="fr-FR" sz="3200" b="1" u="sng" dirty="0" err="1" smtClean="0"/>
              <a:t>What</a:t>
            </a:r>
            <a:r>
              <a:rPr lang="fr-FR" sz="3200" b="1" u="sng" dirty="0" smtClean="0"/>
              <a:t> </a:t>
            </a:r>
            <a:r>
              <a:rPr lang="fr-FR" sz="3200" b="1" u="sng" dirty="0" err="1" smtClean="0"/>
              <a:t>is</a:t>
            </a:r>
            <a:r>
              <a:rPr lang="fr-FR" sz="3200" b="1" u="sng" dirty="0" smtClean="0"/>
              <a:t> a cluster?</a:t>
            </a:r>
            <a:endParaRPr lang="fr-FR" sz="3200" b="1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23" y="3007568"/>
            <a:ext cx="42386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 descr="Capture d’écran 2015-05-09 à 18.58.32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590" r="12883"/>
          <a:stretch/>
        </p:blipFill>
        <p:spPr>
          <a:xfrm>
            <a:off x="7668344" y="6149848"/>
            <a:ext cx="1436974" cy="70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21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1663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2. The cluster </a:t>
            </a:r>
            <a:r>
              <a:rPr lang="fr-FR" sz="3200" b="1" u="sng" dirty="0" err="1" smtClean="0"/>
              <a:t>software.brussels</a:t>
            </a:r>
            <a:endParaRPr lang="fr-FR" sz="32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611560" y="1412776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charset="2"/>
              <a:buChar char="§"/>
            </a:pPr>
            <a:r>
              <a:rPr lang="en-US" dirty="0" smtClean="0"/>
              <a:t>170+ high-growth potential software companies</a:t>
            </a:r>
          </a:p>
          <a:p>
            <a:pPr marL="800100" lvl="1" indent="-342900" algn="just">
              <a:buFont typeface="Wingdings" charset="2"/>
              <a:buChar char="§"/>
            </a:pPr>
            <a:r>
              <a:rPr lang="en-US" dirty="0" smtClean="0"/>
              <a:t>Private &amp; government support organizations</a:t>
            </a:r>
          </a:p>
          <a:p>
            <a:pPr marL="800100" lvl="1" indent="-342900" algn="just">
              <a:buFont typeface="Wingdings" charset="2"/>
              <a:buChar char="§"/>
            </a:pPr>
            <a:r>
              <a:rPr lang="en-US" dirty="0" smtClean="0"/>
              <a:t>Universities and research institutions </a:t>
            </a:r>
          </a:p>
          <a:p>
            <a:pPr marL="800100" lvl="1" indent="-342900" algn="just">
              <a:buFont typeface="Wingdings" charset="2"/>
              <a:buChar char="§"/>
            </a:pPr>
            <a:r>
              <a:rPr lang="en-US" dirty="0" smtClean="0"/>
              <a:t>Experts</a:t>
            </a:r>
          </a:p>
          <a:p>
            <a:pPr marL="342900" indent="-342900" algn="just">
              <a:buFontTx/>
              <a:buChar char="-"/>
            </a:pPr>
            <a:endParaRPr lang="en-US" dirty="0" smtClean="0"/>
          </a:p>
          <a:p>
            <a:pPr marL="342900" indent="-342900" algn="just">
              <a:buFont typeface="Wingdings" charset="0"/>
              <a:buChar char="è"/>
            </a:pPr>
            <a:r>
              <a:rPr lang="en-US" dirty="0" smtClean="0"/>
              <a:t> all dedicated to the </a:t>
            </a:r>
            <a:r>
              <a:rPr lang="en-US" b="1" dirty="0" smtClean="0"/>
              <a:t>Brussels software industry.</a:t>
            </a:r>
          </a:p>
          <a:p>
            <a:pPr marL="342900" indent="-342900" algn="just">
              <a:buFont typeface="Wingdings" charset="0"/>
              <a:buChar char="è"/>
            </a:pPr>
            <a:endParaRPr lang="fr-FR" b="1" dirty="0"/>
          </a:p>
          <a:p>
            <a:pPr algn="just"/>
            <a:endParaRPr lang="fr-FR" b="1" dirty="0" smtClean="0"/>
          </a:p>
          <a:p>
            <a:pPr algn="just"/>
            <a:endParaRPr lang="fr-FR" b="1" dirty="0"/>
          </a:p>
        </p:txBody>
      </p:sp>
      <p:pic>
        <p:nvPicPr>
          <p:cNvPr id="3" name="Image 2" descr="Capture d’écran 2015-05-09 à 19.34.43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9"/>
          <a:stretch/>
        </p:blipFill>
        <p:spPr>
          <a:xfrm>
            <a:off x="2987824" y="4005064"/>
            <a:ext cx="3384376" cy="242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03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1663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2. The cluster </a:t>
            </a:r>
            <a:r>
              <a:rPr lang="fr-FR" sz="3200" b="1" u="sng" dirty="0" err="1" smtClean="0"/>
              <a:t>software.brussels</a:t>
            </a:r>
            <a:endParaRPr lang="fr-FR" sz="32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611560" y="1412776"/>
            <a:ext cx="813690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endParaRPr lang="fr-FR" b="1" dirty="0"/>
          </a:p>
          <a:p>
            <a:pPr algn="just"/>
            <a:endParaRPr lang="fr-FR" b="1" dirty="0" smtClean="0"/>
          </a:p>
          <a:p>
            <a:pPr algn="just"/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268760"/>
            <a:ext cx="8532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Specificity of the cluster: </a:t>
            </a:r>
            <a:r>
              <a:rPr lang="en-US" b="1" dirty="0" smtClean="0"/>
              <a:t>public initiative</a:t>
            </a:r>
          </a:p>
          <a:p>
            <a:endParaRPr lang="en-US" b="1" dirty="0" smtClean="0"/>
          </a:p>
          <a:p>
            <a:pPr marL="342900" indent="-342900">
              <a:buFont typeface="Wingdings" charset="0"/>
              <a:buChar char="è"/>
            </a:pPr>
            <a:r>
              <a:rPr lang="en-US" b="1" dirty="0" smtClean="0">
                <a:latin typeface="Arial"/>
                <a:ea typeface="Wingdings"/>
                <a:cs typeface="Arial"/>
                <a:sym typeface="Wingdings"/>
              </a:rPr>
              <a:t>Subsidized by the government: no </a:t>
            </a:r>
            <a:r>
              <a:rPr lang="en-US" b="1" dirty="0" smtClean="0">
                <a:latin typeface="Arial"/>
                <a:ea typeface="Wingdings"/>
                <a:cs typeface="Arial"/>
                <a:sym typeface="Wingdings"/>
              </a:rPr>
              <a:t>membership fees </a:t>
            </a:r>
            <a:r>
              <a:rPr lang="en-US" b="1" dirty="0" smtClean="0">
                <a:latin typeface="Arial"/>
                <a:ea typeface="Wingdings"/>
                <a:cs typeface="Arial"/>
                <a:sym typeface="Wingdings"/>
              </a:rPr>
              <a:t>asked to the companies</a:t>
            </a:r>
          </a:p>
          <a:p>
            <a:r>
              <a:rPr lang="en-US" b="1" dirty="0" smtClean="0">
                <a:latin typeface="Arial"/>
                <a:ea typeface="Wingdings"/>
                <a:cs typeface="Arial"/>
                <a:sym typeface="Wingdings"/>
              </a:rPr>
              <a:t>	</a:t>
            </a:r>
          </a:p>
          <a:p>
            <a:r>
              <a:rPr lang="en-US" b="1" dirty="0" smtClean="0">
                <a:latin typeface="Arial"/>
                <a:ea typeface="Wingdings"/>
                <a:cs typeface="Arial"/>
                <a:sym typeface="Wingdings"/>
              </a:rPr>
              <a:t>	=</a:t>
            </a: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latin typeface="Arial"/>
                <a:ea typeface="Wingdings"/>
                <a:cs typeface="Arial"/>
                <a:sym typeface="Wingdings"/>
              </a:rPr>
              <a:t>Cluster is </a:t>
            </a:r>
            <a:r>
              <a:rPr lang="en-US" b="1" dirty="0" smtClean="0">
                <a:latin typeface="Arial"/>
                <a:ea typeface="Wingdings"/>
                <a:cs typeface="Arial"/>
                <a:sym typeface="Wingdings"/>
              </a:rPr>
              <a:t>independent from its partners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en-US" b="1" dirty="0" smtClean="0">
                <a:latin typeface="Arial"/>
                <a:ea typeface="Wingdings"/>
                <a:cs typeface="Arial"/>
                <a:sym typeface="Wingdings"/>
              </a:rPr>
              <a:t>	</a:t>
            </a:r>
            <a:r>
              <a:rPr lang="en-US" b="1" smtClean="0">
                <a:latin typeface="Arial"/>
                <a:ea typeface="Wingdings"/>
                <a:cs typeface="Arial"/>
                <a:sym typeface="Wingdings"/>
              </a:rPr>
              <a:t>=</a:t>
            </a:r>
            <a:r>
              <a:rPr lang="en-US" b="1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mtClean="0"/>
              <a:t>Cluster </a:t>
            </a:r>
            <a:r>
              <a:rPr lang="en-US" dirty="0" smtClean="0"/>
              <a:t>is </a:t>
            </a:r>
            <a:r>
              <a:rPr lang="en-US" b="1" dirty="0" smtClean="0"/>
              <a:t>independent </a:t>
            </a:r>
            <a:r>
              <a:rPr lang="en-US" dirty="0" smtClean="0"/>
              <a:t>from any public 	intervention on the </a:t>
            </a:r>
            <a:r>
              <a:rPr lang="en-US" u="sng" dirty="0" smtClean="0"/>
              <a:t>strategy</a:t>
            </a:r>
            <a:r>
              <a:rPr lang="en-US" dirty="0" smtClean="0"/>
              <a:t>, BUT same objective: 	</a:t>
            </a:r>
            <a:r>
              <a:rPr lang="en-US" b="1" dirty="0" smtClean="0"/>
              <a:t>economic development!</a:t>
            </a:r>
          </a:p>
          <a:p>
            <a:r>
              <a:rPr lang="fr-FR" b="1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fr-FR" dirty="0" smtClean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63900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1124744"/>
            <a:ext cx="1111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200" dirty="0">
                <a:solidFill>
                  <a:schemeClr val="bg1"/>
                </a:solidFill>
              </a:rPr>
              <a:t>since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094" y="107920"/>
            <a:ext cx="93124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2. The cluster: Key Figures</a:t>
            </a:r>
            <a:endParaRPr lang="fr-FR" sz="3200" b="1" u="sng" dirty="0"/>
          </a:p>
        </p:txBody>
      </p:sp>
      <p:pic>
        <p:nvPicPr>
          <p:cNvPr id="2" name="Image 1" descr="Capture d’écran 2015-05-11 à 23.03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704856" cy="511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96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1663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2. The cluster </a:t>
            </a:r>
            <a:r>
              <a:rPr lang="fr-FR" sz="3200" b="1" u="sng" dirty="0" err="1" smtClean="0"/>
              <a:t>software.brussels</a:t>
            </a:r>
            <a:endParaRPr lang="fr-FR" sz="32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611560" y="1412776"/>
            <a:ext cx="813690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endParaRPr lang="fr-FR" b="1" dirty="0"/>
          </a:p>
          <a:p>
            <a:pPr algn="just"/>
            <a:endParaRPr lang="fr-FR" b="1" dirty="0" smtClean="0"/>
          </a:p>
          <a:p>
            <a:pPr algn="just"/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268760"/>
            <a:ext cx="85324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3000" b="1" dirty="0" smtClean="0">
                <a:latin typeface="Arial"/>
                <a:ea typeface="Wingdings"/>
                <a:cs typeface="Arial"/>
                <a:sym typeface="Wingdings"/>
              </a:rPr>
              <a:t>Which services do we provide to our members?</a:t>
            </a:r>
            <a:r>
              <a:rPr lang="en-US" sz="3000" b="1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sz="3000" dirty="0" smtClean="0"/>
          </a:p>
          <a:p>
            <a:pPr marL="342900" indent="-342900">
              <a:buFont typeface="Wingdings" charset="2"/>
              <a:buChar char="§"/>
            </a:pPr>
            <a:endParaRPr lang="en-US" sz="3000" b="1" dirty="0" smtClean="0"/>
          </a:p>
          <a:p>
            <a:pPr marL="1257300" lvl="2" indent="-342900">
              <a:buFont typeface="Wingdings" charset="2"/>
              <a:buChar char="ü"/>
            </a:pPr>
            <a:r>
              <a:rPr lang="en-US" sz="3000" dirty="0" smtClean="0"/>
              <a:t>Workshops, Working Groups &amp; Training Programs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sz="3000" dirty="0" smtClean="0"/>
              <a:t>Individual support programs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sz="3000" dirty="0" smtClean="0"/>
              <a:t>Networking and visibility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sz="3000" dirty="0" smtClean="0"/>
              <a:t>Internationalization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sz="3000" dirty="0" smtClean="0"/>
              <a:t>Talent and Expertise</a:t>
            </a:r>
          </a:p>
          <a:p>
            <a:r>
              <a:rPr lang="en-US" b="1" dirty="0"/>
              <a:t>	</a:t>
            </a:r>
            <a:endParaRPr lang="fr-FR" b="1" dirty="0"/>
          </a:p>
          <a:p>
            <a:pPr marL="342900" indent="-342900">
              <a:buFont typeface="Wingdings" charset="2"/>
              <a:buChar char="§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47023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1663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 </a:t>
            </a:r>
            <a:r>
              <a:rPr lang="en-US" sz="3200" b="1" u="sng" dirty="0" smtClean="0"/>
              <a:t>4 success factor</a:t>
            </a:r>
            <a:endParaRPr lang="en-US" sz="3200" b="1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1115616" y="1484784"/>
            <a:ext cx="6408712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 smtClean="0"/>
              <a:t>Seeking complementarity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/>
              <a:t>Being a key interface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/>
              <a:t>Gathering business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/>
              <a:t>Being prospective</a:t>
            </a:r>
          </a:p>
          <a:p>
            <a:pPr marL="457200" indent="-457200">
              <a:buAutoNum type="arabicParenR"/>
            </a:pPr>
            <a:endParaRPr lang="fr-FR" dirty="0" smtClean="0"/>
          </a:p>
          <a:p>
            <a:pPr marL="457200" indent="-457200">
              <a:buAutoNum type="arabicParenR"/>
            </a:pPr>
            <a:endParaRPr lang="fr-FR" dirty="0" smtClean="0"/>
          </a:p>
          <a:p>
            <a:pPr marL="457200" indent="-457200">
              <a:buAutoNum type="arabicParenR"/>
            </a:pPr>
            <a:endParaRPr lang="fr-FR" dirty="0" smtClean="0"/>
          </a:p>
          <a:p>
            <a:pPr marL="457200" indent="-457200">
              <a:buAutoNum type="arabicParenR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9254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1663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1. </a:t>
            </a:r>
            <a:r>
              <a:rPr lang="fr-FR" sz="3200" b="1" u="sng" dirty="0" err="1" smtClean="0"/>
              <a:t>Seeking</a:t>
            </a:r>
            <a:r>
              <a:rPr lang="fr-FR" sz="3200" b="1" u="sng" dirty="0" smtClean="0"/>
              <a:t> </a:t>
            </a:r>
            <a:r>
              <a:rPr lang="fr-FR" sz="3200" b="1" u="sng" dirty="0" err="1" smtClean="0"/>
              <a:t>complementarity</a:t>
            </a:r>
            <a:endParaRPr lang="fr-FR" sz="3200" b="1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1115616" y="1484784"/>
            <a:ext cx="64087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196752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§"/>
            </a:pPr>
            <a:r>
              <a:rPr lang="en-US" dirty="0" smtClean="0"/>
              <a:t>Gathering companies and creating a platform: Is good but</a:t>
            </a:r>
            <a:r>
              <a:rPr lang="en-US" dirty="0" smtClean="0">
                <a:sym typeface="Wingdings"/>
              </a:rPr>
              <a:t> not enough!</a:t>
            </a:r>
          </a:p>
          <a:p>
            <a:pPr algn="just"/>
            <a:r>
              <a:rPr lang="en-US" dirty="0" smtClean="0">
                <a:sym typeface="Wingdings"/>
              </a:rPr>
              <a:t>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Partners</a:t>
            </a:r>
          </a:p>
          <a:p>
            <a:pPr algn="just"/>
            <a:endParaRPr lang="en-US" dirty="0" smtClean="0">
              <a:sym typeface="Wingdings"/>
            </a:endParaRPr>
          </a:p>
          <a:p>
            <a:pPr marL="457200" indent="-457200" algn="just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Cluster = interface that </a:t>
            </a:r>
            <a:r>
              <a:rPr lang="en-US" b="1" dirty="0" smtClean="0">
                <a:sym typeface="Wingdings"/>
              </a:rPr>
              <a:t>launches initiatives with  partners </a:t>
            </a:r>
            <a:r>
              <a:rPr lang="en-US" dirty="0" smtClean="0">
                <a:sym typeface="Wingdings"/>
              </a:rPr>
              <a:t>or that </a:t>
            </a:r>
            <a:r>
              <a:rPr lang="en-US" b="1" dirty="0" smtClean="0">
                <a:sym typeface="Wingdings"/>
              </a:rPr>
              <a:t>reinforces a partner’s initiative</a:t>
            </a:r>
            <a:r>
              <a:rPr lang="en-US" dirty="0" smtClean="0">
                <a:sym typeface="Wingdings"/>
              </a:rPr>
              <a:t>.</a:t>
            </a:r>
            <a:endParaRPr lang="en-US" b="1" dirty="0" smtClean="0">
              <a:sym typeface="Wingdings"/>
            </a:endParaRPr>
          </a:p>
          <a:p>
            <a:endParaRPr lang="fr-FR" dirty="0" smtClean="0">
              <a:sym typeface="Wingdings"/>
            </a:endParaRPr>
          </a:p>
        </p:txBody>
      </p:sp>
      <p:pic>
        <p:nvPicPr>
          <p:cNvPr id="4" name="Image 3" descr="photo_10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6992"/>
            <a:ext cx="6264696" cy="377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93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1663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1. </a:t>
            </a:r>
            <a:r>
              <a:rPr lang="fr-FR" sz="3200" b="1" u="sng" dirty="0" err="1" smtClean="0"/>
              <a:t>Seeking</a:t>
            </a:r>
            <a:r>
              <a:rPr lang="fr-FR" sz="3200" b="1" u="sng" dirty="0" smtClean="0"/>
              <a:t> </a:t>
            </a:r>
            <a:r>
              <a:rPr lang="fr-FR" sz="3200" b="1" u="sng" dirty="0" err="1" smtClean="0"/>
              <a:t>complementarity</a:t>
            </a:r>
            <a:endParaRPr lang="fr-FR" sz="3200" b="1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323528" y="1268760"/>
            <a:ext cx="8820472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800" b="1" dirty="0" smtClean="0"/>
              <a:t>Cluster Internationalization:</a:t>
            </a:r>
          </a:p>
          <a:p>
            <a:pPr marL="342900" indent="-342900">
              <a:buFont typeface="Wingdings" charset="2"/>
              <a:buChar char="§"/>
            </a:pPr>
            <a:endParaRPr lang="en-US" sz="2800" b="1" dirty="0" smtClean="0"/>
          </a:p>
          <a:p>
            <a:pPr marL="1257300" lvl="2" indent="-342900">
              <a:buFont typeface="Wingdings" charset="2"/>
              <a:buChar char="§"/>
            </a:pPr>
            <a:r>
              <a:rPr lang="en-US" sz="2800" b="1" dirty="0" smtClean="0"/>
              <a:t>Enterprise Europe Network </a:t>
            </a:r>
            <a:r>
              <a:rPr lang="en-US" sz="2800" dirty="0" smtClean="0"/>
              <a:t>(EEN) and </a:t>
            </a:r>
            <a:r>
              <a:rPr lang="en-US" sz="2800" b="1" dirty="0" smtClean="0"/>
              <a:t>National Contact Points</a:t>
            </a:r>
            <a:r>
              <a:rPr lang="en-US" sz="2800" dirty="0" smtClean="0"/>
              <a:t> (NCP) </a:t>
            </a:r>
          </a:p>
          <a:p>
            <a:r>
              <a:rPr lang="en-US" sz="2800" dirty="0" smtClean="0"/>
              <a:t>		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800" dirty="0" smtClean="0">
                <a:latin typeface="Arial"/>
                <a:ea typeface="Wingdings"/>
                <a:cs typeface="Arial"/>
                <a:sym typeface="Wingdings"/>
              </a:rPr>
              <a:t>Help SMEs finding partners abroad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/>
              <a:t>		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800" dirty="0" smtClean="0">
                <a:sym typeface="Wingdings"/>
              </a:rPr>
              <a:t>P</a:t>
            </a:r>
            <a:r>
              <a:rPr lang="en-US" sz="2800" dirty="0" smtClean="0"/>
              <a:t>rovide information and personalized 		support to apply on funding opportunities</a:t>
            </a:r>
          </a:p>
          <a:p>
            <a:endParaRPr lang="en-US" sz="2800" dirty="0" smtClean="0"/>
          </a:p>
          <a:p>
            <a:pPr marL="1257300" lvl="2" indent="-342900">
              <a:buFont typeface="Wingdings" charset="2"/>
              <a:buChar char="§"/>
            </a:pPr>
            <a:r>
              <a:rPr lang="en-US" sz="2800" b="1" dirty="0" smtClean="0"/>
              <a:t>Brussels Invest and Export</a:t>
            </a:r>
            <a:r>
              <a:rPr lang="en-US" sz="2800" dirty="0" smtClean="0"/>
              <a:t> (BIE)</a:t>
            </a:r>
          </a:p>
          <a:p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		 </a:t>
            </a:r>
            <a:r>
              <a:rPr lang="en-US" sz="2800" dirty="0" smtClean="0"/>
              <a:t>foreign trade and foreign investment 		department</a:t>
            </a:r>
          </a:p>
        </p:txBody>
      </p:sp>
    </p:spTree>
    <p:extLst>
      <p:ext uri="{BB962C8B-B14F-4D97-AF65-F5344CB8AC3E}">
        <p14:creationId xmlns:p14="http://schemas.microsoft.com/office/powerpoint/2010/main" val="208364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47303</TotalTime>
  <Words>596</Words>
  <Application>Microsoft Macintosh PowerPoint</Application>
  <PresentationFormat>Présentation à l'écran (4:3)</PresentationFormat>
  <Paragraphs>134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Philippe Taillard</dc:creator>
  <cp:lastModifiedBy>Marie</cp:lastModifiedBy>
  <cp:revision>341</cp:revision>
  <cp:lastPrinted>2013-06-06T11:38:36Z</cp:lastPrinted>
  <dcterms:created xsi:type="dcterms:W3CDTF">2008-01-25T14:06:44Z</dcterms:created>
  <dcterms:modified xsi:type="dcterms:W3CDTF">2015-05-12T08:59:19Z</dcterms:modified>
</cp:coreProperties>
</file>