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61" r:id="rId3"/>
    <p:sldId id="257" r:id="rId4"/>
    <p:sldId id="259" r:id="rId5"/>
    <p:sldId id="260" r:id="rId6"/>
    <p:sldId id="265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1" y="-9436"/>
            <a:ext cx="12204701" cy="6867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</p:spPr>
        <p:txBody>
          <a:bodyPr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292" y="3180457"/>
            <a:ext cx="12211200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75" y="6317722"/>
            <a:ext cx="1249936" cy="50607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1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7792" y="142147"/>
            <a:ext cx="5671931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Process &amp; IT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37095" y="3027965"/>
            <a:ext cx="10393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Heydar </a:t>
            </a:r>
            <a:r>
              <a:rPr lang="en-US" sz="600" kern="1200" baseline="0" noProof="0" dirty="0" err="1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Aliyev</a:t>
            </a:r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Center</a:t>
            </a:r>
            <a:endParaRPr lang="en-GB" sz="600" kern="1200" dirty="0">
              <a:solidFill>
                <a:schemeClr val="bg1">
                  <a:lumMod val="6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29800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40000"/>
            <a:ext cx="5331600" cy="475200"/>
          </a:xfrm>
        </p:spPr>
        <p:txBody>
          <a:bodyPr anchor="ctr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85200" y="1965600"/>
            <a:ext cx="5331600" cy="40536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(Graph, Table, Image, etc.)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505201" y="1440000"/>
            <a:ext cx="5278812" cy="45936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26212742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85201" y="1429200"/>
            <a:ext cx="11398812" cy="45900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Content (Graph, Table, Image, etc.)</a:t>
            </a:r>
          </a:p>
        </p:txBody>
      </p:sp>
    </p:spTree>
    <p:extLst>
      <p:ext uri="{BB962C8B-B14F-4D97-AF65-F5344CB8AC3E}">
        <p14:creationId xmlns:p14="http://schemas.microsoft.com/office/powerpoint/2010/main" val="982839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D0AD25A-0ABA-49FE-82B6-E97DE59AE7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D0AD25A-0ABA-49FE-82B6-E97DE59AE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9942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Backup</a:t>
            </a:r>
            <a:r>
              <a:rPr lang="en-US" sz="2800" b="1" baseline="0" dirty="0">
                <a:solidFill>
                  <a:schemeClr val="bg1"/>
                </a:solidFill>
              </a:rPr>
              <a:t> Slides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5C6E3C2-1E86-4DB0-8422-2E2C29864C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5C6E3C2-1E86-4DB0-8422-2E2C29864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0259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EMEX Go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13E0847-5FCC-4257-B79C-28FE4B2A3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13E0847-5FCC-4257-B79C-28FE4B2A3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1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27069" y="3604592"/>
            <a:ext cx="10155299" cy="45057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Main Title (Century Gothic 28, dark blue – bold)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7793" y="393907"/>
            <a:ext cx="5671931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white)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7130" y="4073207"/>
            <a:ext cx="10155239" cy="3132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 (Century Gothic 20, dark blue)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75" y="6317723"/>
            <a:ext cx="1249936" cy="50607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9" name="Rectangle 8"/>
          <p:cNvSpPr/>
          <p:nvPr/>
        </p:nvSpPr>
        <p:spPr>
          <a:xfrm>
            <a:off x="1" y="3180457"/>
            <a:ext cx="12196659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15" name="Rectangle 14"/>
          <p:cNvSpPr/>
          <p:nvPr/>
        </p:nvSpPr>
        <p:spPr>
          <a:xfrm>
            <a:off x="6347793" y="142147"/>
            <a:ext cx="5671931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CEMEX Go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4162" y="3027966"/>
            <a:ext cx="165224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Faculty of Health Sciences, Granada</a:t>
            </a:r>
            <a:endParaRPr lang="en-GB" sz="600" kern="1200" dirty="0">
              <a:solidFill>
                <a:schemeClr val="bg1">
                  <a:lumMod val="6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794468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HR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2D188FF-595F-467B-8D91-1E8A8B57A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2D188FF-595F-467B-8D91-1E8A8B57A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27068" y="3604591"/>
            <a:ext cx="10155299" cy="45057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Main Title (Century Gothic 28, dark blue – bold)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7792" y="393907"/>
            <a:ext cx="5671931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7129" y="4073207"/>
            <a:ext cx="10155239" cy="3132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 (Century Gothic 20, dark blue)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75" y="6317722"/>
            <a:ext cx="1249936" cy="50607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9" name="Rectangle 8"/>
          <p:cNvSpPr/>
          <p:nvPr/>
        </p:nvSpPr>
        <p:spPr>
          <a:xfrm>
            <a:off x="-4657" y="3180457"/>
            <a:ext cx="12201317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5" name="Rectangle 14"/>
          <p:cNvSpPr/>
          <p:nvPr/>
        </p:nvSpPr>
        <p:spPr>
          <a:xfrm>
            <a:off x="6347792" y="142147"/>
            <a:ext cx="5671931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OHR</a:t>
            </a:r>
            <a:endParaRPr lang="en-GB" sz="1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37095" y="3027965"/>
            <a:ext cx="10393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Heydar Aliyev Center</a:t>
            </a:r>
            <a:endParaRPr lang="en-GB" sz="600" kern="1200" dirty="0">
              <a:solidFill>
                <a:schemeClr val="bg1">
                  <a:lumMod val="6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152029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965" y="244811"/>
            <a:ext cx="11421035" cy="48861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(</a:t>
            </a:r>
            <a:r>
              <a:rPr lang="en-US" dirty="0" err="1"/>
              <a:t>Roboto</a:t>
            </a:r>
            <a:r>
              <a:rPr lang="en-US" dirty="0"/>
              <a:t> 28, dark blue - bold)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65" y="741470"/>
            <a:ext cx="11421035" cy="257175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16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(</a:t>
            </a:r>
            <a:r>
              <a:rPr lang="en-US" dirty="0" err="1"/>
              <a:t>Roboto</a:t>
            </a:r>
            <a:r>
              <a:rPr lang="en-US" dirty="0"/>
              <a:t> 16, light blue)</a:t>
            </a:r>
          </a:p>
        </p:txBody>
      </p:sp>
    </p:spTree>
    <p:extLst>
      <p:ext uri="{BB962C8B-B14F-4D97-AF65-F5344CB8AC3E}">
        <p14:creationId xmlns:p14="http://schemas.microsoft.com/office/powerpoint/2010/main" val="3612953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27068" y="3604590"/>
            <a:ext cx="10155298" cy="450573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Main Title (Century Gothic 28, dark blue – bold)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9317" y="6639563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rgbClr val="8A95AC"/>
                </a:solidFill>
                <a:latin typeface="+mj-lt"/>
                <a:ea typeface="Tahoma" charset="0"/>
                <a:cs typeface="Tahoma" charset="0"/>
              </a:rPr>
              <a:t>Copyright © 2017-2019 CEMEX International Holding AG, Switzerland - Confidential Information</a:t>
            </a:r>
            <a:endParaRPr lang="en-GB" sz="600" kern="1200" dirty="0">
              <a:solidFill>
                <a:srgbClr val="8A95AC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white)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7128" y="4073206"/>
            <a:ext cx="10155238" cy="3132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 (Century Gothic 20, dark blue)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474" y="6317720"/>
            <a:ext cx="1249936" cy="50607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9" name="Rectangle 8"/>
          <p:cNvSpPr/>
          <p:nvPr userDrawn="1"/>
        </p:nvSpPr>
        <p:spPr>
          <a:xfrm>
            <a:off x="0" y="3180457"/>
            <a:ext cx="12196659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angle 14"/>
          <p:cNvSpPr/>
          <p:nvPr userDrawn="1"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CEMEX GO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216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208405"/>
            <a:ext cx="11358563" cy="103394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31937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2453" y="192241"/>
            <a:ext cx="11366635" cy="1051851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59453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8DE98C6-DBD2-48BD-A616-983E9B4798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8DE98C6-DBD2-48BD-A616-983E9B479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" y="6273801"/>
            <a:ext cx="12192000" cy="587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75" y="6317722"/>
            <a:ext cx="1249936" cy="506071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7" name="Rectangle 6"/>
          <p:cNvSpPr/>
          <p:nvPr/>
        </p:nvSpPr>
        <p:spPr>
          <a:xfrm rot="10800000">
            <a:off x="0" y="1"/>
            <a:ext cx="12192000" cy="87754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317" y="875614"/>
            <a:ext cx="12201317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600" y="1378800"/>
            <a:ext cx="10944000" cy="338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600" b="1" baseline="0">
                <a:solidFill>
                  <a:schemeClr val="tx1"/>
                </a:solidFill>
                <a:latin typeface="+mn-lt"/>
              </a:defRPr>
            </a:lvl1pPr>
            <a:lvl2pPr marL="400041" marR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Topic 01 (Century Gothic 16, black </a:t>
            </a:r>
            <a:r>
              <a:rPr lang="mr-IN" dirty="0"/>
              <a:t>–</a:t>
            </a:r>
            <a:r>
              <a:rPr lang="en-US" dirty="0"/>
              <a:t> bold)</a:t>
            </a:r>
          </a:p>
          <a:p>
            <a:pPr lvl="1"/>
            <a:r>
              <a:rPr lang="en-US" dirty="0"/>
              <a:t>Subtopic 01 (Century Gothic 14, black)</a:t>
            </a:r>
          </a:p>
          <a:p>
            <a:pPr marL="400041" marR="0" lvl="1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Subtopic 02 (Century Gothic 14, black)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Topic 02 (Century Gothic 16, black </a:t>
            </a:r>
            <a:r>
              <a:rPr lang="mr-IN" dirty="0"/>
              <a:t>–</a:t>
            </a:r>
            <a:r>
              <a:rPr lang="en-US" dirty="0"/>
              <a:t> bold)</a:t>
            </a:r>
          </a:p>
          <a:p>
            <a:pPr lvl="1"/>
            <a:r>
              <a:rPr lang="en-US" dirty="0"/>
              <a:t>Subtopic 01 (Century Gothic 14, black)</a:t>
            </a:r>
          </a:p>
          <a:p>
            <a:pPr marL="400041" marR="0" lvl="1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Subtopic 02 (Century Gothic 14, black)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000" y="205200"/>
            <a:ext cx="609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17811396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A316FB-6CA8-4461-9775-622C77DED398}" type="datetimeFigureOut">
              <a:rPr lang="hr-HR" smtClean="0"/>
              <a:pPr/>
              <a:t>16.10.2018.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352AE5-381A-41FA-B2FF-D6C7B9C6D9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698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&amp;I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-9000"/>
            <a:ext cx="12204701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-6350" y="3180457"/>
            <a:ext cx="12204701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Process &amp; IT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37094" y="3027963"/>
            <a:ext cx="10393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Heydar </a:t>
            </a:r>
            <a:r>
              <a:rPr lang="en-US" sz="600" kern="1200" baseline="0" noProof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Aliyev</a:t>
            </a:r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Center</a:t>
            </a:r>
            <a:endParaRPr lang="en-GB" sz="600" kern="1200" dirty="0">
              <a:solidFill>
                <a:schemeClr val="bg1">
                  <a:lumMod val="7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6FFD06-96A7-47B8-BA64-E7E17C6420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12542F-8C4D-4EC4-B453-168CF7D1F23A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4249224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273800"/>
            <a:ext cx="12192000" cy="587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12192000" cy="87754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875614"/>
            <a:ext cx="12191999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600" y="1378800"/>
            <a:ext cx="10944000" cy="338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600" b="1" baseline="0">
                <a:solidFill>
                  <a:schemeClr val="tx1"/>
                </a:solidFill>
                <a:latin typeface="+mn-lt"/>
              </a:defRPr>
            </a:lvl1pPr>
            <a:lvl2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Topic 01 (Century Gothic 16, black </a:t>
            </a:r>
            <a:r>
              <a:rPr lang="mr-IN" dirty="0"/>
              <a:t>–</a:t>
            </a:r>
            <a:r>
              <a:rPr lang="en-US" dirty="0"/>
              <a:t> bold)</a:t>
            </a:r>
          </a:p>
          <a:p>
            <a:pPr lvl="1"/>
            <a:r>
              <a:rPr lang="en-US" dirty="0"/>
              <a:t>Subtopic 01 (Century Gothic 14, black)</a:t>
            </a:r>
          </a:p>
          <a:p>
            <a:pPr marL="4000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Subtopic 02 (Century Gothic 14, black)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Topic 02 (Century Gothic 16, black </a:t>
            </a:r>
            <a:r>
              <a:rPr lang="mr-IN" dirty="0"/>
              <a:t>–</a:t>
            </a:r>
            <a:r>
              <a:rPr lang="en-US" dirty="0"/>
              <a:t> bold)</a:t>
            </a:r>
          </a:p>
          <a:p>
            <a:pPr lvl="1"/>
            <a:r>
              <a:rPr lang="en-US" dirty="0"/>
              <a:t>Subtopic 01 (Century Gothic 14, black)</a:t>
            </a:r>
          </a:p>
          <a:p>
            <a:pPr marL="4000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Subtopic 02 (Century Gothic 14, black)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000" y="205200"/>
            <a:ext cx="6094800" cy="52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7AFE1-070F-4670-843F-4FEA0E13E6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0FEEE5-F522-401C-81E6-0C8A536204E9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51533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923200"/>
            <a:ext cx="11160000" cy="503999"/>
          </a:xfrm>
        </p:spPr>
        <p:txBody>
          <a:bodyPr anchor="ctr">
            <a:noAutofit/>
          </a:bodyPr>
          <a:lstStyle>
            <a:lvl1pPr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(Century Gothic 28, white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445200"/>
            <a:ext cx="11160125" cy="508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(Century Gothic 20, light blue)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65600" y="378000"/>
            <a:ext cx="5230800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 (Century Gothic 14, white)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B04C49-5241-412D-8C3B-11A4A2481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353" y="6250804"/>
            <a:ext cx="1313468" cy="63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01D04F-6D18-4FDD-86A0-0FFD85E965BF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74790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36FF1BF-A14F-4D09-84F3-773A802BBC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36FF1BF-A14F-4D09-84F3-773A802BB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24538" y="-9000"/>
            <a:ext cx="12241076" cy="6876000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67000">
                <a:schemeClr val="bg1">
                  <a:lumMod val="95000"/>
                </a:schemeClr>
              </a:gs>
              <a:gs pos="19000">
                <a:schemeClr val="bg1"/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923200"/>
            <a:ext cx="11160000" cy="503999"/>
          </a:xfrm>
        </p:spPr>
        <p:txBody>
          <a:bodyPr anchor="ctr">
            <a:noAutofit/>
          </a:bodyPr>
          <a:lstStyle>
            <a:lvl1pPr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445200"/>
            <a:ext cx="11160125" cy="508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(Century Gothic 20, dark blue)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65600" y="378000"/>
            <a:ext cx="5230800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Main Title (Century Gothic 14, dark blue)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F5DB9B-D081-411E-8E73-5804A41DD2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48551" y="6250804"/>
            <a:ext cx="1313470" cy="6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21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</p:spTree>
    <p:extLst>
      <p:ext uri="{BB962C8B-B14F-4D97-AF65-F5344CB8AC3E}">
        <p14:creationId xmlns:p14="http://schemas.microsoft.com/office/powerpoint/2010/main" val="12683077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039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600" y="1436400"/>
            <a:ext cx="11402412" cy="4582800"/>
          </a:xfrm>
        </p:spPr>
        <p:txBody>
          <a:bodyPr/>
          <a:lstStyle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Main Text (Century Gothic 14, black)</a:t>
            </a:r>
          </a:p>
          <a:p>
            <a:pPr lvl="1"/>
            <a:r>
              <a:rPr lang="en-US" dirty="0"/>
              <a:t>Level 1 Bullet (Century Gothic 14, black </a:t>
            </a:r>
            <a:r>
              <a:rPr lang="mr-IN" dirty="0"/>
              <a:t>–</a:t>
            </a:r>
            <a:r>
              <a:rPr lang="en-US" dirty="0"/>
              <a:t> mid blue bullet)</a:t>
            </a:r>
          </a:p>
          <a:p>
            <a:pPr lvl="2"/>
            <a:r>
              <a:rPr lang="en-US" dirty="0"/>
              <a:t>Level 2 Bullet (Century Gothic 14, black </a:t>
            </a:r>
            <a:r>
              <a:rPr lang="mr-IN" dirty="0"/>
              <a:t>–</a:t>
            </a:r>
            <a:r>
              <a:rPr lang="en-US" dirty="0"/>
              <a:t> mid blue double arrow)</a:t>
            </a:r>
          </a:p>
          <a:p>
            <a:pPr lvl="3"/>
            <a:r>
              <a:rPr lang="en-US" dirty="0"/>
              <a:t>Level 3 Bullet (Century Gothic 12, black </a:t>
            </a:r>
            <a:r>
              <a:rPr lang="mr-IN" dirty="0"/>
              <a:t>–</a:t>
            </a:r>
            <a:r>
              <a:rPr lang="en-US" dirty="0"/>
              <a:t>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349193302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36400"/>
            <a:ext cx="5355200" cy="45828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51600" y="1432800"/>
            <a:ext cx="5331600" cy="45828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3996480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29200"/>
            <a:ext cx="5355200" cy="478800"/>
          </a:xfrm>
        </p:spPr>
        <p:txBody>
          <a:bodyPr anchor="ctr"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1929600"/>
            <a:ext cx="5355200" cy="40752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1429200"/>
            <a:ext cx="5332412" cy="478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51600" y="1929600"/>
            <a:ext cx="5332412" cy="40752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13809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E80D8B0-337A-428B-8615-448E9F2F76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E80D8B0-337A-428B-8615-448E9F2F7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6968" y="6445284"/>
            <a:ext cx="906624" cy="237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923202"/>
            <a:ext cx="11160000" cy="503999"/>
          </a:xfrm>
        </p:spPr>
        <p:txBody>
          <a:bodyPr anchor="ctr">
            <a:noAutofit/>
          </a:bodyPr>
          <a:lstStyle>
            <a:lvl1pPr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(Century Gothic 28, white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3445200"/>
            <a:ext cx="11160125" cy="508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(Century Gothic 20, light blue)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65600" y="378002"/>
            <a:ext cx="5230800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Title (Century Gothic 14, white)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208325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32800"/>
            <a:ext cx="5355200" cy="45864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40400" y="1432800"/>
            <a:ext cx="5343612" cy="471600"/>
          </a:xfrm>
        </p:spPr>
        <p:txBody>
          <a:bodyPr anchor="ctr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440400" y="1965600"/>
            <a:ext cx="5343525" cy="4053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(Graph, Table, Image, etc.)</a:t>
            </a:r>
          </a:p>
        </p:txBody>
      </p:sp>
    </p:spTree>
    <p:extLst>
      <p:ext uri="{BB962C8B-B14F-4D97-AF65-F5344CB8AC3E}">
        <p14:creationId xmlns:p14="http://schemas.microsoft.com/office/powerpoint/2010/main" val="3407799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40000"/>
            <a:ext cx="5331600" cy="475200"/>
          </a:xfrm>
        </p:spPr>
        <p:txBody>
          <a:bodyPr anchor="ctr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85200" y="1965600"/>
            <a:ext cx="5331600" cy="4053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(Graph, Table, Image, etc.)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505200" y="1440000"/>
            <a:ext cx="5278812" cy="45936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176166333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85200" y="1429200"/>
            <a:ext cx="11398812" cy="459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Content (Graph, Table, Image, etc.)</a:t>
            </a:r>
          </a:p>
        </p:txBody>
      </p:sp>
    </p:spTree>
    <p:extLst>
      <p:ext uri="{BB962C8B-B14F-4D97-AF65-F5344CB8AC3E}">
        <p14:creationId xmlns:p14="http://schemas.microsoft.com/office/powerpoint/2010/main" val="1838857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8D64D-970D-4C5E-BB1E-1FB93A403046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8515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FD280AA-5257-42E0-A6DA-E4E1BEB8B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FD280AA-5257-42E0-A6DA-E4E1BEB8B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539178C-F3A6-48F2-807A-C580113F100A}"/>
              </a:ext>
            </a:extLst>
          </p:cNvPr>
          <p:cNvSpPr/>
          <p:nvPr userDrawn="1"/>
        </p:nvSpPr>
        <p:spPr>
          <a:xfrm>
            <a:off x="-24538" y="-9000"/>
            <a:ext cx="12241076" cy="6876000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67000">
                <a:schemeClr val="bg1">
                  <a:lumMod val="95000"/>
                </a:schemeClr>
              </a:gs>
              <a:gs pos="19000">
                <a:schemeClr val="bg1"/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37411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303E5A"/>
              </a:gs>
              <a:gs pos="67000">
                <a:srgbClr val="44546A">
                  <a:lumMod val="50000"/>
                </a:srgbClr>
              </a:gs>
              <a:gs pos="19000">
                <a:srgbClr val="42506C"/>
              </a:gs>
              <a:gs pos="0">
                <a:srgbClr val="4E5C79">
                  <a:alpha val="9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Backup</a:t>
            </a:r>
            <a:r>
              <a:rPr lang="en-US" sz="2800" b="1" baseline="0" dirty="0">
                <a:solidFill>
                  <a:schemeClr val="bg1"/>
                </a:solidFill>
              </a:rPr>
              <a:t> Slides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6DDEB-2A5A-45E8-8962-4A0636E7E6EA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170489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 slides -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4B2F052-1E19-437C-9558-E057FE7AA6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4B2F052-1E19-437C-9558-E057FE7AA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83A3816-A6C7-458C-B55A-DA14847BA440}"/>
              </a:ext>
            </a:extLst>
          </p:cNvPr>
          <p:cNvSpPr/>
          <p:nvPr userDrawn="1"/>
        </p:nvSpPr>
        <p:spPr>
          <a:xfrm>
            <a:off x="-24538" y="-9000"/>
            <a:ext cx="12241076" cy="6876000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67000">
                <a:schemeClr val="bg1">
                  <a:lumMod val="95000"/>
                </a:schemeClr>
              </a:gs>
              <a:gs pos="19000">
                <a:schemeClr val="bg1"/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0000" y="3167391"/>
            <a:ext cx="11160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Backup</a:t>
            </a:r>
            <a:r>
              <a:rPr lang="en-US" sz="2800" b="1" baseline="0" dirty="0">
                <a:solidFill>
                  <a:schemeClr val="tx2"/>
                </a:solidFill>
              </a:rPr>
              <a:t> Slides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47725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EMEX 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9000"/>
            <a:ext cx="12204000" cy="6876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47792" y="142147"/>
            <a:ext cx="5671931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CEMEX Go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4161" y="3027965"/>
            <a:ext cx="165224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Tahoma" charset="0"/>
                <a:cs typeface="Tahoma" charset="0"/>
              </a:rPr>
              <a:t>Faculty of Health Sciences, Granada</a:t>
            </a:r>
            <a:endParaRPr lang="en-GB" sz="600" kern="1200" dirty="0">
              <a:solidFill>
                <a:schemeClr val="bg1">
                  <a:lumMod val="7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3DA3CD-8D6F-47A6-A618-5F46AD7BD5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F3D8756-4D68-4B8A-868A-FA6887E932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A646AD6-C39D-43C0-8C01-B30AB40547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78B784-554C-4820-B7F7-2C0825C3CC9B}"/>
              </a:ext>
            </a:extLst>
          </p:cNvPr>
          <p:cNvSpPr/>
          <p:nvPr/>
        </p:nvSpPr>
        <p:spPr>
          <a:xfrm>
            <a:off x="-6350" y="3180457"/>
            <a:ext cx="12204701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AE071B-C75F-43BF-9C75-313D25FBC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834E24-4F03-47A6-95C5-947C4B352FD3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0637376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H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0"/>
            <a:ext cx="12204000" cy="6876000"/>
          </a:xfrm>
          <a:prstGeom prst="rect">
            <a:avLst/>
          </a:prstGeom>
        </p:spPr>
      </p:pic>
      <p:sp>
        <p:nvSpPr>
          <p:cNvPr id="2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dark blue)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OHR</a:t>
            </a:r>
            <a:endParaRPr lang="en-GB" sz="1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37094" y="3027963"/>
            <a:ext cx="10393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Heydar Aliyev Center</a:t>
            </a:r>
            <a:endParaRPr lang="en-GB" sz="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F0DCC-257A-409D-9F9B-6D55E7DFA8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030E5A9-863F-4FED-9B03-0A86E9032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AAED35-48E9-437A-AF5A-05F005C5AE55}"/>
              </a:ext>
            </a:extLst>
          </p:cNvPr>
          <p:cNvSpPr/>
          <p:nvPr/>
        </p:nvSpPr>
        <p:spPr>
          <a:xfrm>
            <a:off x="-6350" y="3180457"/>
            <a:ext cx="12204701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F565DA-0E9E-41C4-AB0A-B7390B2BC0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714ACA-5423-464A-A9AE-0E796DA40A1D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181599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lth &amp; Safe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2642BB-D2BA-49ED-8622-95CF55070196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6" y="-9000"/>
            <a:ext cx="12203213" cy="6876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F319ED-9C75-4D90-8D7E-31374790A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4A81044-42C6-432C-9764-86A3FEBA8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EC9D6B0-CCAD-4230-8C54-781E769F8F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E994B0-AAF9-48A1-B263-0D7C9B7427C3}"/>
              </a:ext>
            </a:extLst>
          </p:cNvPr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  <a:effectLst/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Health &amp; Safety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45605-12ED-432B-BDF4-E6BB8C55808A}"/>
              </a:ext>
            </a:extLst>
          </p:cNvPr>
          <p:cNvSpPr/>
          <p:nvPr/>
        </p:nvSpPr>
        <p:spPr>
          <a:xfrm>
            <a:off x="-6350" y="3180457"/>
            <a:ext cx="12204701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440597-434B-4CB2-A580-DE76D78DBE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F58BCC-3007-4530-87A3-2E2D7B6DFF09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8222314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DADA9F-C6B7-489D-9655-FCF0EC278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9DADA9F-C6B7-489D-9655-FCF0EC278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</p:spTree>
    <p:extLst>
      <p:ext uri="{BB962C8B-B14F-4D97-AF65-F5344CB8AC3E}">
        <p14:creationId xmlns:p14="http://schemas.microsoft.com/office/powerpoint/2010/main" val="1909845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S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BB8FB0-7B3E-499D-832D-4012671B89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-9000"/>
            <a:ext cx="12204701" cy="6876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EAF872C-27BB-4554-87BC-C35482CA3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4487BD1-4042-4D65-872E-DB93BFD55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E1F258C-A6CF-4BD3-A4DA-95B091E34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dark blue)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CEC798-25DB-4491-9BFF-9FA1B60BFE24}"/>
              </a:ext>
            </a:extLst>
          </p:cNvPr>
          <p:cNvSpPr/>
          <p:nvPr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GSO</a:t>
            </a:r>
            <a:endParaRPr lang="en-GB" sz="1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D78A2B-366A-4D92-9B54-14E8FEFB3025}"/>
              </a:ext>
            </a:extLst>
          </p:cNvPr>
          <p:cNvSpPr/>
          <p:nvPr/>
        </p:nvSpPr>
        <p:spPr>
          <a:xfrm>
            <a:off x="10604500" y="3027964"/>
            <a:ext cx="147190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rPr>
              <a:t>Hercules Towers in Algeciras, Spain</a:t>
            </a:r>
            <a:endParaRPr lang="en-GB" sz="600" kern="1200" dirty="0">
              <a:solidFill>
                <a:schemeClr val="tx2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9B0F4E-0234-4D4F-8DFD-D9C65E7958E8}"/>
              </a:ext>
            </a:extLst>
          </p:cNvPr>
          <p:cNvSpPr/>
          <p:nvPr/>
        </p:nvSpPr>
        <p:spPr>
          <a:xfrm>
            <a:off x="-6350" y="3180457"/>
            <a:ext cx="12204701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321B1-D5EF-4403-A20B-A0F3E7FC57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93" y="6251742"/>
            <a:ext cx="1313470" cy="63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E64BB5-083E-4DA9-A0DE-C9EEFAC87F32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6140702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8" y="-9000"/>
            <a:ext cx="12201317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600" y="3603600"/>
            <a:ext cx="10155600" cy="45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Main Title (Century Gothic 28,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4658" y="3180457"/>
            <a:ext cx="12201317" cy="84195"/>
          </a:xfrm>
          <a:prstGeom prst="rect">
            <a:avLst/>
          </a:prstGeom>
          <a:gradFill flip="none" rotWithShape="1">
            <a:gsLst>
              <a:gs pos="100000">
                <a:srgbClr val="1B4561"/>
              </a:gs>
              <a:gs pos="0">
                <a:srgbClr val="377C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2" y="4071600"/>
            <a:ext cx="10155600" cy="31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5FB8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(Century Gothic 20, dark blue)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47792" y="393907"/>
            <a:ext cx="5671930" cy="220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 (Century Gothic 12, light gray)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347792" y="142147"/>
            <a:ext cx="567193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r"/>
            <a:r>
              <a:rPr lang="en-US" sz="1600" kern="12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Process &amp; IT</a:t>
            </a:r>
            <a:endParaRPr lang="en-GB" sz="1600" kern="1200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037094" y="3027963"/>
            <a:ext cx="10393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Heydar </a:t>
            </a:r>
            <a:r>
              <a:rPr lang="en-US" sz="600" kern="1200" baseline="0" noProof="0" dirty="0" err="1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Aliyev</a:t>
            </a:r>
            <a:r>
              <a:rPr lang="en-US" sz="600" kern="1200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Tahoma" charset="0"/>
                <a:cs typeface="Tahoma" charset="0"/>
              </a:rPr>
              <a:t>Center</a:t>
            </a:r>
            <a:endParaRPr lang="en-GB" sz="600" kern="1200" dirty="0">
              <a:solidFill>
                <a:schemeClr val="bg1">
                  <a:lumMod val="65000"/>
                </a:schemeClr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1F508B-A862-40B1-8B36-F4CC43B39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51" y="6250804"/>
            <a:ext cx="1313470" cy="6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2BADFF-4B87-4F56-B498-23E35EEC68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2BADFF-4B87-4F56-B498-23E35EEC6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96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8D5D294-5A38-4506-B32A-ABEB15BC1D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4" imgW="449" imgH="448" progId="TCLayout.ActiveDocument.1">
                  <p:embed/>
                </p:oleObj>
              </mc:Choice>
              <mc:Fallback>
                <p:oleObj name="think-cell Slide" r:id="rId4" imgW="449" imgH="4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8D5D294-5A38-4506-B32A-ABEB15BC1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601" y="1436400"/>
            <a:ext cx="11402412" cy="4582800"/>
          </a:xfrm>
        </p:spPr>
        <p:txBody>
          <a:bodyPr/>
          <a:lstStyle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Main Text (Century Gothic 14, black)</a:t>
            </a:r>
          </a:p>
          <a:p>
            <a:pPr lvl="1"/>
            <a:r>
              <a:rPr lang="en-US" dirty="0"/>
              <a:t>Level 1 Bullet (Century Gothic 14, black </a:t>
            </a:r>
            <a:r>
              <a:rPr lang="mr-IN" dirty="0"/>
              <a:t>–</a:t>
            </a:r>
            <a:r>
              <a:rPr lang="en-US" dirty="0"/>
              <a:t> mid blue bullet)</a:t>
            </a:r>
          </a:p>
          <a:p>
            <a:pPr lvl="2"/>
            <a:r>
              <a:rPr lang="en-US" dirty="0"/>
              <a:t>Level 2 Bullet (Century Gothic 14, black </a:t>
            </a:r>
            <a:r>
              <a:rPr lang="mr-IN" dirty="0"/>
              <a:t>–</a:t>
            </a:r>
            <a:r>
              <a:rPr lang="en-US" dirty="0"/>
              <a:t> mid blue double arrow)</a:t>
            </a:r>
          </a:p>
          <a:p>
            <a:pPr lvl="3"/>
            <a:r>
              <a:rPr lang="en-US" dirty="0"/>
              <a:t>Level 3 Bullet (Century Gothic 12, black </a:t>
            </a:r>
            <a:r>
              <a:rPr lang="mr-IN" dirty="0"/>
              <a:t>–</a:t>
            </a:r>
            <a:r>
              <a:rPr lang="en-US" dirty="0"/>
              <a:t>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21256045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36400"/>
            <a:ext cx="5355200" cy="45828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51600" y="1432800"/>
            <a:ext cx="5331600" cy="45828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</a:t>
            </a:r>
            <a:r>
              <a:rPr lang="en-US" kern="0" dirty="0"/>
              <a:t> 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31554863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(Century Gothic 24, dark blue – bold)</a:t>
            </a:r>
            <a:endParaRPr lang="es-MX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29200"/>
            <a:ext cx="5355200" cy="478800"/>
          </a:xfrm>
        </p:spPr>
        <p:txBody>
          <a:bodyPr anchor="ctr"/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1929600"/>
            <a:ext cx="5355200" cy="40752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451601" y="1429200"/>
            <a:ext cx="5332412" cy="478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51601" y="1929600"/>
            <a:ext cx="5332412" cy="40752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</p:spTree>
    <p:extLst>
      <p:ext uri="{BB962C8B-B14F-4D97-AF65-F5344CB8AC3E}">
        <p14:creationId xmlns:p14="http://schemas.microsoft.com/office/powerpoint/2010/main" val="28680647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5200" y="1432800"/>
            <a:ext cx="5355200" cy="4586400"/>
          </a:xfrm>
        </p:spPr>
        <p:txBody>
          <a:bodyPr/>
          <a:lstStyle/>
          <a:p>
            <a:r>
              <a:rPr lang="en-US" kern="0" dirty="0"/>
              <a:t>Main Text (</a:t>
            </a:r>
            <a:r>
              <a:rPr lang="en-US" dirty="0"/>
              <a:t>Century Gothic </a:t>
            </a:r>
            <a:r>
              <a:rPr lang="en-US" kern="0" dirty="0"/>
              <a:t>14, black)</a:t>
            </a:r>
          </a:p>
          <a:p>
            <a:pPr lvl="1"/>
            <a:r>
              <a:rPr lang="en-US" kern="0" dirty="0"/>
              <a:t>Level 1 Bullet (</a:t>
            </a:r>
            <a:r>
              <a:rPr lang="en-US" dirty="0"/>
              <a:t>Century Gothic</a:t>
            </a:r>
            <a:r>
              <a:rPr lang="en-US" kern="0" dirty="0"/>
              <a:t> 14, black – mid blue bullet)</a:t>
            </a:r>
          </a:p>
          <a:p>
            <a:pPr lvl="2"/>
            <a:r>
              <a:rPr lang="en-US" kern="0" dirty="0"/>
              <a:t>Level 2 Bullet (</a:t>
            </a:r>
            <a:r>
              <a:rPr lang="en-US" dirty="0"/>
              <a:t>Century Gothic</a:t>
            </a:r>
            <a:r>
              <a:rPr lang="en-US" kern="0" dirty="0"/>
              <a:t> 14, black – mid blue double arrow)</a:t>
            </a:r>
          </a:p>
          <a:p>
            <a:pPr lvl="3"/>
            <a:r>
              <a:rPr lang="en-US" kern="0" dirty="0"/>
              <a:t>Level 3 Bullet (</a:t>
            </a:r>
            <a:r>
              <a:rPr lang="en-US" dirty="0"/>
              <a:t>Century Gothic</a:t>
            </a:r>
            <a:r>
              <a:rPr lang="en-US" kern="0" dirty="0"/>
              <a:t> 12, black – mid blue circle bullet)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40401" y="1432800"/>
            <a:ext cx="5343612" cy="471600"/>
          </a:xfrm>
        </p:spPr>
        <p:txBody>
          <a:bodyPr anchor="ctr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(Century Gothic 16, medium gray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440400" y="1965600"/>
            <a:ext cx="5343525" cy="4053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(Graph, Table, Image, etc.)</a:t>
            </a:r>
          </a:p>
        </p:txBody>
      </p:sp>
    </p:spTree>
    <p:extLst>
      <p:ext uri="{BB962C8B-B14F-4D97-AF65-F5344CB8AC3E}">
        <p14:creationId xmlns:p14="http://schemas.microsoft.com/office/powerpoint/2010/main" val="365686651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53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6E6D507-BDD5-4389-A781-EADD5DD0DD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24" imgW="449" imgH="448" progId="TCLayout.ActiveDocument.1">
                  <p:embed/>
                </p:oleObj>
              </mc:Choice>
              <mc:Fallback>
                <p:oleObj name="think-cell Slide" r:id="rId24" imgW="449" imgH="4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6E6D507-BDD5-4389-A781-EADD5DD0DD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6606295"/>
            <a:ext cx="12192000" cy="254975"/>
          </a:xfrm>
          <a:prstGeom prst="rect">
            <a:avLst/>
          </a:prstGeom>
          <a:gradFill>
            <a:gsLst>
              <a:gs pos="0">
                <a:srgbClr val="202C44"/>
              </a:gs>
              <a:gs pos="100000">
                <a:srgbClr val="4E5C79"/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A95AC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92462" y="6654801"/>
            <a:ext cx="592087" cy="155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7" y="188914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5" name="Parallelogram 14"/>
          <p:cNvSpPr/>
          <p:nvPr/>
        </p:nvSpPr>
        <p:spPr>
          <a:xfrm rot="10800000">
            <a:off x="11810010" y="6606287"/>
            <a:ext cx="381989" cy="254979"/>
          </a:xfrm>
          <a:prstGeom prst="parallelogram">
            <a:avLst>
              <a:gd name="adj" fmla="val 43629"/>
            </a:avLst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0800000">
            <a:off x="11979143" y="6606285"/>
            <a:ext cx="212851" cy="254980"/>
          </a:xfrm>
          <a:prstGeom prst="rect">
            <a:avLst/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381600" y="1436400"/>
            <a:ext cx="11402413" cy="458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Main Text (Century Gothic 14, black)</a:t>
            </a:r>
          </a:p>
          <a:p>
            <a:pPr lvl="1"/>
            <a:r>
              <a:rPr lang="en-US" dirty="0"/>
              <a:t>Level 1 Bullet (Century Gothic 14, black </a:t>
            </a:r>
            <a:r>
              <a:rPr lang="mr-IN" dirty="0"/>
              <a:t>–</a:t>
            </a:r>
            <a:r>
              <a:rPr lang="en-US" dirty="0"/>
              <a:t> mid blue bullet)</a:t>
            </a:r>
          </a:p>
          <a:p>
            <a:pPr lvl="2"/>
            <a:r>
              <a:rPr lang="en-US" dirty="0"/>
              <a:t>Level 2 Bullet (Century Gothic 14, black </a:t>
            </a:r>
            <a:r>
              <a:rPr lang="mr-IN" dirty="0"/>
              <a:t>–</a:t>
            </a:r>
            <a:r>
              <a:rPr lang="en-US" dirty="0"/>
              <a:t> mid blue double arrow)</a:t>
            </a:r>
          </a:p>
          <a:p>
            <a:pPr lvl="3"/>
            <a:r>
              <a:rPr lang="en-US" dirty="0"/>
              <a:t>Level 3 Bullet (Century Gothic 12, black </a:t>
            </a:r>
            <a:r>
              <a:rPr lang="mr-IN" dirty="0"/>
              <a:t>–</a:t>
            </a:r>
            <a:r>
              <a:rPr lang="en-US" dirty="0"/>
              <a:t> mid blue circle bullet)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6654802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©2017,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15254" y="6618982"/>
            <a:ext cx="673100" cy="22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412D38-D103-C04D-8AAB-EF7259E3EBC4}" type="slidenum">
              <a:rPr lang="en-US" sz="860" smtClean="0">
                <a:solidFill>
                  <a:schemeClr val="bg1"/>
                </a:solidFill>
              </a:rPr>
              <a:pPr algn="ctr"/>
              <a:t>‹#›</a:t>
            </a:fld>
            <a:endParaRPr lang="en-US" sz="8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9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04" r:id="rId20"/>
  </p:sldLayoutIdLst>
  <p:hf hdr="0" ftr="0" dt="0"/>
  <p:txStyles>
    <p:titleStyle>
      <a:lvl1pPr marL="0" marR="0" indent="0" algn="l" defTabSz="914377" rtl="0" eaLnBrk="1" fontAlgn="auto" latinLnBrk="0" hangingPunct="1">
        <a:lnSpc>
          <a:spcPct val="100000"/>
        </a:lnSpc>
        <a:spcBef>
          <a:spcPct val="0"/>
        </a:spcBef>
        <a:spcAft>
          <a:spcPts val="300"/>
        </a:spcAft>
        <a:buClrTx/>
        <a:buSzTx/>
        <a:buFontTx/>
        <a:buNone/>
        <a:tabLst/>
        <a:defRPr sz="2400" b="1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45FB8"/>
        </a:buClr>
        <a:buSzPct val="130000"/>
        <a:buFont typeface="Arial" panose="020B0604020202020204" pitchFamily="34" charset="0"/>
        <a:buNone/>
        <a:tabLst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00041" marR="0" indent="-285744" algn="l" defTabSz="914377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45FB8"/>
        </a:buClr>
        <a:buSzPct val="130000"/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2284" marR="0" indent="-266693" algn="l" defTabSz="914377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345FB8"/>
        </a:buClr>
        <a:buSzPct val="100000"/>
        <a:buFont typeface="Tahoma" panose="020B0604030504040204" pitchFamily="34" charset="0"/>
        <a:buChar char="»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1677" marR="0" indent="-279393" algn="l" defTabSz="914377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345FB8"/>
        </a:buClr>
        <a:buSzTx/>
        <a:buFont typeface="Courier New" panose="02070309020205020404" pitchFamily="49" charset="0"/>
        <a:buChar char="o"/>
        <a:tabLst>
          <a:tab pos="3313031" algn="l"/>
        </a:tabLst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9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5057">
          <p15:clr>
            <a:srgbClr val="F26B43"/>
          </p15:clr>
        </p15:guide>
        <p15:guide id="4" pos="9897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pos="235">
          <p15:clr>
            <a:srgbClr val="F26B43"/>
          </p15:clr>
        </p15:guide>
        <p15:guide id="7" orient="horz" pos="3793">
          <p15:clr>
            <a:srgbClr val="F26B43"/>
          </p15:clr>
        </p15:guide>
        <p15:guide id="8" pos="742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606294"/>
            <a:ext cx="12192000" cy="254975"/>
          </a:xfrm>
          <a:prstGeom prst="rect">
            <a:avLst/>
          </a:prstGeom>
          <a:gradFill>
            <a:gsLst>
              <a:gs pos="0">
                <a:srgbClr val="202C44"/>
              </a:gs>
              <a:gs pos="100000">
                <a:srgbClr val="4E5C79"/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A95AC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461" y="6654800"/>
            <a:ext cx="592087" cy="1550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188913"/>
            <a:ext cx="11412537" cy="1053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(Century Gothic 24, dark blue </a:t>
            </a:r>
            <a:r>
              <a:rPr lang="mr-IN" dirty="0"/>
              <a:t>–</a:t>
            </a:r>
            <a:r>
              <a:rPr lang="en-US" dirty="0"/>
              <a:t> bold)</a:t>
            </a:r>
          </a:p>
        </p:txBody>
      </p:sp>
      <p:sp>
        <p:nvSpPr>
          <p:cNvPr id="15" name="Parallelogram 14"/>
          <p:cNvSpPr/>
          <p:nvPr/>
        </p:nvSpPr>
        <p:spPr>
          <a:xfrm rot="10800000">
            <a:off x="11810009" y="6606286"/>
            <a:ext cx="381989" cy="254979"/>
          </a:xfrm>
          <a:prstGeom prst="parallelogram">
            <a:avLst>
              <a:gd name="adj" fmla="val 43629"/>
            </a:avLst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0800000">
            <a:off x="11979143" y="6606284"/>
            <a:ext cx="212850" cy="254980"/>
          </a:xfrm>
          <a:prstGeom prst="rect">
            <a:avLst/>
          </a:prstGeom>
          <a:solidFill>
            <a:srgbClr val="202C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381599" y="1436400"/>
            <a:ext cx="11402413" cy="458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Main Text (Century Gothic 14, black)</a:t>
            </a:r>
          </a:p>
          <a:p>
            <a:pPr lvl="1"/>
            <a:r>
              <a:rPr lang="en-US" dirty="0"/>
              <a:t>Level 1 Bullet (Century Gothic 14, black </a:t>
            </a:r>
            <a:r>
              <a:rPr lang="mr-IN" dirty="0"/>
              <a:t>–</a:t>
            </a:r>
            <a:r>
              <a:rPr lang="en-US" dirty="0"/>
              <a:t> mid blue bullet)</a:t>
            </a:r>
          </a:p>
          <a:p>
            <a:pPr lvl="2"/>
            <a:r>
              <a:rPr lang="en-US" dirty="0"/>
              <a:t>Level 2 Bullet (Century Gothic 14, black </a:t>
            </a:r>
            <a:r>
              <a:rPr lang="mr-IN" dirty="0"/>
              <a:t>–</a:t>
            </a:r>
            <a:r>
              <a:rPr lang="en-US" dirty="0"/>
              <a:t> mid blue double arrow)</a:t>
            </a:r>
          </a:p>
          <a:p>
            <a:pPr lvl="3"/>
            <a:r>
              <a:rPr lang="en-US" dirty="0"/>
              <a:t>Level 3 Bullet (Century Gothic 12, black </a:t>
            </a:r>
            <a:r>
              <a:rPr lang="mr-IN" dirty="0"/>
              <a:t>–</a:t>
            </a:r>
            <a:r>
              <a:rPr lang="en-US" dirty="0"/>
              <a:t> mid blue circle bullet)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15253" y="6618980"/>
            <a:ext cx="673100" cy="22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412D38-D103-C04D-8AAB-EF7259E3EBC4}" type="slidenum">
              <a:rPr lang="en-US" sz="860" smtClean="0">
                <a:solidFill>
                  <a:schemeClr val="bg1"/>
                </a:solidFill>
              </a:rPr>
              <a:pPr algn="ctr"/>
              <a:t>‹#›</a:t>
            </a:fld>
            <a:endParaRPr lang="en-US" sz="86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E7DE4-53E8-4486-BD98-F55720A727A4}"/>
              </a:ext>
            </a:extLst>
          </p:cNvPr>
          <p:cNvSpPr txBox="1"/>
          <p:nvPr/>
        </p:nvSpPr>
        <p:spPr>
          <a:xfrm>
            <a:off x="0" y="6654800"/>
            <a:ext cx="4889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8A95AC"/>
                </a:solidFill>
                <a:latin typeface="+mn-lt"/>
              </a:rPr>
              <a:t>Copyright ©2018, CEMEX International Holding AG. </a:t>
            </a:r>
            <a:r>
              <a:rPr lang="mr-IN" sz="600" dirty="0">
                <a:solidFill>
                  <a:srgbClr val="8A95AC"/>
                </a:solidFill>
                <a:latin typeface="+mn-lt"/>
              </a:rPr>
              <a:t>–</a:t>
            </a:r>
            <a:r>
              <a:rPr lang="en-US" sz="600" dirty="0">
                <a:solidFill>
                  <a:srgbClr val="8A95AC"/>
                </a:solidFill>
                <a:latin typeface="+mn-lt"/>
              </a:rPr>
              <a:t>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449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300"/>
        </a:spcAft>
        <a:buClrTx/>
        <a:buSzTx/>
        <a:buFontTx/>
        <a:buNone/>
        <a:tabLst/>
        <a:defRPr sz="2400" b="1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45FB8"/>
        </a:buClr>
        <a:buSzPct val="130000"/>
        <a:buFont typeface="Arial" panose="020B0604020202020204" pitchFamily="34" charset="0"/>
        <a:buNone/>
        <a:tabLst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000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45FB8"/>
        </a:buClr>
        <a:buSzPct val="130000"/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2300" marR="0" indent="-2667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345FB8"/>
        </a:buClr>
        <a:buSzPct val="100000"/>
        <a:buFont typeface="Tahoma" panose="020B0604030504040204" pitchFamily="34" charset="0"/>
        <a:buChar char="»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1700" marR="0" indent="-2794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345FB8"/>
        </a:buClr>
        <a:buSzTx/>
        <a:buFont typeface="Courier New" panose="02070309020205020404" pitchFamily="49" charset="0"/>
        <a:buChar char="o"/>
        <a:tabLst>
          <a:tab pos="3313113" algn="l"/>
        </a:tabLst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37094-CE6B-4FA2-8DC5-887DB9DFC7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601" y="1921565"/>
            <a:ext cx="11402412" cy="3962399"/>
          </a:xfrm>
        </p:spPr>
        <p:txBody>
          <a:bodyPr/>
          <a:lstStyle/>
          <a:p>
            <a:pPr algn="ctr"/>
            <a:r>
              <a:rPr lang="hr-HR" sz="2400" dirty="0">
                <a:solidFill>
                  <a:srgbClr val="002060"/>
                </a:solidFill>
              </a:rPr>
              <a:t>ODRŽIVI RAZVOJ I KLIMATSKE PROMJENE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sz="1600" b="0" dirty="0">
                <a:solidFill>
                  <a:srgbClr val="002060"/>
                </a:solidFill>
              </a:rPr>
              <a:t>dr.sc. Merica Pletikosić</a:t>
            </a:r>
          </a:p>
          <a:p>
            <a:pPr algn="ctr"/>
            <a:r>
              <a:rPr lang="hr-HR" sz="1600" b="0" dirty="0">
                <a:solidFill>
                  <a:srgbClr val="002060"/>
                </a:solidFill>
              </a:rPr>
              <a:t>CEMEX Hrvatska d.d</a:t>
            </a: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pPr algn="r"/>
            <a:r>
              <a:rPr lang="hr-HR" b="0" dirty="0">
                <a:solidFill>
                  <a:schemeClr val="tx2"/>
                </a:solidFill>
              </a:rPr>
              <a:t>17.10.2018.</a:t>
            </a:r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424103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962" y="692696"/>
            <a:ext cx="9806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9962" y="5548011"/>
            <a:ext cx="8468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Legenda</a:t>
            </a:r>
            <a:r>
              <a:rPr lang="hr-HR" sz="16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	</a:t>
            </a:r>
            <a:r>
              <a:rPr lang="hr-HR" sz="16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0</a:t>
            </a:r>
            <a:r>
              <a:rPr lang="hr-HR" sz="16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-ne znam, djelomično sam informiran/a; </a:t>
            </a:r>
            <a:r>
              <a:rPr lang="hr-HR" sz="16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hr-HR" sz="16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-GIO; </a:t>
            </a:r>
            <a:r>
              <a:rPr lang="hr-HR" sz="16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lang="hr-HR" sz="16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-fosilna goriva;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hr-HR" sz="16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-plin; </a:t>
            </a:r>
            <a:r>
              <a:rPr lang="hr-HR" sz="16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</a:t>
            </a:r>
            <a:r>
              <a:rPr lang="hr-HR" sz="1600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-sva goriva podjednako štetna</a:t>
            </a:r>
            <a:endParaRPr lang="hr-HR" sz="16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5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60648"/>
            <a:ext cx="673224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3645024"/>
            <a:ext cx="75608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159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1800" dirty="0"/>
              <a:t>ZAKLJUČAK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821635"/>
            <a:ext cx="11820939" cy="5304529"/>
          </a:xfrm>
        </p:spPr>
        <p:txBody>
          <a:bodyPr/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Ukupno 44% ispitanika izjavilo je da nisu upoznati s obvezama cementne industrije u svrhu smanjenja klimatskih promjena.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ukupno 74% ispitanika nije informirana da li su fosilna goriva ili goriva iz otpada bolja za rješavanje problema klimatskih promjena.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002060"/>
                </a:solidFill>
              </a:rPr>
              <a:t>Ispitanici se razlikuju u zavisnosti o pripadnosti ciljnoj / sektor grupi.</a:t>
            </a:r>
          </a:p>
          <a:p>
            <a:pPr>
              <a:lnSpc>
                <a:spcPct val="300000"/>
              </a:lnSpc>
            </a:pPr>
            <a:endParaRPr lang="hr-HR" b="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002060"/>
                </a:solidFill>
              </a:rPr>
              <a:t>Navedeno se može otkloniti samo boljom pripremom javnosti kroz ugrađivanje načela održivog razvoja i  društveno-odgovornog poslovanja u sve segmente projekta kako bi se postigao željeni konsenzus svih triju sektora.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hr-HR" b="0" u="sng" dirty="0">
                <a:solidFill>
                  <a:srgbClr val="002060"/>
                </a:solidFill>
              </a:rPr>
              <a:t>O kvaliteti programa informiranja i sudjelovanja javnosti ovisit će i realizacija svih budućih projekata.</a:t>
            </a:r>
            <a:endParaRPr lang="en-US" b="0" u="sng" dirty="0">
              <a:solidFill>
                <a:srgbClr val="002060"/>
              </a:solidFill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hr-HR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84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9"/>
            <a:ext cx="8229600" cy="5505475"/>
          </a:xfrm>
        </p:spPr>
        <p:txBody>
          <a:bodyPr/>
          <a:lstStyle/>
          <a:p>
            <a:pPr algn="ctr">
              <a:buNone/>
            </a:pPr>
            <a:endParaRPr lang="hr-HR" sz="5400" b="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r-HR" sz="2800" b="0" i="1" dirty="0">
                <a:solidFill>
                  <a:srgbClr val="002060"/>
                </a:solidFill>
              </a:rPr>
              <a:t>Hvala na pažnji!</a:t>
            </a:r>
          </a:p>
          <a:p>
            <a:pPr algn="ctr">
              <a:buNone/>
            </a:pPr>
            <a:r>
              <a:rPr lang="hr-HR" b="0" dirty="0">
                <a:solidFill>
                  <a:srgbClr val="002060"/>
                </a:solidFill>
              </a:rPr>
              <a:t>                  </a:t>
            </a:r>
          </a:p>
          <a:p>
            <a:pPr algn="ctr">
              <a:buNone/>
            </a:pPr>
            <a:endParaRPr lang="hr-HR" b="0" i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r-HR" sz="2000" i="1" dirty="0">
                <a:solidFill>
                  <a:srgbClr val="002060"/>
                </a:solidFill>
              </a:rPr>
              <a:t>merica.pletikosic@cemex.com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9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000" dirty="0"/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908721"/>
            <a:ext cx="11873948" cy="5217443"/>
          </a:xfrm>
        </p:spPr>
        <p:txBody>
          <a:bodyPr/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0" u="sng" dirty="0">
                <a:solidFill>
                  <a:srgbClr val="002060"/>
                </a:solidFill>
              </a:rPr>
              <a:t>Dekarbonizacija gospodarstva </a:t>
            </a:r>
            <a:r>
              <a:rPr lang="hr-HR" b="0" dirty="0">
                <a:solidFill>
                  <a:srgbClr val="002060"/>
                </a:solidFill>
              </a:rPr>
              <a:t>- jedan od najznačajnijih izazova današnjice uz pronaženje novih načina proizvodnje i korištenja energije.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002060"/>
                </a:solidFill>
              </a:rPr>
              <a:t>Osigurati gospodarski razvoj bez prijetnji klimatskim promjenama sa oštrim smanjenjem emisije ugljičnog dioksida i korištenja fosilnih goriva.</a:t>
            </a:r>
          </a:p>
          <a:p>
            <a:pPr algn="just">
              <a:lnSpc>
                <a:spcPct val="200000"/>
              </a:lnSpc>
            </a:pPr>
            <a:endParaRPr lang="hr-HR" b="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002060"/>
                </a:solidFill>
              </a:rPr>
              <a:t>Prijelaz na energetski sustav s niskim udjelom ugljika zahtijeva nove tehnološke alternative sa korištenjem novih oblika energije i </a:t>
            </a:r>
            <a:r>
              <a:rPr lang="hr-HR" b="0" u="sng" dirty="0">
                <a:solidFill>
                  <a:srgbClr val="002060"/>
                </a:solidFill>
              </a:rPr>
              <a:t>postizanjem smanjenja emisije stakleničkih plinova na najisplativiji način.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002060"/>
                </a:solidFill>
              </a:rPr>
              <a:t>Materijalna i energetska oporaba otpada zauzima značajno mjesto u gospodarenju otpadom.</a:t>
            </a:r>
          </a:p>
          <a:p>
            <a:pPr algn="just"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99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000" dirty="0"/>
              <a:t>CILJ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26" y="1179443"/>
            <a:ext cx="9223513" cy="4946721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hr-HR" sz="2000" b="0" dirty="0">
                <a:solidFill>
                  <a:srgbClr val="002060"/>
                </a:solidFill>
              </a:rPr>
              <a:t>Utvrditi informiranost i stavove javnosti i zainteresirane javnosti o obvezama cementne industrije i utjecaju fosilnih goriva ili goriva iz otpada u svrhu smanjenja emisije stakleničkih plinova.</a:t>
            </a:r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150707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METODE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2" y="967409"/>
            <a:ext cx="11516139" cy="515875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r-HR" u="sng" dirty="0">
                <a:solidFill>
                  <a:srgbClr val="002060"/>
                </a:solidFill>
              </a:rPr>
              <a:t>Uzorak ispitanika </a:t>
            </a:r>
            <a:r>
              <a:rPr lang="hr-HR" b="0" dirty="0">
                <a:solidFill>
                  <a:srgbClr val="002060"/>
                </a:solidFill>
              </a:rPr>
              <a:t>definiran je sa 100 entiteta od kojih je 55 muškog spola i 45 ženskog spola. </a:t>
            </a:r>
            <a:r>
              <a:rPr lang="es-ES" b="0" dirty="0" err="1">
                <a:solidFill>
                  <a:srgbClr val="002060"/>
                </a:solidFill>
              </a:rPr>
              <a:t>Prosječna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dob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ispitanika</a:t>
            </a:r>
            <a:r>
              <a:rPr lang="es-ES" b="0" dirty="0">
                <a:solidFill>
                  <a:srgbClr val="002060"/>
                </a:solidFill>
              </a:rPr>
              <a:t> je 47,9 </a:t>
            </a:r>
            <a:r>
              <a:rPr lang="es-ES" b="0" dirty="0" err="1">
                <a:solidFill>
                  <a:srgbClr val="002060"/>
                </a:solidFill>
              </a:rPr>
              <a:t>godina</a:t>
            </a:r>
            <a:r>
              <a:rPr lang="es-ES" b="0" dirty="0">
                <a:solidFill>
                  <a:srgbClr val="002060"/>
                </a:solidFill>
              </a:rPr>
              <a:t>. </a:t>
            </a:r>
            <a:endParaRPr lang="en-US" b="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r-HR" b="0" dirty="0">
                <a:solidFill>
                  <a:srgbClr val="002060"/>
                </a:solidFill>
              </a:rPr>
              <a:t>Istraživanje je provedenom 2016. godine. </a:t>
            </a:r>
          </a:p>
          <a:p>
            <a:pPr algn="just">
              <a:lnSpc>
                <a:spcPct val="150000"/>
              </a:lnSpc>
            </a:pPr>
            <a:r>
              <a:rPr lang="es-ES" u="sng" dirty="0" err="1">
                <a:solidFill>
                  <a:srgbClr val="002060"/>
                </a:solidFill>
              </a:rPr>
              <a:t>Ispitanici</a:t>
            </a:r>
            <a:r>
              <a:rPr lang="es-ES" u="sng" dirty="0">
                <a:solidFill>
                  <a:srgbClr val="002060"/>
                </a:solidFill>
              </a:rPr>
              <a:t> </a:t>
            </a:r>
            <a:r>
              <a:rPr lang="es-ES" b="0" u="sng" dirty="0">
                <a:solidFill>
                  <a:srgbClr val="002060"/>
                </a:solidFill>
              </a:rPr>
              <a:t>su </a:t>
            </a:r>
            <a:r>
              <a:rPr lang="es-ES" b="0" u="sng" dirty="0" err="1">
                <a:solidFill>
                  <a:srgbClr val="002060"/>
                </a:solidFill>
              </a:rPr>
              <a:t>podijeljeni</a:t>
            </a:r>
            <a:r>
              <a:rPr lang="es-ES" b="0" u="sng" dirty="0">
                <a:solidFill>
                  <a:srgbClr val="002060"/>
                </a:solidFill>
              </a:rPr>
              <a:t> u </a:t>
            </a:r>
            <a:r>
              <a:rPr lang="es-ES" b="0" u="sng" dirty="0" err="1">
                <a:solidFill>
                  <a:srgbClr val="002060"/>
                </a:solidFill>
              </a:rPr>
              <a:t>devet</a:t>
            </a:r>
            <a:r>
              <a:rPr lang="es-ES" b="0" u="sng" dirty="0">
                <a:solidFill>
                  <a:srgbClr val="002060"/>
                </a:solidFill>
              </a:rPr>
              <a:t> </a:t>
            </a:r>
            <a:r>
              <a:rPr lang="es-ES" b="0" u="sng" dirty="0" err="1">
                <a:solidFill>
                  <a:srgbClr val="002060"/>
                </a:solidFill>
              </a:rPr>
              <a:t>subuzoraka</a:t>
            </a:r>
            <a:r>
              <a:rPr lang="es-ES" b="0" u="sng" dirty="0">
                <a:solidFill>
                  <a:srgbClr val="002060"/>
                </a:solidFill>
              </a:rPr>
              <a:t> </a:t>
            </a:r>
            <a:r>
              <a:rPr lang="es-ES" b="0" i="1" dirty="0">
                <a:solidFill>
                  <a:srgbClr val="002060"/>
                </a:solidFill>
              </a:rPr>
              <a:t>(</a:t>
            </a:r>
            <a:r>
              <a:rPr lang="es-ES" b="0" i="1" dirty="0" err="1">
                <a:solidFill>
                  <a:srgbClr val="002060"/>
                </a:solidFill>
              </a:rPr>
              <a:t>ciljnih</a:t>
            </a:r>
            <a:r>
              <a:rPr lang="es-ES" b="0" i="1" dirty="0">
                <a:solidFill>
                  <a:srgbClr val="002060"/>
                </a:solidFill>
              </a:rPr>
              <a:t> grupa) </a:t>
            </a:r>
            <a:r>
              <a:rPr lang="es-ES" b="0" dirty="0" err="1">
                <a:solidFill>
                  <a:srgbClr val="002060"/>
                </a:solidFill>
              </a:rPr>
              <a:t>koji</a:t>
            </a:r>
            <a:r>
              <a:rPr lang="es-ES" b="0" dirty="0">
                <a:solidFill>
                  <a:srgbClr val="002060"/>
                </a:solidFill>
              </a:rPr>
              <a:t> su </a:t>
            </a:r>
            <a:r>
              <a:rPr lang="es-ES" b="0" dirty="0" err="1">
                <a:solidFill>
                  <a:srgbClr val="002060"/>
                </a:solidFill>
              </a:rPr>
              <a:t>kvalitativno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definirani</a:t>
            </a:r>
            <a:r>
              <a:rPr lang="es-ES" b="0" dirty="0">
                <a:solidFill>
                  <a:srgbClr val="002060"/>
                </a:solidFill>
              </a:rPr>
              <a:t>:</a:t>
            </a:r>
            <a:endParaRPr lang="hr-HR" b="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b="0" i="1" dirty="0">
                <a:solidFill>
                  <a:srgbClr val="002060"/>
                </a:solidFill>
              </a:rPr>
              <a:t>UDRUGE</a:t>
            </a:r>
            <a:r>
              <a:rPr lang="es-ES" b="0" dirty="0">
                <a:solidFill>
                  <a:srgbClr val="002060"/>
                </a:solidFill>
              </a:rPr>
              <a:t> –</a:t>
            </a:r>
            <a:r>
              <a:rPr lang="es-ES" b="0" dirty="0" err="1">
                <a:solidFill>
                  <a:srgbClr val="002060"/>
                </a:solidFill>
              </a:rPr>
              <a:t>nevladin</a:t>
            </a:r>
            <a:r>
              <a:rPr lang="hr-HR" b="0" dirty="0">
                <a:solidFill>
                  <a:srgbClr val="002060"/>
                </a:solidFill>
              </a:rPr>
              <a:t>e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ekološk</a:t>
            </a:r>
            <a:r>
              <a:rPr lang="hr-HR" b="0" dirty="0">
                <a:solidFill>
                  <a:srgbClr val="002060"/>
                </a:solidFill>
              </a:rPr>
              <a:t>e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udrug</a:t>
            </a:r>
            <a:r>
              <a:rPr lang="hr-HR" b="0" dirty="0">
                <a:solidFill>
                  <a:srgbClr val="002060"/>
                </a:solidFill>
              </a:rPr>
              <a:t>e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hr-HR" b="0" dirty="0">
                <a:solidFill>
                  <a:srgbClr val="002060"/>
                </a:solidFill>
              </a:rPr>
              <a:t>SDŽ</a:t>
            </a:r>
            <a:endParaRPr lang="en-US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b="0" i="1" dirty="0">
                <a:solidFill>
                  <a:srgbClr val="002060"/>
                </a:solidFill>
              </a:rPr>
              <a:t>GRADOVI</a:t>
            </a:r>
            <a:r>
              <a:rPr lang="es-ES" b="0" dirty="0">
                <a:solidFill>
                  <a:srgbClr val="002060"/>
                </a:solidFill>
              </a:rPr>
              <a:t> – </a:t>
            </a:r>
            <a:r>
              <a:rPr lang="hr-HR" b="0" dirty="0">
                <a:solidFill>
                  <a:srgbClr val="002060"/>
                </a:solidFill>
              </a:rPr>
              <a:t>zaposlenici </a:t>
            </a:r>
            <a:r>
              <a:rPr lang="es-ES" b="0" dirty="0" err="1">
                <a:solidFill>
                  <a:srgbClr val="002060"/>
                </a:solidFill>
              </a:rPr>
              <a:t>Kaštela</a:t>
            </a:r>
            <a:r>
              <a:rPr lang="es-ES" b="0" dirty="0">
                <a:solidFill>
                  <a:srgbClr val="002060"/>
                </a:solidFill>
              </a:rPr>
              <a:t>, </a:t>
            </a:r>
            <a:r>
              <a:rPr lang="es-ES" b="0" dirty="0" err="1">
                <a:solidFill>
                  <a:srgbClr val="002060"/>
                </a:solidFill>
              </a:rPr>
              <a:t>Solina</a:t>
            </a:r>
            <a:r>
              <a:rPr lang="es-ES" b="0" dirty="0">
                <a:solidFill>
                  <a:srgbClr val="002060"/>
                </a:solidFill>
              </a:rPr>
              <a:t> i </a:t>
            </a:r>
            <a:r>
              <a:rPr lang="es-ES" b="0" dirty="0" err="1">
                <a:solidFill>
                  <a:srgbClr val="002060"/>
                </a:solidFill>
              </a:rPr>
              <a:t>Splita</a:t>
            </a:r>
            <a:endParaRPr lang="hr-HR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1" dirty="0">
                <a:solidFill>
                  <a:srgbClr val="002060"/>
                </a:solidFill>
              </a:rPr>
              <a:t>ŽUPANIJA</a:t>
            </a:r>
            <a:r>
              <a:rPr lang="en-US" b="0" dirty="0">
                <a:solidFill>
                  <a:srgbClr val="002060"/>
                </a:solidFill>
              </a:rPr>
              <a:t> – </a:t>
            </a:r>
            <a:r>
              <a:rPr lang="hr-HR" b="0" dirty="0">
                <a:solidFill>
                  <a:srgbClr val="002060"/>
                </a:solidFill>
              </a:rPr>
              <a:t>zaposlenici SDŽ</a:t>
            </a:r>
            <a:endParaRPr lang="en-US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b="0" i="1" dirty="0">
                <a:solidFill>
                  <a:srgbClr val="002060"/>
                </a:solidFill>
              </a:rPr>
              <a:t>KUPCI/DOBAVLJAČI</a:t>
            </a:r>
            <a:r>
              <a:rPr lang="es-ES" b="0" dirty="0">
                <a:solidFill>
                  <a:srgbClr val="002060"/>
                </a:solidFill>
              </a:rPr>
              <a:t> – </a:t>
            </a:r>
            <a:r>
              <a:rPr lang="es-ES" b="0" dirty="0" err="1">
                <a:solidFill>
                  <a:srgbClr val="002060"/>
                </a:solidFill>
              </a:rPr>
              <a:t>predstavnici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kupaca</a:t>
            </a:r>
            <a:r>
              <a:rPr lang="es-ES" b="0" dirty="0">
                <a:solidFill>
                  <a:srgbClr val="002060"/>
                </a:solidFill>
              </a:rPr>
              <a:t> i </a:t>
            </a:r>
            <a:r>
              <a:rPr lang="es-ES" b="0" dirty="0" err="1">
                <a:solidFill>
                  <a:srgbClr val="002060"/>
                </a:solidFill>
              </a:rPr>
              <a:t>dobavljača</a:t>
            </a:r>
            <a:r>
              <a:rPr lang="es-ES" b="0" dirty="0">
                <a:solidFill>
                  <a:srgbClr val="002060"/>
                </a:solidFill>
              </a:rPr>
              <a:t> CEMEX </a:t>
            </a:r>
            <a:r>
              <a:rPr lang="es-ES" b="0" dirty="0" err="1">
                <a:solidFill>
                  <a:srgbClr val="002060"/>
                </a:solidFill>
              </a:rPr>
              <a:t>Hrvatska</a:t>
            </a:r>
            <a:r>
              <a:rPr lang="es-ES" b="0" dirty="0">
                <a:solidFill>
                  <a:srgbClr val="002060"/>
                </a:solidFill>
              </a:rPr>
              <a:t> d.d</a:t>
            </a:r>
            <a:r>
              <a:rPr lang="hr-HR" b="0" dirty="0">
                <a:solidFill>
                  <a:srgbClr val="002060"/>
                </a:solidFill>
              </a:rPr>
              <a:t>.</a:t>
            </a:r>
            <a:endParaRPr lang="en-US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b="0" i="1" dirty="0">
                <a:solidFill>
                  <a:srgbClr val="002060"/>
                </a:solidFill>
              </a:rPr>
              <a:t>POLITIKA/ZNANOST</a:t>
            </a:r>
            <a:r>
              <a:rPr lang="de-DE" b="0" dirty="0">
                <a:solidFill>
                  <a:srgbClr val="002060"/>
                </a:solidFill>
              </a:rPr>
              <a:t> – </a:t>
            </a:r>
            <a:r>
              <a:rPr lang="de-DE" b="0" dirty="0" err="1">
                <a:solidFill>
                  <a:srgbClr val="002060"/>
                </a:solidFill>
              </a:rPr>
              <a:t>predstavnici</a:t>
            </a: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 err="1">
                <a:solidFill>
                  <a:srgbClr val="002060"/>
                </a:solidFill>
              </a:rPr>
              <a:t>lokalnih</a:t>
            </a: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 err="1">
                <a:solidFill>
                  <a:srgbClr val="002060"/>
                </a:solidFill>
              </a:rPr>
              <a:t>političkih</a:t>
            </a: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 err="1">
                <a:solidFill>
                  <a:srgbClr val="002060"/>
                </a:solidFill>
              </a:rPr>
              <a:t>struktura</a:t>
            </a:r>
            <a:r>
              <a:rPr lang="de-DE" b="0" dirty="0">
                <a:solidFill>
                  <a:srgbClr val="002060"/>
                </a:solidFill>
              </a:rPr>
              <a:t> i </a:t>
            </a:r>
            <a:r>
              <a:rPr lang="de-DE" b="0" dirty="0" err="1">
                <a:solidFill>
                  <a:srgbClr val="002060"/>
                </a:solidFill>
              </a:rPr>
              <a:t>znanstvenika</a:t>
            </a:r>
            <a:endParaRPr lang="hr-HR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b="0" i="1" dirty="0">
                <a:solidFill>
                  <a:srgbClr val="002060"/>
                </a:solidFill>
              </a:rPr>
              <a:t>PRIMATELJI SPONZORSTVA I DONACIJA</a:t>
            </a:r>
            <a:r>
              <a:rPr lang="de-DE" b="0" dirty="0">
                <a:solidFill>
                  <a:srgbClr val="002060"/>
                </a:solidFill>
              </a:rPr>
              <a:t> – </a:t>
            </a:r>
            <a:r>
              <a:rPr lang="de-DE" b="0" dirty="0" err="1">
                <a:solidFill>
                  <a:srgbClr val="002060"/>
                </a:solidFill>
              </a:rPr>
              <a:t>predstavnici</a:t>
            </a: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 err="1">
                <a:solidFill>
                  <a:srgbClr val="002060"/>
                </a:solidFill>
              </a:rPr>
              <a:t>korisnika</a:t>
            </a:r>
            <a:r>
              <a:rPr lang="de-DE" b="0" dirty="0">
                <a:solidFill>
                  <a:srgbClr val="002060"/>
                </a:solidFill>
              </a:rPr>
              <a:t> i </a:t>
            </a:r>
            <a:r>
              <a:rPr lang="de-DE" b="0" dirty="0" err="1">
                <a:solidFill>
                  <a:srgbClr val="002060"/>
                </a:solidFill>
              </a:rPr>
              <a:t>primatelja</a:t>
            </a: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 err="1">
                <a:solidFill>
                  <a:srgbClr val="002060"/>
                </a:solidFill>
              </a:rPr>
              <a:t>sponzorstva</a:t>
            </a:r>
            <a:r>
              <a:rPr lang="de-DE" b="0" dirty="0">
                <a:solidFill>
                  <a:srgbClr val="002060"/>
                </a:solidFill>
              </a:rPr>
              <a:t> i </a:t>
            </a:r>
            <a:r>
              <a:rPr lang="de-DE" b="0" dirty="0" err="1">
                <a:solidFill>
                  <a:srgbClr val="002060"/>
                </a:solidFill>
              </a:rPr>
              <a:t>donacija</a:t>
            </a:r>
            <a:r>
              <a:rPr lang="de-DE" b="0" dirty="0">
                <a:solidFill>
                  <a:srgbClr val="002060"/>
                </a:solidFill>
              </a:rPr>
              <a:t> CEMEX-a</a:t>
            </a:r>
            <a:endParaRPr lang="hr-HR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b="0" i="1" dirty="0">
                <a:solidFill>
                  <a:srgbClr val="002060"/>
                </a:solidFill>
              </a:rPr>
              <a:t>STANOVNICI KAŠTELA</a:t>
            </a:r>
            <a:r>
              <a:rPr lang="de-DE" b="0" dirty="0">
                <a:solidFill>
                  <a:srgbClr val="002060"/>
                </a:solidFill>
              </a:rPr>
              <a:t> – </a:t>
            </a:r>
            <a:r>
              <a:rPr lang="de-DE" b="0" dirty="0" err="1">
                <a:solidFill>
                  <a:srgbClr val="002060"/>
                </a:solidFill>
              </a:rPr>
              <a:t>predstavnici</a:t>
            </a: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 err="1">
                <a:solidFill>
                  <a:srgbClr val="002060"/>
                </a:solidFill>
              </a:rPr>
              <a:t>susjeda</a:t>
            </a:r>
            <a:r>
              <a:rPr lang="de-DE" b="0" dirty="0">
                <a:solidFill>
                  <a:srgbClr val="002060"/>
                </a:solidFill>
              </a:rPr>
              <a:t> </a:t>
            </a:r>
            <a:r>
              <a:rPr lang="de-DE" b="0" dirty="0" err="1">
                <a:solidFill>
                  <a:srgbClr val="002060"/>
                </a:solidFill>
              </a:rPr>
              <a:t>tvornice</a:t>
            </a:r>
            <a:r>
              <a:rPr lang="de-DE" b="0" dirty="0">
                <a:solidFill>
                  <a:srgbClr val="002060"/>
                </a:solidFill>
              </a:rPr>
              <a:t> SV. </a:t>
            </a:r>
            <a:r>
              <a:rPr lang="es-ES" b="0" dirty="0" err="1">
                <a:solidFill>
                  <a:srgbClr val="002060"/>
                </a:solidFill>
              </a:rPr>
              <a:t>Juraj</a:t>
            </a:r>
            <a:r>
              <a:rPr lang="es-ES" b="0" dirty="0">
                <a:solidFill>
                  <a:srgbClr val="002060"/>
                </a:solidFill>
              </a:rPr>
              <a:t> u </a:t>
            </a:r>
            <a:r>
              <a:rPr lang="es-ES" b="0" dirty="0" err="1">
                <a:solidFill>
                  <a:srgbClr val="002060"/>
                </a:solidFill>
              </a:rPr>
              <a:t>Kaštel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Sućurcu</a:t>
            </a:r>
            <a:endParaRPr lang="hr-HR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b="0" i="1" dirty="0">
                <a:solidFill>
                  <a:srgbClr val="002060"/>
                </a:solidFill>
              </a:rPr>
              <a:t>STANOVNICI SOLINA</a:t>
            </a:r>
            <a:r>
              <a:rPr lang="es-ES" b="0" dirty="0">
                <a:solidFill>
                  <a:srgbClr val="002060"/>
                </a:solidFill>
              </a:rPr>
              <a:t> – </a:t>
            </a:r>
            <a:r>
              <a:rPr lang="es-ES" b="0" dirty="0" err="1">
                <a:solidFill>
                  <a:srgbClr val="002060"/>
                </a:solidFill>
              </a:rPr>
              <a:t>predstavnici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susjeda</a:t>
            </a:r>
            <a:r>
              <a:rPr lang="es-ES" b="0" dirty="0">
                <a:solidFill>
                  <a:srgbClr val="002060"/>
                </a:solidFill>
              </a:rPr>
              <a:t> </a:t>
            </a:r>
            <a:r>
              <a:rPr lang="es-ES" b="0" dirty="0" err="1">
                <a:solidFill>
                  <a:srgbClr val="002060"/>
                </a:solidFill>
              </a:rPr>
              <a:t>tvornice</a:t>
            </a:r>
            <a:r>
              <a:rPr lang="es-ES" b="0" dirty="0">
                <a:solidFill>
                  <a:srgbClr val="002060"/>
                </a:solidFill>
              </a:rPr>
              <a:t> SV. Kajo u  </a:t>
            </a:r>
            <a:r>
              <a:rPr lang="es-ES" b="0" dirty="0" err="1">
                <a:solidFill>
                  <a:srgbClr val="002060"/>
                </a:solidFill>
              </a:rPr>
              <a:t>Solinu</a:t>
            </a:r>
            <a:endParaRPr lang="hr-HR" b="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0" i="1" dirty="0">
                <a:solidFill>
                  <a:srgbClr val="002060"/>
                </a:solidFill>
              </a:rPr>
              <a:t>ZAPOSLENICI CEMEX-</a:t>
            </a:r>
            <a:r>
              <a:rPr lang="en-US" b="0" dirty="0">
                <a:solidFill>
                  <a:srgbClr val="002060"/>
                </a:solidFill>
              </a:rPr>
              <a:t>a – </a:t>
            </a:r>
            <a:r>
              <a:rPr lang="en-US" b="0" dirty="0" err="1">
                <a:solidFill>
                  <a:srgbClr val="002060"/>
                </a:solidFill>
              </a:rPr>
              <a:t>predstavnici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zaposlenika</a:t>
            </a:r>
            <a:r>
              <a:rPr lang="en-US" b="0" dirty="0">
                <a:solidFill>
                  <a:srgbClr val="002060"/>
                </a:solidFill>
              </a:rPr>
              <a:t> CEMEX-a </a:t>
            </a:r>
          </a:p>
          <a:p>
            <a:pPr marL="514350" indent="-514350" algn="just">
              <a:buFont typeface="+mj-lt"/>
              <a:buAutoNum type="arabicPeriod"/>
            </a:pPr>
            <a:endParaRPr lang="en-US" b="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24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29" y="159026"/>
            <a:ext cx="11807687" cy="615029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0" dirty="0" err="1">
                <a:solidFill>
                  <a:srgbClr val="002060"/>
                </a:solidFill>
              </a:rPr>
              <a:t>Iz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hr-HR" b="0" dirty="0">
                <a:solidFill>
                  <a:srgbClr val="002060"/>
                </a:solidFill>
              </a:rPr>
              <a:t>9 </a:t>
            </a:r>
            <a:r>
              <a:rPr lang="en-US" b="0" dirty="0" err="1">
                <a:solidFill>
                  <a:srgbClr val="002060"/>
                </a:solidFill>
              </a:rPr>
              <a:t>subuzoraka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klasificirana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su</a:t>
            </a:r>
            <a:r>
              <a:rPr lang="en-US" b="0" dirty="0">
                <a:solidFill>
                  <a:srgbClr val="002060"/>
                </a:solidFill>
              </a:rPr>
              <a:t> tri nova </a:t>
            </a:r>
            <a:r>
              <a:rPr lang="en-US" dirty="0" err="1">
                <a:solidFill>
                  <a:srgbClr val="002060"/>
                </a:solidFill>
              </a:rPr>
              <a:t>kontrolna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klastera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sektora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b="0" dirty="0" err="1">
                <a:solidFill>
                  <a:srgbClr val="002060"/>
                </a:solidFill>
              </a:rPr>
              <a:t>od</a:t>
            </a:r>
            <a:r>
              <a:rPr lang="en-US" b="0" dirty="0">
                <a:solidFill>
                  <a:srgbClr val="002060"/>
                </a:solidFill>
              </a:rPr>
              <a:t> 70 </a:t>
            </a:r>
            <a:r>
              <a:rPr lang="en-US" b="0" dirty="0" err="1">
                <a:solidFill>
                  <a:srgbClr val="002060"/>
                </a:solidFill>
              </a:rPr>
              <a:t>ispitanika</a:t>
            </a:r>
            <a:r>
              <a:rPr lang="en-US" b="0" dirty="0">
                <a:solidFill>
                  <a:srgbClr val="002060"/>
                </a:solidFill>
              </a:rPr>
              <a:t>, </a:t>
            </a:r>
            <a:r>
              <a:rPr lang="en-US" b="0" dirty="0" err="1">
                <a:solidFill>
                  <a:srgbClr val="002060"/>
                </a:solidFill>
              </a:rPr>
              <a:t>kvalitativno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definirana</a:t>
            </a:r>
            <a:r>
              <a:rPr lang="en-US" b="0" dirty="0">
                <a:solidFill>
                  <a:srgbClr val="002060"/>
                </a:solidFill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b="0" i="1" u="sng" dirty="0">
                <a:solidFill>
                  <a:srgbClr val="002060"/>
                </a:solidFill>
              </a:rPr>
              <a:t>JAVNI SEKTOR </a:t>
            </a:r>
            <a:r>
              <a:rPr lang="en-US" b="0" dirty="0">
                <a:solidFill>
                  <a:srgbClr val="002060"/>
                </a:solidFill>
              </a:rPr>
              <a:t>– 30 </a:t>
            </a:r>
            <a:r>
              <a:rPr lang="en-US" b="0" dirty="0" err="1">
                <a:solidFill>
                  <a:srgbClr val="002060"/>
                </a:solidFill>
              </a:rPr>
              <a:t>ispitanika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ciljnih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grupa</a:t>
            </a:r>
            <a:r>
              <a:rPr lang="en-US" b="0" dirty="0">
                <a:solidFill>
                  <a:srgbClr val="002060"/>
                </a:solidFill>
              </a:rPr>
              <a:t>: </a:t>
            </a:r>
            <a:r>
              <a:rPr lang="en-US" b="0" i="1" dirty="0">
                <a:solidFill>
                  <a:srgbClr val="002060"/>
                </a:solidFill>
              </a:rPr>
              <a:t>GRADOVI, POLITIKA/ZNANOST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i="1" dirty="0">
                <a:solidFill>
                  <a:srgbClr val="002060"/>
                </a:solidFill>
              </a:rPr>
              <a:t>ŽUPANIJA.</a:t>
            </a:r>
            <a:endParaRPr lang="en-US" b="0" dirty="0">
              <a:solidFill>
                <a:srgbClr val="00206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b="0" i="1" u="sng" dirty="0">
                <a:solidFill>
                  <a:srgbClr val="002060"/>
                </a:solidFill>
              </a:rPr>
              <a:t>CIVILNI SEKTOR </a:t>
            </a:r>
            <a:r>
              <a:rPr lang="en-US" b="0" i="1" dirty="0">
                <a:solidFill>
                  <a:srgbClr val="002060"/>
                </a:solidFill>
              </a:rPr>
              <a:t>–</a:t>
            </a:r>
            <a:r>
              <a:rPr lang="en-US" b="0" dirty="0">
                <a:solidFill>
                  <a:srgbClr val="002060"/>
                </a:solidFill>
              </a:rPr>
              <a:t> 20 </a:t>
            </a:r>
            <a:r>
              <a:rPr lang="en-US" b="0" dirty="0" err="1">
                <a:solidFill>
                  <a:srgbClr val="002060"/>
                </a:solidFill>
              </a:rPr>
              <a:t>ispitanika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ciljnih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grupa:</a:t>
            </a:r>
            <a:r>
              <a:rPr lang="en-US" b="0" i="1" dirty="0" err="1">
                <a:solidFill>
                  <a:srgbClr val="002060"/>
                </a:solidFill>
              </a:rPr>
              <a:t>UDRUGE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i="1" dirty="0">
                <a:solidFill>
                  <a:srgbClr val="002060"/>
                </a:solidFill>
              </a:rPr>
              <a:t>PRIMATELJI SPONZORSTVA I DONACIJA.</a:t>
            </a:r>
            <a:endParaRPr lang="en-US" b="0" dirty="0">
              <a:solidFill>
                <a:srgbClr val="00206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b="0" i="1" u="sng" dirty="0">
                <a:solidFill>
                  <a:srgbClr val="002060"/>
                </a:solidFill>
              </a:rPr>
              <a:t>GOSPODARSKI SEKTOR </a:t>
            </a:r>
            <a:r>
              <a:rPr lang="en-US" b="0" dirty="0">
                <a:solidFill>
                  <a:srgbClr val="002060"/>
                </a:solidFill>
              </a:rPr>
              <a:t>– 20 </a:t>
            </a:r>
            <a:r>
              <a:rPr lang="en-US" b="0" dirty="0" err="1">
                <a:solidFill>
                  <a:srgbClr val="002060"/>
                </a:solidFill>
              </a:rPr>
              <a:t>ispitanika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ciljnih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grupa</a:t>
            </a:r>
            <a:r>
              <a:rPr lang="en-US" b="0" dirty="0">
                <a:solidFill>
                  <a:srgbClr val="002060"/>
                </a:solidFill>
              </a:rPr>
              <a:t>: </a:t>
            </a:r>
            <a:r>
              <a:rPr lang="en-US" b="0" i="1" dirty="0">
                <a:solidFill>
                  <a:srgbClr val="002060"/>
                </a:solidFill>
              </a:rPr>
              <a:t>KUPCI/DOBAVLJAČI </a:t>
            </a:r>
            <a:r>
              <a:rPr lang="en-US" b="0" dirty="0" err="1">
                <a:solidFill>
                  <a:srgbClr val="002060"/>
                </a:solidFill>
              </a:rPr>
              <a:t>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i="1" dirty="0">
                <a:solidFill>
                  <a:srgbClr val="002060"/>
                </a:solidFill>
              </a:rPr>
              <a:t>ZAPOSLENICI CEMEX-a.</a:t>
            </a:r>
            <a:endParaRPr lang="hr-HR" b="0" i="1" dirty="0">
              <a:solidFill>
                <a:srgbClr val="002060"/>
              </a:solidFill>
            </a:endParaRPr>
          </a:p>
          <a:p>
            <a:pPr lvl="0" algn="just">
              <a:lnSpc>
                <a:spcPct val="150000"/>
              </a:lnSpc>
            </a:pPr>
            <a:endParaRPr lang="hr-HR" b="0" i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r-HR" i="1" u="sng" dirty="0">
                <a:solidFill>
                  <a:srgbClr val="002060"/>
                </a:solidFill>
              </a:rPr>
              <a:t>M</a:t>
            </a:r>
            <a:r>
              <a:rPr lang="en-US" i="1" u="sng" dirty="0" err="1">
                <a:solidFill>
                  <a:srgbClr val="002060"/>
                </a:solidFill>
              </a:rPr>
              <a:t>etod</a:t>
            </a:r>
            <a:r>
              <a:rPr lang="hr-HR" i="1" u="sng" dirty="0">
                <a:solidFill>
                  <a:srgbClr val="002060"/>
                </a:solidFill>
              </a:rPr>
              <a:t>e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za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prikupljanje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empirijskog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materijala</a:t>
            </a:r>
            <a:r>
              <a:rPr lang="hr-HR" i="1" u="sng" dirty="0">
                <a:solidFill>
                  <a:srgbClr val="002060"/>
                </a:solidFill>
              </a:rPr>
              <a:t>:</a:t>
            </a:r>
          </a:p>
          <a:p>
            <a:pPr marL="514350" indent="-514350" algn="just">
              <a:lnSpc>
                <a:spcPct val="150000"/>
              </a:lnSpc>
            </a:pPr>
            <a:r>
              <a:rPr lang="hr-HR" b="0" dirty="0">
                <a:solidFill>
                  <a:srgbClr val="002060"/>
                </a:solidFill>
              </a:rPr>
              <a:t>O</a:t>
            </a:r>
            <a:r>
              <a:rPr lang="en-US" b="0" dirty="0" err="1">
                <a:solidFill>
                  <a:srgbClr val="002060"/>
                </a:solidFill>
              </a:rPr>
              <a:t>tvoren</a:t>
            </a:r>
            <a:r>
              <a:rPr lang="hr-HR" b="0" dirty="0">
                <a:solidFill>
                  <a:srgbClr val="002060"/>
                </a:solidFill>
              </a:rPr>
              <a:t>i / </a:t>
            </a:r>
            <a:r>
              <a:rPr lang="en-US" b="0" dirty="0" err="1">
                <a:solidFill>
                  <a:srgbClr val="002060"/>
                </a:solidFill>
              </a:rPr>
              <a:t>poluskrukturiran</a:t>
            </a:r>
            <a:r>
              <a:rPr lang="hr-HR" b="0" dirty="0">
                <a:solidFill>
                  <a:srgbClr val="002060"/>
                </a:solidFill>
              </a:rPr>
              <a:t>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dubinsk</a:t>
            </a:r>
            <a:r>
              <a:rPr lang="hr-HR" b="0" dirty="0">
                <a:solidFill>
                  <a:srgbClr val="002060"/>
                </a:solidFill>
              </a:rPr>
              <a:t>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intervju</a:t>
            </a:r>
            <a:r>
              <a:rPr lang="hr-HR" b="0" dirty="0">
                <a:solidFill>
                  <a:srgbClr val="002060"/>
                </a:solidFill>
              </a:rPr>
              <a:t> (</a:t>
            </a:r>
            <a:r>
              <a:rPr lang="en-US" b="0" dirty="0" err="1">
                <a:solidFill>
                  <a:srgbClr val="002060"/>
                </a:solidFill>
              </a:rPr>
              <a:t>nestandardizirani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i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standardizirani</a:t>
            </a:r>
            <a:r>
              <a:rPr lang="hr-HR" b="0" dirty="0">
                <a:solidFill>
                  <a:srgbClr val="002060"/>
                </a:solidFill>
              </a:rPr>
              <a:t>).</a:t>
            </a:r>
          </a:p>
          <a:p>
            <a:pPr marL="514350" indent="-514350" algn="just">
              <a:lnSpc>
                <a:spcPct val="150000"/>
              </a:lnSpc>
            </a:pPr>
            <a:r>
              <a:rPr lang="hr-HR" b="0" dirty="0">
                <a:solidFill>
                  <a:srgbClr val="002060"/>
                </a:solidFill>
              </a:rPr>
              <a:t> S</a:t>
            </a:r>
            <a:r>
              <a:rPr lang="en-US" b="0" dirty="0" err="1">
                <a:solidFill>
                  <a:srgbClr val="002060"/>
                </a:solidFill>
              </a:rPr>
              <a:t>udjeluju</a:t>
            </a:r>
            <a:r>
              <a:rPr lang="hr-HR" b="0" dirty="0">
                <a:solidFill>
                  <a:srgbClr val="002060"/>
                </a:solidFill>
              </a:rPr>
              <a:t>ć</a:t>
            </a:r>
            <a:r>
              <a:rPr lang="en-US" b="0" dirty="0">
                <a:solidFill>
                  <a:srgbClr val="002060"/>
                </a:solidFill>
              </a:rPr>
              <a:t>e</a:t>
            </a:r>
            <a:r>
              <a:rPr lang="hr-HR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promatranj</a:t>
            </a:r>
            <a:r>
              <a:rPr lang="hr-HR" b="0" dirty="0">
                <a:solidFill>
                  <a:srgbClr val="002060"/>
                </a:solidFill>
              </a:rPr>
              <a:t>e.</a:t>
            </a:r>
          </a:p>
          <a:p>
            <a:pPr algn="just">
              <a:lnSpc>
                <a:spcPct val="150000"/>
              </a:lnSpc>
            </a:pPr>
            <a:endParaRPr lang="hr-HR" b="0" i="1" u="sng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r-HR" i="1" u="sng" dirty="0">
                <a:solidFill>
                  <a:srgbClr val="002060"/>
                </a:solidFill>
              </a:rPr>
              <a:t>A</a:t>
            </a:r>
            <a:r>
              <a:rPr lang="en-US" i="1" u="sng" dirty="0" err="1">
                <a:solidFill>
                  <a:srgbClr val="002060"/>
                </a:solidFill>
              </a:rPr>
              <a:t>naliz</a:t>
            </a:r>
            <a:r>
              <a:rPr lang="hr-HR" i="1" u="sng" dirty="0">
                <a:solidFill>
                  <a:srgbClr val="002060"/>
                </a:solidFill>
              </a:rPr>
              <a:t>a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empirijskog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materijala</a:t>
            </a:r>
            <a:endParaRPr lang="hr-HR" i="1" u="sng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hr-HR" b="0" dirty="0">
                <a:solidFill>
                  <a:srgbClr val="002060"/>
                </a:solidFill>
              </a:rPr>
              <a:t>Utemeljena teorija sa otvorenim ili inicijalnim kodiranje, aksijalnim kodiranjem i selektivnim kodiranje / kondicionalna matrica.</a:t>
            </a:r>
          </a:p>
          <a:p>
            <a:pPr algn="just">
              <a:lnSpc>
                <a:spcPct val="150000"/>
              </a:lnSpc>
            </a:pPr>
            <a:r>
              <a:rPr lang="hr-HR" b="0" dirty="0">
                <a:solidFill>
                  <a:srgbClr val="002060"/>
                </a:solidFill>
              </a:rPr>
              <a:t>Kvantifikacija kvalitativnog empirijskog materijala STATISTICA, Ver.10.00. </a:t>
            </a:r>
          </a:p>
          <a:p>
            <a:pPr algn="just">
              <a:lnSpc>
                <a:spcPct val="150000"/>
              </a:lnSpc>
            </a:pPr>
            <a:r>
              <a:rPr lang="hr-HR" b="0" dirty="0">
                <a:solidFill>
                  <a:srgbClr val="002060"/>
                </a:solidFill>
              </a:rPr>
              <a:t> Metoda introspekcije - u protokolu za prikupljanje podataka. U izradi je korištena induktivna i deduktivna metoda, triangulacija, metoda analize i sinteze, metoda usporedbe, metoda klasifikacije i metoda deskripcije.</a:t>
            </a:r>
          </a:p>
          <a:p>
            <a:pPr algn="just">
              <a:lnSpc>
                <a:spcPct val="150000"/>
              </a:lnSpc>
            </a:pPr>
            <a:r>
              <a:rPr lang="hr-HR" b="0" i="1" dirty="0">
                <a:solidFill>
                  <a:srgbClr val="002060"/>
                </a:solidFill>
              </a:rPr>
              <a:t>Generalizacija rezultata uspostavljena je indukcijom.</a:t>
            </a:r>
            <a:endParaRPr lang="en-US" b="0" i="1" dirty="0">
              <a:solidFill>
                <a:srgbClr val="002060"/>
              </a:solidFill>
            </a:endParaRPr>
          </a:p>
          <a:p>
            <a:pPr algn="just"/>
            <a:endParaRPr lang="hr-HR" dirty="0"/>
          </a:p>
          <a:p>
            <a:pPr lvl="0" algn="just"/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861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260649"/>
            <a:ext cx="11754678" cy="5865515"/>
          </a:xfrm>
        </p:spPr>
        <p:txBody>
          <a:bodyPr/>
          <a:lstStyle/>
          <a:p>
            <a:pPr algn="just">
              <a:buNone/>
            </a:pPr>
            <a:r>
              <a:rPr lang="hr-HR" b="0" u="sng" dirty="0">
                <a:solidFill>
                  <a:srgbClr val="002060"/>
                </a:solidFill>
              </a:rPr>
              <a:t>Varijable:</a:t>
            </a:r>
          </a:p>
          <a:p>
            <a:pPr algn="just">
              <a:buNone/>
            </a:pPr>
            <a:endParaRPr lang="en-US" b="0" u="sng" dirty="0">
              <a:solidFill>
                <a:srgbClr val="002060"/>
              </a:solidFill>
            </a:endParaRPr>
          </a:p>
          <a:p>
            <a:pPr marL="342900" lvl="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n-US" i="1" dirty="0" err="1">
                <a:solidFill>
                  <a:srgbClr val="002060"/>
                </a:solidFill>
              </a:rPr>
              <a:t>Jeste</a:t>
            </a:r>
            <a:r>
              <a:rPr lang="en-US" i="1" dirty="0">
                <a:solidFill>
                  <a:srgbClr val="002060"/>
                </a:solidFill>
              </a:rPr>
              <a:t> li </a:t>
            </a:r>
            <a:r>
              <a:rPr lang="en-US" i="1" dirty="0" err="1">
                <a:solidFill>
                  <a:srgbClr val="002060"/>
                </a:solidFill>
              </a:rPr>
              <a:t>upoznati</a:t>
            </a:r>
            <a:r>
              <a:rPr lang="en-US" i="1" dirty="0">
                <a:solidFill>
                  <a:srgbClr val="002060"/>
                </a:solidFill>
              </a:rPr>
              <a:t> s </a:t>
            </a:r>
            <a:r>
              <a:rPr lang="en-US" i="1" dirty="0" err="1">
                <a:solidFill>
                  <a:srgbClr val="002060"/>
                </a:solidFill>
              </a:rPr>
              <a:t>obvezama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cementne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industrije</a:t>
            </a:r>
            <a:r>
              <a:rPr lang="en-US" i="1" dirty="0">
                <a:solidFill>
                  <a:srgbClr val="002060"/>
                </a:solidFill>
              </a:rPr>
              <a:t> u </a:t>
            </a:r>
            <a:r>
              <a:rPr lang="en-US" i="1" dirty="0" err="1">
                <a:solidFill>
                  <a:srgbClr val="002060"/>
                </a:solidFill>
              </a:rPr>
              <a:t>svrhu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smanjenja</a:t>
            </a:r>
            <a:r>
              <a:rPr lang="hr-HR" i="1" dirty="0">
                <a:solidFill>
                  <a:srgbClr val="002060"/>
                </a:solidFill>
              </a:rPr>
              <a:t> emisije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hr-HR" i="1" dirty="0">
                <a:solidFill>
                  <a:srgbClr val="002060"/>
                </a:solidFill>
              </a:rPr>
              <a:t>stakleničkih plinova / doprinosu klimatskim promjenama?</a:t>
            </a:r>
            <a:endParaRPr lang="en-US" dirty="0">
              <a:solidFill>
                <a:srgbClr val="002060"/>
              </a:solidFill>
            </a:endParaRPr>
          </a:p>
          <a:p>
            <a:pPr marL="342900" lvl="0" indent="-342900" algn="just">
              <a:buClr>
                <a:srgbClr val="002060"/>
              </a:buClr>
              <a:buFont typeface="+mj-lt"/>
              <a:buAutoNum type="arabicPeriod"/>
            </a:pPr>
            <a:endParaRPr lang="hr-HR" i="1" dirty="0">
              <a:solidFill>
                <a:srgbClr val="002060"/>
              </a:solidFill>
            </a:endParaRPr>
          </a:p>
          <a:p>
            <a:pPr marL="342900" lvl="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n-US" i="1" dirty="0" err="1">
                <a:solidFill>
                  <a:srgbClr val="002060"/>
                </a:solidFill>
              </a:rPr>
              <a:t>Koja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po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Va</a:t>
            </a:r>
            <a:r>
              <a:rPr lang="hr-HR" i="1" dirty="0">
                <a:solidFill>
                  <a:srgbClr val="002060"/>
                </a:solidFill>
              </a:rPr>
              <a:t>š</a:t>
            </a:r>
            <a:r>
              <a:rPr lang="en-US" i="1" dirty="0" err="1">
                <a:solidFill>
                  <a:srgbClr val="002060"/>
                </a:solidFill>
              </a:rPr>
              <a:t>em</a:t>
            </a:r>
            <a:r>
              <a:rPr lang="en-US" i="1" dirty="0">
                <a:solidFill>
                  <a:srgbClr val="002060"/>
                </a:solidFill>
              </a:rPr>
              <a:t> mi</a:t>
            </a:r>
            <a:r>
              <a:rPr lang="hr-HR" i="1" dirty="0">
                <a:solidFill>
                  <a:srgbClr val="002060"/>
                </a:solidFill>
              </a:rPr>
              <a:t>š</a:t>
            </a:r>
            <a:r>
              <a:rPr lang="en-US" i="1" dirty="0" err="1">
                <a:solidFill>
                  <a:srgbClr val="002060"/>
                </a:solidFill>
              </a:rPr>
              <a:t>ljenju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fosilna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goriva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ili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goriva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iz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otpada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bolja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za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rje</a:t>
            </a:r>
            <a:r>
              <a:rPr lang="hr-HR" i="1" dirty="0">
                <a:solidFill>
                  <a:srgbClr val="002060"/>
                </a:solidFill>
              </a:rPr>
              <a:t>š</a:t>
            </a:r>
            <a:r>
              <a:rPr lang="en-US" i="1" dirty="0" err="1">
                <a:solidFill>
                  <a:srgbClr val="002060"/>
                </a:solidFill>
              </a:rPr>
              <a:t>avanje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probleme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klimatskih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promjena</a:t>
            </a:r>
            <a:r>
              <a:rPr lang="hr-HR" i="1" dirty="0">
                <a:solidFill>
                  <a:srgbClr val="002060"/>
                </a:solidFill>
              </a:rPr>
              <a:t>?</a:t>
            </a:r>
            <a:endParaRPr lang="hr-HR" dirty="0">
              <a:solidFill>
                <a:srgbClr val="002060"/>
              </a:solidFill>
            </a:endParaRPr>
          </a:p>
          <a:p>
            <a:pPr algn="just"/>
            <a:endParaRPr lang="hr-HR" b="0" u="sng" dirty="0">
              <a:solidFill>
                <a:srgbClr val="002060"/>
              </a:solidFill>
            </a:endParaRPr>
          </a:p>
          <a:p>
            <a:pPr algn="just"/>
            <a:endParaRPr lang="hr-HR" b="0" u="sng" dirty="0">
              <a:solidFill>
                <a:srgbClr val="002060"/>
              </a:solidFill>
            </a:endParaRPr>
          </a:p>
          <a:p>
            <a:pPr algn="just"/>
            <a:r>
              <a:rPr lang="hr-HR" b="0" u="sng" dirty="0">
                <a:solidFill>
                  <a:srgbClr val="002060"/>
                </a:solidFill>
              </a:rPr>
              <a:t>Deskriptivnom analizom </a:t>
            </a:r>
            <a:r>
              <a:rPr lang="hr-HR" b="0" dirty="0">
                <a:solidFill>
                  <a:srgbClr val="002060"/>
                </a:solidFill>
              </a:rPr>
              <a:t>utvrđena je učestalosti (frekvencije) primijenjenih varijabli.</a:t>
            </a:r>
          </a:p>
          <a:p>
            <a:pPr algn="just"/>
            <a:r>
              <a:rPr lang="hr-HR" b="0" u="sng" dirty="0">
                <a:solidFill>
                  <a:srgbClr val="002060"/>
                </a:solidFill>
              </a:rPr>
              <a:t>Analiza razlika </a:t>
            </a:r>
            <a:r>
              <a:rPr lang="hr-HR" b="0" dirty="0">
                <a:solidFill>
                  <a:srgbClr val="002060"/>
                </a:solidFill>
              </a:rPr>
              <a:t>između definiranih subuzoraka (ciljnih grupa) kao i analiza razlika između tri klasificirana klastera (sektora).</a:t>
            </a:r>
          </a:p>
          <a:p>
            <a:pPr algn="just"/>
            <a:endParaRPr lang="hr-HR" b="0" dirty="0">
              <a:solidFill>
                <a:srgbClr val="002060"/>
              </a:solidFill>
            </a:endParaRPr>
          </a:p>
          <a:p>
            <a:pPr algn="just"/>
            <a:r>
              <a:rPr lang="hr-HR" b="0" u="sng" dirty="0">
                <a:solidFill>
                  <a:srgbClr val="002060"/>
                </a:solidFill>
              </a:rPr>
              <a:t>Hipoteze</a:t>
            </a:r>
          </a:p>
          <a:p>
            <a:pPr algn="just"/>
            <a:endParaRPr lang="hr-HR" b="0" dirty="0">
              <a:solidFill>
                <a:srgbClr val="002060"/>
              </a:solidFill>
            </a:endParaRPr>
          </a:p>
          <a:p>
            <a:pPr lvl="0" algn="just"/>
            <a:r>
              <a:rPr lang="hr-HR" b="0" i="1" dirty="0">
                <a:solidFill>
                  <a:srgbClr val="002060"/>
                </a:solidFill>
              </a:rPr>
              <a:t>H</a:t>
            </a:r>
            <a:r>
              <a:rPr lang="hr-HR" b="0" i="1" baseline="-25000" dirty="0">
                <a:solidFill>
                  <a:srgbClr val="002060"/>
                </a:solidFill>
              </a:rPr>
              <a:t>1</a:t>
            </a:r>
            <a:r>
              <a:rPr lang="hr-HR" b="0" i="1" dirty="0">
                <a:solidFill>
                  <a:srgbClr val="002060"/>
                </a:solidFill>
              </a:rPr>
              <a:t>: postoje značajne razlike između entiteta definiranih ciljnih i sektor grupa prema obvezama cementne industrije u svrhu smanjenja emisije</a:t>
            </a:r>
            <a:r>
              <a:rPr lang="en-US" b="0" i="1" dirty="0">
                <a:solidFill>
                  <a:srgbClr val="002060"/>
                </a:solidFill>
              </a:rPr>
              <a:t> </a:t>
            </a:r>
            <a:r>
              <a:rPr lang="hr-HR" b="0" i="1" dirty="0">
                <a:solidFill>
                  <a:srgbClr val="002060"/>
                </a:solidFill>
              </a:rPr>
              <a:t>stakleničkih plinova / doprinosu klimatskim promjenama.</a:t>
            </a:r>
            <a:endParaRPr lang="en-US" b="0" dirty="0">
              <a:solidFill>
                <a:srgbClr val="002060"/>
              </a:solidFill>
            </a:endParaRPr>
          </a:p>
          <a:p>
            <a:pPr algn="just"/>
            <a:endParaRPr lang="hr-HR" b="0" i="1" dirty="0">
              <a:solidFill>
                <a:srgbClr val="002060"/>
              </a:solidFill>
            </a:endParaRPr>
          </a:p>
          <a:p>
            <a:pPr algn="just"/>
            <a:r>
              <a:rPr lang="hr-HR" b="0" i="1" dirty="0">
                <a:solidFill>
                  <a:srgbClr val="002060"/>
                </a:solidFill>
              </a:rPr>
              <a:t>H</a:t>
            </a:r>
            <a:r>
              <a:rPr lang="hr-HR" b="0" i="1" baseline="-25000" dirty="0">
                <a:solidFill>
                  <a:srgbClr val="002060"/>
                </a:solidFill>
              </a:rPr>
              <a:t>2</a:t>
            </a:r>
            <a:r>
              <a:rPr lang="hr-HR" b="0" i="1" dirty="0">
                <a:solidFill>
                  <a:srgbClr val="002060"/>
                </a:solidFill>
              </a:rPr>
              <a:t>: postoje značajne razlike između entiteta definiranih ciljnih i sektor grupa prema mišljenju o fosilnim gorivima ili gorivima iz otpada kao boljim za rješavanje probleme klimatskih promjena.</a:t>
            </a:r>
            <a:endParaRPr lang="en-US" b="0" i="1" dirty="0">
              <a:solidFill>
                <a:srgbClr val="002060"/>
              </a:solidFill>
            </a:endParaRPr>
          </a:p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8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000" dirty="0"/>
              <a:t>REZULTATI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5145435"/>
          </a:xfrm>
        </p:spPr>
        <p:txBody>
          <a:bodyPr/>
          <a:lstStyle/>
          <a:p>
            <a:pPr marL="342900" lvl="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n-US" i="1" dirty="0" err="1">
                <a:solidFill>
                  <a:srgbClr val="002060"/>
                </a:solidFill>
              </a:rPr>
              <a:t>Jeste</a:t>
            </a:r>
            <a:r>
              <a:rPr lang="en-US" i="1" dirty="0">
                <a:solidFill>
                  <a:srgbClr val="002060"/>
                </a:solidFill>
              </a:rPr>
              <a:t> li </a:t>
            </a:r>
            <a:r>
              <a:rPr lang="en-US" i="1" dirty="0" err="1">
                <a:solidFill>
                  <a:srgbClr val="002060"/>
                </a:solidFill>
              </a:rPr>
              <a:t>upoznati</a:t>
            </a:r>
            <a:r>
              <a:rPr lang="en-US" i="1" dirty="0">
                <a:solidFill>
                  <a:srgbClr val="002060"/>
                </a:solidFill>
              </a:rPr>
              <a:t> s </a:t>
            </a:r>
            <a:r>
              <a:rPr lang="en-US" i="1" dirty="0" err="1">
                <a:solidFill>
                  <a:srgbClr val="002060"/>
                </a:solidFill>
              </a:rPr>
              <a:t>obvezama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cementne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industrije</a:t>
            </a:r>
            <a:r>
              <a:rPr lang="en-US" i="1" dirty="0">
                <a:solidFill>
                  <a:srgbClr val="002060"/>
                </a:solidFill>
              </a:rPr>
              <a:t> u </a:t>
            </a:r>
            <a:r>
              <a:rPr lang="en-US" i="1" dirty="0" err="1">
                <a:solidFill>
                  <a:srgbClr val="002060"/>
                </a:solidFill>
              </a:rPr>
              <a:t>svrhu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smanjenja</a:t>
            </a:r>
            <a:r>
              <a:rPr lang="hr-HR" i="1" dirty="0">
                <a:solidFill>
                  <a:srgbClr val="002060"/>
                </a:solidFill>
              </a:rPr>
              <a:t> emisije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hr-HR" i="1" dirty="0">
                <a:solidFill>
                  <a:srgbClr val="002060"/>
                </a:solidFill>
              </a:rPr>
              <a:t>stakleničkih plinova / doprinosu klimatskim promjenama?</a:t>
            </a:r>
            <a:endParaRPr lang="en-US" dirty="0">
              <a:solidFill>
                <a:srgbClr val="002060"/>
              </a:solidFill>
            </a:endParaRPr>
          </a:p>
          <a:p>
            <a:endParaRPr lang="hr-HR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991" y="1934817"/>
            <a:ext cx="9568070" cy="37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47079" y="5921206"/>
            <a:ext cx="8456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</a:pPr>
            <a:r>
              <a:rPr lang="hr-HR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Legenda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lang="hr-HR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0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-ne; </a:t>
            </a:r>
            <a:r>
              <a:rPr lang="hr-HR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-da; </a:t>
            </a:r>
            <a:r>
              <a:rPr lang="hr-HR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nisam siguran/na, djelomično sam informiran/a, ne u potpunosti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3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47529" y="5949280"/>
            <a:ext cx="8280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638300" algn="l"/>
              </a:tabLst>
            </a:pPr>
            <a:r>
              <a:rPr lang="hr-HR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hr-HR" b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Legenda 2</a:t>
            </a:r>
            <a:r>
              <a:rPr lang="hr-HR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: </a:t>
            </a:r>
            <a:r>
              <a:rPr lang="hr-HR" b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0</a:t>
            </a:r>
            <a:r>
              <a:rPr lang="hr-HR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-ne; </a:t>
            </a:r>
            <a:r>
              <a:rPr lang="hr-HR" b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1</a:t>
            </a:r>
            <a:r>
              <a:rPr lang="hr-HR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-da; </a:t>
            </a:r>
            <a:r>
              <a:rPr lang="hr-HR" b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hr-HR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- nisam siguran, djelomično sam informiran</a:t>
            </a:r>
            <a:endParaRPr lang="hr-HR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944" y="1351722"/>
            <a:ext cx="6414526" cy="45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0"/>
            <a:ext cx="3888432" cy="34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66889" y="5525292"/>
            <a:ext cx="9421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Legenda 1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crveno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-ne;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zeleno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-da;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plavo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nisam siguran, djelomično sam informiran</a:t>
            </a:r>
            <a:endParaRPr lang="hr-HR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6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Koja su po Vašem mišljenju fosilna goriva ili goriva iz otpada bolja za rješavanje probleme klimatskih promjena?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26" y="1205948"/>
            <a:ext cx="10084904" cy="431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32202" y="5278651"/>
            <a:ext cx="8486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Legenda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0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-ne znam, djelomično sam informiran/a;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-GIO;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-fosilna goriva;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-plin; </a:t>
            </a:r>
            <a:r>
              <a:rPr lang="hr-HR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</a:t>
            </a:r>
            <a:r>
              <a:rPr lang="hr-HR" dirty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-sva goriva podjednako štetna</a:t>
            </a:r>
            <a:endParaRPr lang="hr-HR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51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7 CX P&amp;IT Official Template">
  <a:themeElements>
    <a:clrScheme name="CEMEX">
      <a:dk1>
        <a:srgbClr val="000000"/>
      </a:dk1>
      <a:lt1>
        <a:srgbClr val="FFFFFF"/>
      </a:lt1>
      <a:dk2>
        <a:srgbClr val="1E386E"/>
      </a:dk2>
      <a:lt2>
        <a:srgbClr val="345FB8"/>
      </a:lt2>
      <a:accent1>
        <a:srgbClr val="41276C"/>
      </a:accent1>
      <a:accent2>
        <a:srgbClr val="BE223C"/>
      </a:accent2>
      <a:accent3>
        <a:srgbClr val="16A085"/>
      </a:accent3>
      <a:accent4>
        <a:srgbClr val="A8D177"/>
      </a:accent4>
      <a:accent5>
        <a:srgbClr val="FEA045"/>
      </a:accent5>
      <a:accent6>
        <a:srgbClr val="FFD34C"/>
      </a:accent6>
      <a:hlink>
        <a:srgbClr val="003875"/>
      </a:hlink>
      <a:folHlink>
        <a:srgbClr val="3FA9F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CX P&amp;IT Official Template" id="{42E5B819-F657-4320-AD91-6D9C3EB1D30F}" vid="{B1351AE6-5EBD-4B53-990A-A6B2D43B2F01}"/>
    </a:ext>
  </a:extLst>
</a:theme>
</file>

<file path=ppt/theme/theme2.xml><?xml version="1.0" encoding="utf-8"?>
<a:theme xmlns:a="http://schemas.openxmlformats.org/drawingml/2006/main" name="CEMEX">
  <a:themeElements>
    <a:clrScheme name="CEMEX">
      <a:dk1>
        <a:srgbClr val="000000"/>
      </a:dk1>
      <a:lt1>
        <a:srgbClr val="FFFFFF"/>
      </a:lt1>
      <a:dk2>
        <a:srgbClr val="1E386E"/>
      </a:dk2>
      <a:lt2>
        <a:srgbClr val="345FB8"/>
      </a:lt2>
      <a:accent1>
        <a:srgbClr val="41276C"/>
      </a:accent1>
      <a:accent2>
        <a:srgbClr val="BE223C"/>
      </a:accent2>
      <a:accent3>
        <a:srgbClr val="16A085"/>
      </a:accent3>
      <a:accent4>
        <a:srgbClr val="A8D177"/>
      </a:accent4>
      <a:accent5>
        <a:srgbClr val="FEA045"/>
      </a:accent5>
      <a:accent6>
        <a:srgbClr val="FFD34C"/>
      </a:accent6>
      <a:hlink>
        <a:srgbClr val="003875"/>
      </a:hlink>
      <a:folHlink>
        <a:srgbClr val="3FA9F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E7CD6A3-61E4-4C90-9598-59D30C04D669}" vid="{7C29D12C-ECFF-45B3-9654-210414628F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Mangal</vt:lpstr>
      <vt:lpstr>Tahoma</vt:lpstr>
      <vt:lpstr>Times New Roman</vt:lpstr>
      <vt:lpstr>Verdana</vt:lpstr>
      <vt:lpstr>2017 CX P&amp;IT Official Template</vt:lpstr>
      <vt:lpstr>CEMEX</vt:lpstr>
      <vt:lpstr>think-cell Slide</vt:lpstr>
      <vt:lpstr>PowerPoint Presentation</vt:lpstr>
      <vt:lpstr>UVOD</vt:lpstr>
      <vt:lpstr>CILJ ISTRAŽIVANJA</vt:lpstr>
      <vt:lpstr>METODE ISTRAŽIVANJA</vt:lpstr>
      <vt:lpstr>PowerPoint Presentation</vt:lpstr>
      <vt:lpstr>PowerPoint Presentation</vt:lpstr>
      <vt:lpstr>REZULTATI</vt:lpstr>
      <vt:lpstr>PowerPoint Presentation</vt:lpstr>
      <vt:lpstr>PowerPoint Presentation</vt:lpstr>
      <vt:lpstr>PowerPoint Presentation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mpletikosic</dc:creator>
  <cp:lastModifiedBy>Merica Pletikosic</cp:lastModifiedBy>
  <cp:revision>41</cp:revision>
  <dcterms:created xsi:type="dcterms:W3CDTF">2018-04-17T09:07:25Z</dcterms:created>
  <dcterms:modified xsi:type="dcterms:W3CDTF">2018-10-16T12:53:02Z</dcterms:modified>
</cp:coreProperties>
</file>