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61" r:id="rId2"/>
    <p:sldId id="303" r:id="rId3"/>
    <p:sldId id="366" r:id="rId4"/>
    <p:sldId id="304" r:id="rId5"/>
    <p:sldId id="305" r:id="rId6"/>
    <p:sldId id="306" r:id="rId7"/>
    <p:sldId id="307" r:id="rId8"/>
    <p:sldId id="527" r:id="rId9"/>
    <p:sldId id="528" r:id="rId10"/>
    <p:sldId id="529" r:id="rId11"/>
    <p:sldId id="481" r:id="rId12"/>
    <p:sldId id="482" r:id="rId13"/>
    <p:sldId id="483" r:id="rId14"/>
    <p:sldId id="484" r:id="rId15"/>
    <p:sldId id="487" r:id="rId16"/>
    <p:sldId id="489" r:id="rId17"/>
    <p:sldId id="490" r:id="rId18"/>
    <p:sldId id="506" r:id="rId19"/>
    <p:sldId id="498" r:id="rId20"/>
    <p:sldId id="531" r:id="rId21"/>
    <p:sldId id="480" r:id="rId22"/>
    <p:sldId id="507" r:id="rId23"/>
    <p:sldId id="508" r:id="rId24"/>
    <p:sldId id="509" r:id="rId25"/>
    <p:sldId id="510" r:id="rId26"/>
    <p:sldId id="511" r:id="rId27"/>
    <p:sldId id="512" r:id="rId28"/>
    <p:sldId id="513" r:id="rId29"/>
    <p:sldId id="514" r:id="rId30"/>
    <p:sldId id="515" r:id="rId31"/>
    <p:sldId id="516" r:id="rId32"/>
    <p:sldId id="517" r:id="rId33"/>
    <p:sldId id="518" r:id="rId34"/>
    <p:sldId id="519" r:id="rId35"/>
    <p:sldId id="520" r:id="rId36"/>
    <p:sldId id="521" r:id="rId37"/>
    <p:sldId id="522" r:id="rId38"/>
    <p:sldId id="523" r:id="rId39"/>
    <p:sldId id="524" r:id="rId40"/>
    <p:sldId id="525" r:id="rId41"/>
    <p:sldId id="526" r:id="rId42"/>
  </p:sldIdLst>
  <p:sldSz cx="12192000" cy="6858000"/>
  <p:notesSz cx="7099300" cy="10234613"/>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874" autoAdjust="0"/>
  </p:normalViewPr>
  <p:slideViewPr>
    <p:cSldViewPr snapToGrid="0">
      <p:cViewPr varScale="1">
        <p:scale>
          <a:sx n="50" d="100"/>
          <a:sy n="50" d="100"/>
        </p:scale>
        <p:origin x="436"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hr-HR"/>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9A5716FD-AACA-417E-89BB-6A51DF6CBFEF}" type="datetimeFigureOut">
              <a:rPr lang="hr-HR" smtClean="0"/>
              <a:t>24.10.2018.</a:t>
            </a:fld>
            <a:endParaRPr lang="hr-HR"/>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hr-HR"/>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hr-HR"/>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4EAB0103-60B3-41F3-9496-93F525805301}" type="slidenum">
              <a:rPr lang="hr-HR" smtClean="0"/>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hr.wikipedia.org/wiki/Statistika"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hr.wikipedia.org/wiki/Skup" TargetMode="External"/><Relationship Id="rId4" Type="http://schemas.openxmlformats.org/officeDocument/2006/relationships/hyperlink" Target="http://hr.wikipedia.org/wiki/Poja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hr.wikipedia.org/wiki/Statistika"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hr.wikipedia.org/wiki/Skup" TargetMode="External"/><Relationship Id="rId4" Type="http://schemas.openxmlformats.org/officeDocument/2006/relationships/hyperlink" Target="http://hr.wikipedia.org/wiki/Poja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B5488ACB-A602-441E-980D-D693E6066792}" type="slidenum">
              <a:rPr lang="en-US" smtClean="0"/>
              <a:pPr/>
              <a:t>1</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a:ln/>
        </p:spPr>
      </p:sp>
      <p:sp>
        <p:nvSpPr>
          <p:cNvPr id="40963" name="Notizenplatzhalter 2"/>
          <p:cNvSpPr>
            <a:spLocks noGrp="1"/>
          </p:cNvSpPr>
          <p:nvPr>
            <p:ph type="body" idx="1"/>
          </p:nvPr>
        </p:nvSpPr>
        <p:spPr>
          <a:noFill/>
        </p:spPr>
        <p:txBody>
          <a:bodyPr/>
          <a:lstStyle/>
          <a:p>
            <a:endParaRPr lang="de-DE" smtClean="0"/>
          </a:p>
        </p:txBody>
      </p:sp>
      <p:sp>
        <p:nvSpPr>
          <p:cNvPr id="40964" name="Foliennummernplatzhalter 3"/>
          <p:cNvSpPr>
            <a:spLocks noGrp="1"/>
          </p:cNvSpPr>
          <p:nvPr>
            <p:ph type="sldNum" sz="quarter" idx="5"/>
          </p:nvPr>
        </p:nvSpPr>
        <p:spPr>
          <a:noFill/>
          <a:ln>
            <a:miter lim="800000"/>
            <a:headEnd/>
            <a:tailEnd/>
          </a:ln>
        </p:spPr>
        <p:txBody>
          <a:bodyPr/>
          <a:lstStyle/>
          <a:p>
            <a:pPr defTabSz="947645"/>
            <a:fld id="{77933D7E-076B-492B-ADA5-E37305BD8D8A}" type="slidenum">
              <a:rPr lang="de-DE" smtClean="0"/>
              <a:pPr defTabSz="947645"/>
              <a:t>20</a:t>
            </a:fld>
            <a:endParaRPr lang="de-DE" dirty="0" smtClean="0"/>
          </a:p>
        </p:txBody>
      </p:sp>
    </p:spTree>
    <p:extLst>
      <p:ext uri="{BB962C8B-B14F-4D97-AF65-F5344CB8AC3E}">
        <p14:creationId xmlns:p14="http://schemas.microsoft.com/office/powerpoint/2010/main" val="1017248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r>
              <a:rPr lang="en-US" altLang="en-US" smtClean="0">
                <a:latin typeface="Arial" pitchFamily="34" charset="0"/>
              </a:rPr>
              <a:t>Explain performance reserve in this slide:</a:t>
            </a:r>
          </a:p>
          <a:p>
            <a:r>
              <a:rPr lang="en-GB" altLang="en-US" smtClean="0">
                <a:latin typeface="Arial" pitchFamily="34" charset="0"/>
              </a:rPr>
              <a:t>Linked to the programmes: 6% of all OPs are frozen until end 2018. </a:t>
            </a:r>
            <a:r>
              <a:rPr lang="en-US" altLang="en-US" smtClean="0">
                <a:latin typeface="Arial" pitchFamily="34" charset="0"/>
              </a:rPr>
              <a:t>After submission of the Annual Implementation Report by end June 2019, or in the progress report, the </a:t>
            </a:r>
            <a:r>
              <a:rPr lang="en-US" altLang="en-US" smtClean="0">
                <a:solidFill>
                  <a:schemeClr val="accent2"/>
                </a:solidFill>
                <a:latin typeface="Arial" pitchFamily="34" charset="0"/>
              </a:rPr>
              <a:t>EC decides which priorities achieved milestones, detailed by region/fund end August 2019 – review of the programmes. </a:t>
            </a:r>
            <a:r>
              <a:rPr lang="en-GB" altLang="en-US" smtClean="0">
                <a:latin typeface="Arial" pitchFamily="34" charset="0"/>
              </a:rPr>
              <a:t>If the priority axes of the OP have met the milestones and therefore are on track to achieve objectives by the end of the period, the 6% are unfrozen. If the priority axis isn't well on track, the 6% are at disposal of another priority axis, if necessary in another OP that works well. Necessary reprogramming is then undertaken.</a:t>
            </a:r>
          </a:p>
        </p:txBody>
      </p:sp>
      <p:sp>
        <p:nvSpPr>
          <p:cNvPr id="132100" name="Slide Number Placeholder 3"/>
          <p:cNvSpPr>
            <a:spLocks noGrp="1"/>
          </p:cNvSpPr>
          <p:nvPr>
            <p:ph type="sldNum" sz="quarter" idx="5"/>
          </p:nvPr>
        </p:nvSpPr>
        <p:spPr>
          <a:noFill/>
        </p:spPr>
        <p:txBody>
          <a:bodyPr/>
          <a:lstStyle/>
          <a:p>
            <a:fld id="{AC7429AC-E720-4539-8CE4-88761B21EBC4}" type="slidenum">
              <a:rPr lang="en-GB" altLang="en-US" smtClean="0"/>
              <a:pPr/>
              <a:t>21</a:t>
            </a:fld>
            <a:endParaRPr lang="en-GB"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hr-HR" altLang="sr-Latn-RS" b="1" smtClean="0"/>
              <a:t>Standardna devijacija</a:t>
            </a:r>
            <a:r>
              <a:rPr lang="hr-HR" altLang="sr-Latn-RS" smtClean="0"/>
              <a:t> je </a:t>
            </a:r>
            <a:r>
              <a:rPr lang="hr-HR" altLang="sr-Latn-RS" smtClean="0">
                <a:hlinkClick r:id="rId3" action="ppaction://hlinkfile" tooltip="Statistika"/>
              </a:rPr>
              <a:t>statistički</a:t>
            </a:r>
            <a:r>
              <a:rPr lang="hr-HR" altLang="sr-Latn-RS" smtClean="0"/>
              <a:t> </a:t>
            </a:r>
            <a:r>
              <a:rPr lang="hr-HR" altLang="sr-Latn-RS" smtClean="0">
                <a:hlinkClick r:id="rId4" action="ppaction://hlinkfile" tooltip="Pojam"/>
              </a:rPr>
              <a:t>pojam</a:t>
            </a:r>
            <a:r>
              <a:rPr lang="hr-HR" altLang="sr-Latn-RS" smtClean="0"/>
              <a:t> koji označava mjeru raspršenosti podataka u </a:t>
            </a:r>
            <a:r>
              <a:rPr lang="hr-HR" altLang="sr-Latn-RS" smtClean="0">
                <a:hlinkClick r:id="rId5" action="ppaction://hlinkfile" tooltip="Skup"/>
              </a:rPr>
              <a:t>skupu</a:t>
            </a:r>
            <a:r>
              <a:rPr lang="hr-HR" altLang="sr-Latn-RS" smtClean="0"/>
              <a:t>. Interpretira se kao prosječno odstupanje od prosjeka i to u apsolutnom iznosu</a:t>
            </a:r>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84D9B8C-08C3-4C54-B4F5-12E7E3EC5EF7}" type="slidenum">
              <a:rPr lang="hr-HR" altLang="sr-Latn-RS"/>
              <a:pPr/>
              <a:t>29</a:t>
            </a:fld>
            <a:endParaRPr lang="hr-HR" altLang="sr-Latn-RS"/>
          </a:p>
        </p:txBody>
      </p:sp>
    </p:spTree>
    <p:extLst>
      <p:ext uri="{BB962C8B-B14F-4D97-AF65-F5344CB8AC3E}">
        <p14:creationId xmlns:p14="http://schemas.microsoft.com/office/powerpoint/2010/main" val="1501929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fontScale="85000" lnSpcReduction="20000"/>
          </a:bodyPr>
          <a:lstStyle/>
          <a:p>
            <a:pPr algn="just">
              <a:buFont typeface="Arial" charset="0"/>
              <a:buNone/>
            </a:pPr>
            <a:r>
              <a:rPr lang="hr-HR" sz="1600" dirty="0" err="1" smtClean="0">
                <a:latin typeface="Book Antiqua" pitchFamily="18" charset="0"/>
              </a:rPr>
              <a:t>Krugman</a:t>
            </a:r>
            <a:r>
              <a:rPr lang="hr-HR" sz="1600" dirty="0" smtClean="0">
                <a:latin typeface="Book Antiqua" pitchFamily="18" charset="0"/>
              </a:rPr>
              <a:t> (1994):</a:t>
            </a:r>
          </a:p>
          <a:p>
            <a:pPr algn="just"/>
            <a:r>
              <a:rPr lang="en-US" sz="1600" b="1" dirty="0" smtClean="0">
                <a:solidFill>
                  <a:srgbClr val="0070C0"/>
                </a:solidFill>
                <a:latin typeface="Book Antiqua" pitchFamily="18" charset="0"/>
              </a:rPr>
              <a:t>It is misleading and incorrect to make an</a:t>
            </a:r>
            <a:r>
              <a:rPr lang="hr-HR" sz="1600" b="1" dirty="0" smtClean="0">
                <a:solidFill>
                  <a:srgbClr val="0070C0"/>
                </a:solidFill>
                <a:latin typeface="Book Antiqua" pitchFamily="18" charset="0"/>
              </a:rPr>
              <a:t> </a:t>
            </a:r>
            <a:r>
              <a:rPr lang="en-US" sz="1600" b="1" dirty="0" smtClean="0">
                <a:solidFill>
                  <a:srgbClr val="0070C0"/>
                </a:solidFill>
                <a:latin typeface="Book Antiqua" pitchFamily="18" charset="0"/>
              </a:rPr>
              <a:t>analogy between a nation and a firm</a:t>
            </a:r>
            <a:r>
              <a:rPr lang="en-US" sz="1600" dirty="0" smtClean="0">
                <a:latin typeface="Book Antiqua" pitchFamily="18" charset="0"/>
              </a:rPr>
              <a:t>; for example, whereas an unsuccessful firm will ultimately go out of business there is no equivalent “bottom-line” for a nation</a:t>
            </a:r>
            <a:r>
              <a:rPr lang="hr-HR" sz="1600" dirty="0" smtClean="0">
                <a:latin typeface="Book Antiqua" pitchFamily="18" charset="0"/>
              </a:rPr>
              <a:t>.</a:t>
            </a:r>
          </a:p>
          <a:p>
            <a:pPr algn="just"/>
            <a:r>
              <a:rPr lang="en-US" sz="1600" dirty="0" smtClean="0">
                <a:latin typeface="Book Antiqua" pitchFamily="18" charset="0"/>
              </a:rPr>
              <a:t>Whereas firms can be seen to compete for market share and one firm’s success will be at the expense of another’s, </a:t>
            </a:r>
            <a:r>
              <a:rPr lang="en-US" sz="1600" b="1" dirty="0" smtClean="0">
                <a:latin typeface="Book Antiqua" pitchFamily="18" charset="0"/>
              </a:rPr>
              <a:t>the success of one country or region creates rather than destroys opportunities for others </a:t>
            </a:r>
            <a:r>
              <a:rPr lang="en-US" sz="1600" dirty="0" smtClean="0">
                <a:latin typeface="Book Antiqua" pitchFamily="18" charset="0"/>
              </a:rPr>
              <a:t>and trade between nations is well known not to be a ‘zero-sum game</a:t>
            </a:r>
            <a:r>
              <a:rPr lang="hr-HR" sz="1600" dirty="0" smtClean="0">
                <a:latin typeface="Book Antiqua" pitchFamily="18" charset="0"/>
              </a:rPr>
              <a:t>.</a:t>
            </a:r>
            <a:r>
              <a:rPr lang="en-US" sz="1600" dirty="0" smtClean="0">
                <a:latin typeface="Book Antiqua" pitchFamily="18" charset="0"/>
              </a:rPr>
              <a:t>’</a:t>
            </a:r>
            <a:endParaRPr lang="hr-HR" sz="1600" dirty="0" smtClean="0">
              <a:latin typeface="Book Antiqua" pitchFamily="18" charset="0"/>
            </a:endParaRPr>
          </a:p>
          <a:p>
            <a:pPr algn="just"/>
            <a:r>
              <a:rPr lang="en-US" sz="1600" dirty="0" smtClean="0">
                <a:latin typeface="Book Antiqua" pitchFamily="18" charset="0"/>
              </a:rPr>
              <a:t>If </a:t>
            </a:r>
            <a:r>
              <a:rPr lang="en-US" sz="1600" b="1" dirty="0" smtClean="0">
                <a:latin typeface="Book Antiqua" pitchFamily="18" charset="0"/>
              </a:rPr>
              <a:t>competitiveness has any meaning then it is simply another way of saying productivity</a:t>
            </a:r>
            <a:r>
              <a:rPr lang="en-US" sz="1600" dirty="0" smtClean="0">
                <a:latin typeface="Book Antiqua" pitchFamily="18" charset="0"/>
              </a:rPr>
              <a:t>; </a:t>
            </a:r>
            <a:r>
              <a:rPr lang="hr-HR" sz="1600" dirty="0" smtClean="0">
                <a:latin typeface="Book Antiqua" pitchFamily="18" charset="0"/>
              </a:rPr>
              <a:t>(</a:t>
            </a:r>
            <a:r>
              <a:rPr lang="en-US" sz="1600" dirty="0" smtClean="0">
                <a:latin typeface="Book Antiqua" pitchFamily="18" charset="0"/>
              </a:rPr>
              <a:t>growth in national living standards is essentially determined by the growth rate of productivity</a:t>
            </a:r>
            <a:r>
              <a:rPr lang="hr-HR" sz="1600" dirty="0" smtClean="0">
                <a:latin typeface="Book Antiqua" pitchFamily="18" charset="0"/>
              </a:rPr>
              <a:t>)</a:t>
            </a:r>
            <a:endParaRPr lang="en-US" sz="1600" dirty="0" smtClean="0">
              <a:latin typeface="Book Antiqua" pitchFamily="18" charset="0"/>
            </a:endParaRPr>
          </a:p>
          <a:p>
            <a:endParaRPr lang="hr-HR" sz="1600" dirty="0" smtClean="0"/>
          </a:p>
          <a:p>
            <a:pPr algn="just"/>
            <a:endParaRPr lang="hr-HR" sz="1500" b="1" dirty="0" smtClean="0">
              <a:solidFill>
                <a:srgbClr val="FF0000"/>
              </a:solidFill>
              <a:latin typeface="Book Antiqua" pitchFamily="18" charset="0"/>
            </a:endParaRPr>
          </a:p>
          <a:p>
            <a:pPr algn="just"/>
            <a:r>
              <a:rPr lang="en-US" sz="1500" b="1" dirty="0" smtClean="0">
                <a:solidFill>
                  <a:srgbClr val="FF0000"/>
                </a:solidFill>
                <a:latin typeface="Book Antiqua" pitchFamily="18" charset="0"/>
              </a:rPr>
              <a:t>Regional </a:t>
            </a:r>
            <a:r>
              <a:rPr lang="en-US" sz="1500" b="1" dirty="0" err="1">
                <a:solidFill>
                  <a:srgbClr val="FF0000"/>
                </a:solidFill>
                <a:latin typeface="Book Antiqua" pitchFamily="18" charset="0"/>
              </a:rPr>
              <a:t>competi</a:t>
            </a:r>
            <a:r>
              <a:rPr lang="hr-HR" sz="1500" b="1" dirty="0">
                <a:solidFill>
                  <a:srgbClr val="FF0000"/>
                </a:solidFill>
                <a:latin typeface="Book Antiqua" pitchFamily="18" charset="0"/>
              </a:rPr>
              <a:t>ti</a:t>
            </a:r>
            <a:r>
              <a:rPr lang="en-US" sz="1500" b="1" dirty="0">
                <a:solidFill>
                  <a:srgbClr val="FF0000"/>
                </a:solidFill>
                <a:latin typeface="Book Antiqua" pitchFamily="18" charset="0"/>
              </a:rPr>
              <a:t>v</a:t>
            </a:r>
            <a:r>
              <a:rPr lang="hr-HR" sz="1500" b="1" dirty="0">
                <a:solidFill>
                  <a:srgbClr val="FF0000"/>
                </a:solidFill>
                <a:latin typeface="Book Antiqua" pitchFamily="18" charset="0"/>
              </a:rPr>
              <a:t>e</a:t>
            </a:r>
            <a:r>
              <a:rPr lang="en-US" sz="1500" b="1" dirty="0">
                <a:solidFill>
                  <a:srgbClr val="FF0000"/>
                </a:solidFill>
                <a:latin typeface="Book Antiqua" pitchFamily="18" charset="0"/>
              </a:rPr>
              <a:t>ness?</a:t>
            </a:r>
          </a:p>
          <a:p>
            <a:r>
              <a:rPr lang="en-US" sz="1300" dirty="0">
                <a:latin typeface="Book Antiqua" pitchFamily="18" charset="0"/>
              </a:rPr>
              <a:t>As a starting point, a definition for regional competitiveness comes from the Sixth Periodical </a:t>
            </a:r>
            <a:r>
              <a:rPr lang="hr-HR" sz="1300" dirty="0">
                <a:latin typeface="Book Antiqua" pitchFamily="18" charset="0"/>
              </a:rPr>
              <a:t> </a:t>
            </a:r>
            <a:r>
              <a:rPr lang="en-US" sz="1300" dirty="0">
                <a:latin typeface="Book Antiqua" pitchFamily="18" charset="0"/>
              </a:rPr>
              <a:t>Report on the Regions</a:t>
            </a:r>
            <a:r>
              <a:rPr lang="hr-HR" sz="1300" dirty="0">
                <a:latin typeface="Book Antiqua" pitchFamily="18" charset="0"/>
              </a:rPr>
              <a:t> (1999)</a:t>
            </a:r>
            <a:r>
              <a:rPr lang="en-US" sz="1300" dirty="0">
                <a:latin typeface="Book Antiqua" pitchFamily="18" charset="0"/>
              </a:rPr>
              <a:t>: </a:t>
            </a:r>
          </a:p>
          <a:p>
            <a:pPr algn="just"/>
            <a:r>
              <a:rPr lang="en-US" sz="1300" dirty="0">
                <a:latin typeface="Book Antiqua" pitchFamily="18" charset="0"/>
              </a:rPr>
              <a:t>“[Competitiveness is defined as] the ability to</a:t>
            </a:r>
            <a:r>
              <a:rPr lang="hr-HR" sz="1300" dirty="0">
                <a:latin typeface="Book Antiqua" pitchFamily="18" charset="0"/>
              </a:rPr>
              <a:t> </a:t>
            </a:r>
            <a:r>
              <a:rPr lang="en-US" sz="1300" dirty="0">
                <a:latin typeface="Book Antiqua" pitchFamily="18" charset="0"/>
              </a:rPr>
              <a:t>produce goods and services which meet the</a:t>
            </a:r>
            <a:r>
              <a:rPr lang="hr-HR" sz="1300" dirty="0">
                <a:latin typeface="Book Antiqua" pitchFamily="18" charset="0"/>
              </a:rPr>
              <a:t> </a:t>
            </a:r>
            <a:r>
              <a:rPr lang="en-US" sz="1300" dirty="0">
                <a:latin typeface="Book Antiqua" pitchFamily="18" charset="0"/>
              </a:rPr>
              <a:t>test of international markets, while at the same time maintaining high and sustainable </a:t>
            </a:r>
            <a:r>
              <a:rPr lang="hr-HR" sz="1300" dirty="0">
                <a:latin typeface="Book Antiqua" pitchFamily="18" charset="0"/>
              </a:rPr>
              <a:t> </a:t>
            </a:r>
            <a:r>
              <a:rPr lang="en-US" sz="1300" dirty="0">
                <a:latin typeface="Book Antiqua" pitchFamily="18" charset="0"/>
              </a:rPr>
              <a:t>levels of income or, more generally, the </a:t>
            </a:r>
            <a:r>
              <a:rPr lang="hr-HR" sz="1300" dirty="0">
                <a:latin typeface="Book Antiqua" pitchFamily="18" charset="0"/>
              </a:rPr>
              <a:t> </a:t>
            </a:r>
            <a:r>
              <a:rPr lang="en-US" sz="1300" dirty="0">
                <a:latin typeface="Book Antiqua" pitchFamily="18" charset="0"/>
              </a:rPr>
              <a:t>ability of (regions) to generate, while being exposed to external competition, relatively high income and employment levels’.”</a:t>
            </a:r>
            <a:endParaRPr lang="hr-HR" sz="1300" dirty="0">
              <a:latin typeface="Book Antiqua" pitchFamily="18" charset="0"/>
            </a:endParaRPr>
          </a:p>
          <a:p>
            <a:pPr algn="just"/>
            <a:endParaRPr lang="hr-HR" sz="1300" dirty="0">
              <a:latin typeface="Book Antiqua" pitchFamily="18" charset="0"/>
            </a:endParaRPr>
          </a:p>
          <a:p>
            <a:pPr algn="just"/>
            <a:r>
              <a:rPr lang="en-US" sz="1300" dirty="0">
                <a:latin typeface="Book Antiqua" pitchFamily="18" charset="0"/>
              </a:rPr>
              <a:t>Meyer-</a:t>
            </a:r>
            <a:r>
              <a:rPr lang="en-US" sz="1300" dirty="0" err="1">
                <a:latin typeface="Book Antiqua" pitchFamily="18" charset="0"/>
              </a:rPr>
              <a:t>Stamer</a:t>
            </a:r>
            <a:r>
              <a:rPr lang="en-US" sz="1300" dirty="0">
                <a:latin typeface="Book Antiqua" pitchFamily="18" charset="0"/>
              </a:rPr>
              <a:t> (2008) states that: ‘We can define (systemic) competitiveness of a territory as the ability of a locality or region to generate high and rising incomes and improve the livelihoods of the people living there.’</a:t>
            </a:r>
            <a:r>
              <a:rPr lang="en-US" sz="1300" dirty="0"/>
              <a:t> </a:t>
            </a:r>
            <a:endParaRPr lang="hr-HR" sz="1300" dirty="0">
              <a:latin typeface="Book Antiqua" pitchFamily="18" charset="0"/>
            </a:endParaRPr>
          </a:p>
          <a:p>
            <a:endParaRPr lang="hr-HR" dirty="0"/>
          </a:p>
        </p:txBody>
      </p:sp>
      <p:sp>
        <p:nvSpPr>
          <p:cNvPr id="4" name="Rezervirano mjesto broja slajda 3"/>
          <p:cNvSpPr>
            <a:spLocks noGrp="1"/>
          </p:cNvSpPr>
          <p:nvPr>
            <p:ph type="sldNum" sz="quarter" idx="10"/>
          </p:nvPr>
        </p:nvSpPr>
        <p:spPr/>
        <p:txBody>
          <a:bodyPr/>
          <a:lstStyle/>
          <a:p>
            <a:fld id="{4EAB0103-60B3-41F3-9496-93F525805301}" type="slidenum">
              <a:rPr lang="hr-HR" smtClean="0"/>
              <a:t>2</a:t>
            </a:fld>
            <a:endParaRPr lang="hr-HR"/>
          </a:p>
        </p:txBody>
      </p:sp>
    </p:spTree>
    <p:extLst>
      <p:ext uri="{BB962C8B-B14F-4D97-AF65-F5344CB8AC3E}">
        <p14:creationId xmlns:p14="http://schemas.microsoft.com/office/powerpoint/2010/main" val="2965584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en-US" dirty="0" smtClean="0">
                <a:latin typeface="Book Antiqua" pitchFamily="18" charset="0"/>
              </a:rPr>
              <a:t>The 2016 index is based on 74 mostly regional indicators covering the 2012-2014 period, but with a number of indicators from 2015 and 2016</a:t>
            </a:r>
            <a:r>
              <a:rPr lang="hr-HR" dirty="0" smtClean="0">
                <a:latin typeface="Book Antiqua" pitchFamily="18" charset="0"/>
              </a:rPr>
              <a:t>.</a:t>
            </a:r>
          </a:p>
          <a:p>
            <a:endParaRPr lang="hr-HR" dirty="0" smtClean="0">
              <a:latin typeface="Book Antiqua" pitchFamily="18" charset="0"/>
            </a:endParaRPr>
          </a:p>
          <a:p>
            <a:r>
              <a:rPr lang="hr-HR" dirty="0" err="1" smtClean="0">
                <a:latin typeface="Book Antiqua" pitchFamily="18" charset="0"/>
              </a:rPr>
              <a:t>Important</a:t>
            </a:r>
            <a:r>
              <a:rPr lang="hr-HR" dirty="0" smtClean="0">
                <a:latin typeface="Book Antiqua" pitchFamily="18" charset="0"/>
              </a:rPr>
              <a:t> </a:t>
            </a:r>
            <a:r>
              <a:rPr lang="hr-HR" dirty="0" err="1" smtClean="0">
                <a:latin typeface="Book Antiqua" pitchFamily="18" charset="0"/>
              </a:rPr>
              <a:t>notice</a:t>
            </a:r>
            <a:r>
              <a:rPr lang="hr-HR" dirty="0" smtClean="0">
                <a:latin typeface="Book Antiqua" pitchFamily="18" charset="0"/>
              </a:rPr>
              <a:t>:</a:t>
            </a:r>
          </a:p>
          <a:p>
            <a:r>
              <a:rPr lang="hr-HR" sz="1300" dirty="0">
                <a:latin typeface="Book Antiqua" pitchFamily="18" charset="0"/>
              </a:rPr>
              <a:t>Data </a:t>
            </a:r>
            <a:r>
              <a:rPr lang="en-US" sz="1300" dirty="0">
                <a:latin typeface="Book Antiqua" pitchFamily="18" charset="0"/>
              </a:rPr>
              <a:t>is based on the statistical, NUTS 2</a:t>
            </a:r>
            <a:r>
              <a:rPr lang="hr-HR" sz="1300" dirty="0">
                <a:latin typeface="Book Antiqua" pitchFamily="18" charset="0"/>
              </a:rPr>
              <a:t> </a:t>
            </a:r>
            <a:r>
              <a:rPr lang="hr-HR" sz="1300" dirty="0" err="1">
                <a:latin typeface="Book Antiqua" pitchFamily="18" charset="0"/>
              </a:rPr>
              <a:t>regions</a:t>
            </a:r>
            <a:r>
              <a:rPr lang="hr-HR" sz="1300" dirty="0">
                <a:latin typeface="Book Antiqua" pitchFamily="18" charset="0"/>
              </a:rPr>
              <a:t>.</a:t>
            </a:r>
          </a:p>
          <a:p>
            <a:r>
              <a:rPr lang="en-US" sz="1300" dirty="0">
                <a:latin typeface="Book Antiqua" pitchFamily="18" charset="0"/>
              </a:rPr>
              <a:t>Two pillars are described at the country level only:</a:t>
            </a:r>
            <a:r>
              <a:rPr lang="hr-HR" sz="1300" dirty="0">
                <a:latin typeface="Book Antiqua" pitchFamily="18" charset="0"/>
              </a:rPr>
              <a:t> </a:t>
            </a:r>
            <a:r>
              <a:rPr lang="en-US" sz="1300" i="1" dirty="0">
                <a:latin typeface="Book Antiqua" pitchFamily="18" charset="0"/>
              </a:rPr>
              <a:t>Macroeconomic stability and Quality of Primary and Basic</a:t>
            </a:r>
            <a:r>
              <a:rPr lang="hr-HR" sz="1300" i="1" dirty="0">
                <a:latin typeface="Book Antiqua" pitchFamily="18" charset="0"/>
              </a:rPr>
              <a:t> </a:t>
            </a:r>
            <a:r>
              <a:rPr lang="hr-HR" sz="1300" i="1" dirty="0" err="1">
                <a:latin typeface="Book Antiqua" pitchFamily="18" charset="0"/>
              </a:rPr>
              <a:t>Education</a:t>
            </a:r>
            <a:r>
              <a:rPr lang="hr-HR" sz="1300" dirty="0">
                <a:latin typeface="Book Antiqua" pitchFamily="18" charset="0"/>
              </a:rPr>
              <a:t>.</a:t>
            </a:r>
          </a:p>
          <a:p>
            <a:r>
              <a:rPr lang="hr-HR" sz="1300" i="1" dirty="0" err="1">
                <a:latin typeface="Book Antiqua" pitchFamily="18" charset="0"/>
              </a:rPr>
              <a:t>The</a:t>
            </a:r>
            <a:r>
              <a:rPr lang="hr-HR" sz="1300" i="1" dirty="0">
                <a:latin typeface="Book Antiqua" pitchFamily="18" charset="0"/>
              </a:rPr>
              <a:t> </a:t>
            </a:r>
            <a:r>
              <a:rPr lang="hr-HR" sz="1300" i="1" dirty="0" err="1">
                <a:latin typeface="Book Antiqua" pitchFamily="18" charset="0"/>
              </a:rPr>
              <a:t>Institutions</a:t>
            </a:r>
            <a:r>
              <a:rPr lang="hr-HR" sz="1300" i="1" dirty="0">
                <a:latin typeface="Book Antiqua" pitchFamily="18" charset="0"/>
              </a:rPr>
              <a:t> </a:t>
            </a:r>
            <a:r>
              <a:rPr lang="hr-HR" sz="1300" i="1" dirty="0" err="1">
                <a:latin typeface="Book Antiqua" pitchFamily="18" charset="0"/>
              </a:rPr>
              <a:t>and</a:t>
            </a:r>
            <a:r>
              <a:rPr lang="hr-HR" sz="1300" i="1" dirty="0">
                <a:latin typeface="Book Antiqua" pitchFamily="18" charset="0"/>
              </a:rPr>
              <a:t> </a:t>
            </a:r>
            <a:r>
              <a:rPr lang="en-US" sz="1300" i="1" dirty="0">
                <a:latin typeface="Book Antiqua" pitchFamily="18" charset="0"/>
              </a:rPr>
              <a:t>Technological Readiness </a:t>
            </a:r>
            <a:r>
              <a:rPr lang="en-US" sz="1300" dirty="0">
                <a:latin typeface="Book Antiqua" pitchFamily="18" charset="0"/>
              </a:rPr>
              <a:t>pillars comprise two sub-pillars: one at</a:t>
            </a:r>
            <a:r>
              <a:rPr lang="hr-HR" sz="1300" dirty="0">
                <a:latin typeface="Book Antiqua" pitchFamily="18" charset="0"/>
              </a:rPr>
              <a:t> </a:t>
            </a:r>
            <a:r>
              <a:rPr lang="en-US" sz="1300" dirty="0">
                <a:latin typeface="Book Antiqua" pitchFamily="18" charset="0"/>
              </a:rPr>
              <a:t>the national level and the other at the regional level</a:t>
            </a:r>
            <a:endParaRPr lang="hr-HR" sz="1300" dirty="0">
              <a:latin typeface="Book Antiqua" pitchFamily="18" charset="0"/>
            </a:endParaRPr>
          </a:p>
          <a:p>
            <a:pPr algn="just"/>
            <a:r>
              <a:rPr lang="en-US" sz="1500" dirty="0">
                <a:latin typeface="Book Antiqua" pitchFamily="18" charset="0"/>
              </a:rPr>
              <a:t>All the indicators come from official and publicly available</a:t>
            </a:r>
            <a:r>
              <a:rPr lang="hr-HR" sz="1500" dirty="0">
                <a:latin typeface="Book Antiqua" pitchFamily="18" charset="0"/>
              </a:rPr>
              <a:t> </a:t>
            </a:r>
            <a:r>
              <a:rPr lang="en-US" sz="1500" dirty="0">
                <a:latin typeface="Book Antiqua" pitchFamily="18" charset="0"/>
              </a:rPr>
              <a:t>sources, mainly regional statistics from Eurostat, but also the</a:t>
            </a:r>
            <a:r>
              <a:rPr lang="hr-HR" sz="1500" dirty="0">
                <a:latin typeface="Book Antiqua" pitchFamily="18" charset="0"/>
              </a:rPr>
              <a:t> </a:t>
            </a:r>
            <a:r>
              <a:rPr lang="en-US" sz="1500" dirty="0">
                <a:latin typeface="Book Antiqua" pitchFamily="18" charset="0"/>
              </a:rPr>
              <a:t>World Bank Worldwide Governance Indicators, the Global</a:t>
            </a:r>
            <a:r>
              <a:rPr lang="hr-HR" sz="1500" dirty="0">
                <a:latin typeface="Book Antiqua" pitchFamily="18" charset="0"/>
              </a:rPr>
              <a:t> </a:t>
            </a:r>
            <a:r>
              <a:rPr lang="en-US" sz="1500" dirty="0">
                <a:latin typeface="Book Antiqua" pitchFamily="18" charset="0"/>
              </a:rPr>
              <a:t>Competitiveness Indicators by the World Economic Forum, the</a:t>
            </a:r>
            <a:r>
              <a:rPr lang="hr-HR" sz="1500" dirty="0">
                <a:latin typeface="Book Antiqua" pitchFamily="18" charset="0"/>
              </a:rPr>
              <a:t> </a:t>
            </a:r>
            <a:r>
              <a:rPr lang="en-US" sz="1500" dirty="0">
                <a:latin typeface="Book Antiqua" pitchFamily="18" charset="0"/>
              </a:rPr>
              <a:t>Quality of Government Index by the Quality of Government</a:t>
            </a:r>
            <a:r>
              <a:rPr lang="hr-HR" sz="1500" dirty="0">
                <a:latin typeface="Book Antiqua" pitchFamily="18" charset="0"/>
              </a:rPr>
              <a:t> Institute, </a:t>
            </a:r>
            <a:r>
              <a:rPr lang="hr-HR" sz="1500" dirty="0" err="1">
                <a:latin typeface="Book Antiqua" pitchFamily="18" charset="0"/>
              </a:rPr>
              <a:t>the</a:t>
            </a:r>
            <a:r>
              <a:rPr lang="hr-HR" sz="1500" dirty="0">
                <a:latin typeface="Book Antiqua" pitchFamily="18" charset="0"/>
              </a:rPr>
              <a:t> </a:t>
            </a:r>
            <a:r>
              <a:rPr lang="hr-HR" sz="1500" dirty="0" err="1">
                <a:latin typeface="Book Antiqua" pitchFamily="18" charset="0"/>
              </a:rPr>
              <a:t>Programme</a:t>
            </a:r>
            <a:r>
              <a:rPr lang="hr-HR" sz="1500" dirty="0">
                <a:latin typeface="Book Antiqua" pitchFamily="18" charset="0"/>
              </a:rPr>
              <a:t> for International Student </a:t>
            </a:r>
            <a:r>
              <a:rPr lang="hr-HR" sz="1500" dirty="0" err="1">
                <a:latin typeface="Book Antiqua" pitchFamily="18" charset="0"/>
              </a:rPr>
              <a:t>Assessment</a:t>
            </a:r>
            <a:r>
              <a:rPr lang="hr-HR" sz="1500" dirty="0">
                <a:latin typeface="Book Antiqua" pitchFamily="18" charset="0"/>
              </a:rPr>
              <a:t> </a:t>
            </a:r>
            <a:r>
              <a:rPr lang="en-US" sz="1500" dirty="0">
                <a:latin typeface="Book Antiqua" pitchFamily="18" charset="0"/>
              </a:rPr>
              <a:t>(PISA) indicators by the OECD, Scopus indicators on publications</a:t>
            </a:r>
            <a:r>
              <a:rPr lang="hr-HR" sz="1500" dirty="0">
                <a:latin typeface="Book Antiqua" pitchFamily="18" charset="0"/>
              </a:rPr>
              <a:t> </a:t>
            </a:r>
            <a:r>
              <a:rPr lang="en-US" sz="1500" dirty="0">
                <a:latin typeface="Book Antiqua" pitchFamily="18" charset="0"/>
              </a:rPr>
              <a:t>by Science-Metrix, innovation indicators from the Regional</a:t>
            </a:r>
            <a:r>
              <a:rPr lang="hr-HR" sz="1500" dirty="0">
                <a:latin typeface="Book Antiqua" pitchFamily="18" charset="0"/>
              </a:rPr>
              <a:t> </a:t>
            </a:r>
            <a:r>
              <a:rPr lang="en-US" sz="1500" dirty="0">
                <a:latin typeface="Book Antiqua" pitchFamily="18" charset="0"/>
              </a:rPr>
              <a:t>Innovation Scoreboard project, and other indicators developed</a:t>
            </a:r>
            <a:r>
              <a:rPr lang="hr-HR" sz="1500" dirty="0">
                <a:latin typeface="Book Antiqua" pitchFamily="18" charset="0"/>
              </a:rPr>
              <a:t> </a:t>
            </a:r>
            <a:r>
              <a:rPr lang="en-US" sz="1500" dirty="0">
                <a:latin typeface="Book Antiqua" pitchFamily="18" charset="0"/>
              </a:rPr>
              <a:t>by the Directorate-General for Regional and Urban Policy</a:t>
            </a:r>
            <a:endParaRPr lang="hr-HR" sz="1500" dirty="0">
              <a:latin typeface="Book Antiqua" pitchFamily="18" charset="0"/>
            </a:endParaRPr>
          </a:p>
          <a:p>
            <a:endParaRPr lang="hr-HR" dirty="0"/>
          </a:p>
        </p:txBody>
      </p:sp>
      <p:sp>
        <p:nvSpPr>
          <p:cNvPr id="4" name="Rezervirano mjesto broja slajda 3"/>
          <p:cNvSpPr>
            <a:spLocks noGrp="1"/>
          </p:cNvSpPr>
          <p:nvPr>
            <p:ph type="sldNum" sz="quarter" idx="10"/>
          </p:nvPr>
        </p:nvSpPr>
        <p:spPr/>
        <p:txBody>
          <a:bodyPr/>
          <a:lstStyle/>
          <a:p>
            <a:fld id="{4EAB0103-60B3-41F3-9496-93F525805301}" type="slidenum">
              <a:rPr lang="hr-HR" smtClean="0"/>
              <a:t>3</a:t>
            </a:fld>
            <a:endParaRPr lang="hr-HR"/>
          </a:p>
        </p:txBody>
      </p:sp>
    </p:spTree>
    <p:extLst>
      <p:ext uri="{BB962C8B-B14F-4D97-AF65-F5344CB8AC3E}">
        <p14:creationId xmlns:p14="http://schemas.microsoft.com/office/powerpoint/2010/main" val="1540271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algn="just"/>
            <a:r>
              <a:rPr lang="hr-HR" sz="1300" dirty="0">
                <a:latin typeface="Book Antiqua" pitchFamily="18" charset="0"/>
              </a:rPr>
              <a:t>RCI </a:t>
            </a:r>
            <a:r>
              <a:rPr lang="en-US" sz="1300" dirty="0">
                <a:latin typeface="Book Antiqua" pitchFamily="18" charset="0"/>
              </a:rPr>
              <a:t>does not apply a one-size-fits-all approach to competitiveness. On the contrary, it assumes that the focus in less developed economies should be different than in intermediate or highly developed economies</a:t>
            </a:r>
            <a:r>
              <a:rPr lang="hr-HR" sz="1300" dirty="0">
                <a:latin typeface="Book Antiqua" pitchFamily="18" charset="0"/>
              </a:rPr>
              <a:t>.</a:t>
            </a:r>
            <a:r>
              <a:rPr lang="en-US" sz="1300" dirty="0">
                <a:latin typeface="Book Antiqua" pitchFamily="18" charset="0"/>
              </a:rPr>
              <a:t> </a:t>
            </a:r>
            <a:endParaRPr lang="hr-HR" sz="1300" dirty="0">
              <a:latin typeface="Book Antiqua" pitchFamily="18" charset="0"/>
            </a:endParaRPr>
          </a:p>
          <a:p>
            <a:pPr algn="just"/>
            <a:endParaRPr lang="hr-HR" sz="1300" dirty="0">
              <a:latin typeface="Book Antiqua" pitchFamily="18" charset="0"/>
            </a:endParaRPr>
          </a:p>
          <a:p>
            <a:pPr algn="just"/>
            <a:r>
              <a:rPr lang="hr-HR" sz="1300" dirty="0">
                <a:latin typeface="Book Antiqua" pitchFamily="18" charset="0"/>
              </a:rPr>
              <a:t>RCI </a:t>
            </a:r>
            <a:r>
              <a:rPr lang="hr-HR" sz="1300" dirty="0" err="1">
                <a:latin typeface="Book Antiqua" pitchFamily="18" charset="0"/>
              </a:rPr>
              <a:t>does</a:t>
            </a:r>
            <a:r>
              <a:rPr lang="hr-HR" sz="1300" dirty="0">
                <a:latin typeface="Book Antiqua" pitchFamily="18" charset="0"/>
              </a:rPr>
              <a:t> </a:t>
            </a:r>
            <a:r>
              <a:rPr lang="hr-HR" sz="1300" dirty="0" err="1">
                <a:latin typeface="Book Antiqua" pitchFamily="18" charset="0"/>
              </a:rPr>
              <a:t>not</a:t>
            </a:r>
            <a:r>
              <a:rPr lang="hr-HR" sz="1300" dirty="0">
                <a:latin typeface="Book Antiqua" pitchFamily="18" charset="0"/>
              </a:rPr>
              <a:t> </a:t>
            </a:r>
            <a:r>
              <a:rPr lang="hr-HR" sz="1300" dirty="0" err="1">
                <a:latin typeface="Book Antiqua" pitchFamily="18" charset="0"/>
              </a:rPr>
              <a:t>include</a:t>
            </a:r>
            <a:r>
              <a:rPr lang="hr-HR" sz="1300" dirty="0">
                <a:latin typeface="Book Antiqua" pitchFamily="18" charset="0"/>
              </a:rPr>
              <a:t> </a:t>
            </a:r>
            <a:r>
              <a:rPr lang="hr-HR" sz="1300" dirty="0" err="1">
                <a:latin typeface="Book Antiqua" pitchFamily="18" charset="0"/>
              </a:rPr>
              <a:t>factors</a:t>
            </a:r>
            <a:r>
              <a:rPr lang="hr-HR" sz="1300" dirty="0">
                <a:latin typeface="Book Antiqua" pitchFamily="18" charset="0"/>
              </a:rPr>
              <a:t> </a:t>
            </a:r>
            <a:r>
              <a:rPr lang="en-US" sz="1300" dirty="0">
                <a:latin typeface="Book Antiqua" pitchFamily="18" charset="0"/>
              </a:rPr>
              <a:t>which fall outside the scope of public policies, or which can hardly be affected by public intervention</a:t>
            </a:r>
            <a:r>
              <a:rPr lang="hr-HR" sz="1300" dirty="0">
                <a:latin typeface="Book Antiqua" pitchFamily="18" charset="0"/>
              </a:rPr>
              <a:t> (</a:t>
            </a:r>
            <a:r>
              <a:rPr lang="hr-HR" sz="1300" dirty="0" err="1">
                <a:latin typeface="Book Antiqua" pitchFamily="18" charset="0"/>
              </a:rPr>
              <a:t>climate</a:t>
            </a:r>
            <a:r>
              <a:rPr lang="hr-HR" sz="1300" dirty="0">
                <a:latin typeface="Book Antiqua" pitchFamily="18" charset="0"/>
              </a:rPr>
              <a:t>, </a:t>
            </a:r>
            <a:r>
              <a:rPr lang="en-US" sz="1300" dirty="0">
                <a:latin typeface="Book Antiqua" pitchFamily="18" charset="0"/>
              </a:rPr>
              <a:t>presence of natural resources</a:t>
            </a:r>
            <a:r>
              <a:rPr lang="hr-HR" sz="1300" dirty="0">
                <a:latin typeface="Book Antiqua" pitchFamily="18" charset="0"/>
              </a:rPr>
              <a:t>..)</a:t>
            </a:r>
          </a:p>
          <a:p>
            <a:pPr algn="just"/>
            <a:endParaRPr lang="hr-HR" sz="1300" dirty="0">
              <a:latin typeface="Book Antiqua" pitchFamily="18" charset="0"/>
            </a:endParaRPr>
          </a:p>
          <a:p>
            <a:pPr algn="just"/>
            <a:r>
              <a:rPr lang="en-US" sz="1300" dirty="0">
                <a:latin typeface="Book Antiqua" pitchFamily="18" charset="0"/>
              </a:rPr>
              <a:t>The RCI is composed of 11 pillars that describe the different aspects of competitiveness</a:t>
            </a:r>
            <a:r>
              <a:rPr lang="hr-HR" sz="1300" dirty="0">
                <a:latin typeface="Book Antiqua" pitchFamily="18" charset="0"/>
              </a:rPr>
              <a:t> </a:t>
            </a:r>
            <a:r>
              <a:rPr lang="hr-HR" sz="1300" dirty="0" err="1">
                <a:latin typeface="Book Antiqua" pitchFamily="18" charset="0"/>
              </a:rPr>
              <a:t>and</a:t>
            </a:r>
            <a:r>
              <a:rPr lang="hr-HR" sz="1300" dirty="0">
                <a:latin typeface="Book Antiqua" pitchFamily="18" charset="0"/>
              </a:rPr>
              <a:t> </a:t>
            </a:r>
            <a:r>
              <a:rPr lang="hr-HR" sz="1300" dirty="0" err="1">
                <a:latin typeface="Book Antiqua" pitchFamily="18" charset="0"/>
              </a:rPr>
              <a:t>combine</a:t>
            </a:r>
            <a:r>
              <a:rPr lang="hr-HR" sz="1300" dirty="0">
                <a:latin typeface="Book Antiqua" pitchFamily="18" charset="0"/>
              </a:rPr>
              <a:t> </a:t>
            </a:r>
            <a:r>
              <a:rPr lang="hr-HR" sz="1300" dirty="0" err="1">
                <a:latin typeface="Book Antiqua" pitchFamily="18" charset="0"/>
              </a:rPr>
              <a:t>in</a:t>
            </a:r>
            <a:r>
              <a:rPr lang="hr-HR" sz="1300" dirty="0">
                <a:latin typeface="Book Antiqua" pitchFamily="18" charset="0"/>
              </a:rPr>
              <a:t> </a:t>
            </a:r>
            <a:r>
              <a:rPr lang="hr-HR" sz="1300" dirty="0" err="1">
                <a:latin typeface="Book Antiqua" pitchFamily="18" charset="0"/>
              </a:rPr>
              <a:t>three</a:t>
            </a:r>
            <a:r>
              <a:rPr lang="hr-HR" sz="1300" dirty="0">
                <a:latin typeface="Book Antiqua" pitchFamily="18" charset="0"/>
              </a:rPr>
              <a:t> </a:t>
            </a:r>
            <a:r>
              <a:rPr lang="hr-HR" sz="1300" dirty="0" err="1">
                <a:latin typeface="Book Antiqua" pitchFamily="18" charset="0"/>
              </a:rPr>
              <a:t>groups</a:t>
            </a:r>
            <a:r>
              <a:rPr lang="hr-HR" sz="1300" dirty="0">
                <a:latin typeface="Book Antiqua" pitchFamily="18" charset="0"/>
              </a:rPr>
              <a:t> of </a:t>
            </a:r>
            <a:r>
              <a:rPr lang="hr-HR" sz="1300" dirty="0" err="1">
                <a:latin typeface="Book Antiqua" pitchFamily="18" charset="0"/>
              </a:rPr>
              <a:t>factors</a:t>
            </a:r>
            <a:r>
              <a:rPr lang="hr-HR" sz="1300" dirty="0">
                <a:latin typeface="Book Antiqua" pitchFamily="18" charset="0"/>
              </a:rPr>
              <a:t>.</a:t>
            </a:r>
          </a:p>
          <a:p>
            <a:endParaRPr lang="hr-HR" dirty="0"/>
          </a:p>
        </p:txBody>
      </p:sp>
      <p:sp>
        <p:nvSpPr>
          <p:cNvPr id="4" name="Rezervirano mjesto broja slajda 3"/>
          <p:cNvSpPr>
            <a:spLocks noGrp="1"/>
          </p:cNvSpPr>
          <p:nvPr>
            <p:ph type="sldNum" sz="quarter" idx="10"/>
          </p:nvPr>
        </p:nvSpPr>
        <p:spPr/>
        <p:txBody>
          <a:bodyPr/>
          <a:lstStyle/>
          <a:p>
            <a:fld id="{4EAB0103-60B3-41F3-9496-93F525805301}" type="slidenum">
              <a:rPr lang="hr-HR" smtClean="0"/>
              <a:t>4</a:t>
            </a:fld>
            <a:endParaRPr lang="hr-HR"/>
          </a:p>
        </p:txBody>
      </p:sp>
    </p:spTree>
    <p:extLst>
      <p:ext uri="{BB962C8B-B14F-4D97-AF65-F5344CB8AC3E}">
        <p14:creationId xmlns:p14="http://schemas.microsoft.com/office/powerpoint/2010/main" val="2215543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hr-HR" altLang="sr-Latn-RS" b="1" smtClean="0"/>
              <a:t>Standardna devijacija</a:t>
            </a:r>
            <a:r>
              <a:rPr lang="hr-HR" altLang="sr-Latn-RS" smtClean="0"/>
              <a:t> je </a:t>
            </a:r>
            <a:r>
              <a:rPr lang="hr-HR" altLang="sr-Latn-RS" smtClean="0">
                <a:hlinkClick r:id="rId3" action="ppaction://hlinkfile" tooltip="Statistika"/>
              </a:rPr>
              <a:t>statistički</a:t>
            </a:r>
            <a:r>
              <a:rPr lang="hr-HR" altLang="sr-Latn-RS" smtClean="0"/>
              <a:t> </a:t>
            </a:r>
            <a:r>
              <a:rPr lang="hr-HR" altLang="sr-Latn-RS" smtClean="0">
                <a:hlinkClick r:id="rId4" action="ppaction://hlinkfile" tooltip="Pojam"/>
              </a:rPr>
              <a:t>pojam</a:t>
            </a:r>
            <a:r>
              <a:rPr lang="hr-HR" altLang="sr-Latn-RS" smtClean="0"/>
              <a:t> koji označava mjeru raspršenosti podataka u </a:t>
            </a:r>
            <a:r>
              <a:rPr lang="hr-HR" altLang="sr-Latn-RS" smtClean="0">
                <a:hlinkClick r:id="rId5" action="ppaction://hlinkfile" tooltip="Skup"/>
              </a:rPr>
              <a:t>skupu</a:t>
            </a:r>
            <a:r>
              <a:rPr lang="hr-HR" altLang="sr-Latn-RS" smtClean="0"/>
              <a:t>. Interpretira se kao prosječno odstupanje od prosjeka i to u apsolutnom iznosu</a:t>
            </a:r>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84D9B8C-08C3-4C54-B4F5-12E7E3EC5EF7}" type="slidenum">
              <a:rPr lang="hr-HR" altLang="sr-Latn-RS"/>
              <a:pPr/>
              <a:t>8</a:t>
            </a:fld>
            <a:endParaRPr lang="hr-HR" altLang="sr-Latn-RS"/>
          </a:p>
        </p:txBody>
      </p:sp>
    </p:spTree>
    <p:extLst>
      <p:ext uri="{BB962C8B-B14F-4D97-AF65-F5344CB8AC3E}">
        <p14:creationId xmlns:p14="http://schemas.microsoft.com/office/powerpoint/2010/main" val="1017022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4021138" y="9720264"/>
            <a:ext cx="3076575" cy="512761"/>
          </a:xfrm>
          <a:prstGeom prst="rect">
            <a:avLst/>
          </a:prstGeom>
          <a:noFill/>
          <a:ln w="9525">
            <a:noFill/>
            <a:miter lim="800000"/>
            <a:headEnd/>
            <a:tailEnd/>
          </a:ln>
        </p:spPr>
        <p:txBody>
          <a:bodyPr lIns="94746" tIns="47374" rIns="94746" bIns="47374" anchor="b"/>
          <a:lstStyle/>
          <a:p>
            <a:pPr algn="r" defTabSz="957169"/>
            <a:fld id="{B3A5258B-5314-450E-B301-6939DE9B816D}" type="slidenum">
              <a:rPr lang="en-GB" altLang="en-US">
                <a:solidFill>
                  <a:schemeClr val="tx1"/>
                </a:solidFill>
                <a:latin typeface="Arial" charset="0"/>
              </a:rPr>
              <a:pPr algn="r" defTabSz="957169"/>
              <a:t>16</a:t>
            </a:fld>
            <a:endParaRPr lang="en-GB" altLang="en-US" dirty="0">
              <a:solidFill>
                <a:schemeClr val="tx1"/>
              </a:solidFill>
              <a:latin typeface="Arial" charset="0"/>
            </a:endParaRPr>
          </a:p>
        </p:txBody>
      </p:sp>
      <p:sp>
        <p:nvSpPr>
          <p:cNvPr id="3891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42976" y="4672014"/>
            <a:ext cx="5673725" cy="4795837"/>
          </a:xfrm>
        </p:spPr>
        <p:txBody>
          <a:bodyPr lIns="93923" tIns="46960" rIns="93923" bIns="46960"/>
          <a:lstStyle/>
          <a:p>
            <a:pPr eaLnBrk="1" hangingPunct="1">
              <a:defRPr/>
            </a:pPr>
            <a:r>
              <a:rPr lang="en-GB" altLang="en-US" b="1" dirty="0" smtClean="0"/>
              <a:t>Smart = </a:t>
            </a:r>
          </a:p>
          <a:p>
            <a:pPr eaLnBrk="1" hangingPunct="1">
              <a:defRPr/>
            </a:pPr>
            <a:r>
              <a:rPr lang="en-GB" altLang="en-US" b="1" dirty="0" smtClean="0"/>
              <a:t>- </a:t>
            </a:r>
            <a:r>
              <a:rPr lang="en-GB" altLang="en-US" sz="1000" dirty="0"/>
              <a:t>evidence-based: SWOT analysis &amp; foresight, taking all assets of a region into account, in particular industrial structures, science, technology and training capacities, skills, environment, market access,  but also "difficult assets" (aging population, remote position, rough climate …),</a:t>
            </a:r>
          </a:p>
          <a:p>
            <a:pPr eaLnBrk="1" hangingPunct="1">
              <a:defRPr/>
            </a:pPr>
            <a:r>
              <a:rPr lang="en-GB" altLang="en-US" sz="1000" dirty="0"/>
              <a:t>- no top-down decision, but: self-discovery process (</a:t>
            </a:r>
            <a:r>
              <a:rPr lang="en-GB" altLang="en-US" sz="1000" dirty="0" err="1"/>
              <a:t>Hausmann</a:t>
            </a:r>
            <a:r>
              <a:rPr lang="en-GB" altLang="en-US" sz="1000" dirty="0"/>
              <a:t> and </a:t>
            </a:r>
            <a:r>
              <a:rPr lang="en-GB" altLang="en-US" sz="1000" dirty="0" err="1"/>
              <a:t>Rodrik</a:t>
            </a:r>
            <a:r>
              <a:rPr lang="en-GB" altLang="en-US" sz="1000" dirty="0"/>
              <a:t> 2004) with stakeholders to identify potential, actors, cross-fertilisation potential, etc. - possibly using creative problem solving / brainstorming tools (= "help them discover what they know themselves") and developing the smart specialisation concept</a:t>
            </a:r>
          </a:p>
          <a:p>
            <a:pPr eaLnBrk="1" hangingPunct="1">
              <a:defRPr/>
            </a:pPr>
            <a:r>
              <a:rPr lang="en-GB" altLang="en-US" sz="1000" dirty="0"/>
              <a:t>- look beyond borders: global perspective to be able to assess potential of competitive advantage compared to other specialised regions &amp; potential for cooperation </a:t>
            </a:r>
          </a:p>
          <a:p>
            <a:pPr eaLnBrk="1" hangingPunct="1">
              <a:defRPr/>
            </a:pPr>
            <a:r>
              <a:rPr lang="en-GB" altLang="en-US" sz="1000" dirty="0"/>
              <a:t>- source in knowledge, technologies etc. rather than re-inventing the wheel.</a:t>
            </a:r>
          </a:p>
          <a:p>
            <a:pPr eaLnBrk="1" hangingPunct="1">
              <a:defRPr/>
            </a:pPr>
            <a:r>
              <a:rPr lang="en-GB" altLang="en-US" b="1" dirty="0" smtClean="0"/>
              <a:t>Specialisation =</a:t>
            </a:r>
          </a:p>
          <a:p>
            <a:pPr eaLnBrk="1" hangingPunct="1">
              <a:defRPr/>
            </a:pPr>
            <a:r>
              <a:rPr lang="en-GB" altLang="en-US" sz="1000" dirty="0"/>
              <a:t>- priority setting (not "coffee for all")</a:t>
            </a:r>
          </a:p>
          <a:p>
            <a:pPr eaLnBrk="1" hangingPunct="1">
              <a:defRPr/>
            </a:pPr>
            <a:r>
              <a:rPr lang="en-GB" altLang="en-US" sz="1000" dirty="0"/>
              <a:t>- getting better (than others) with something concrete, rather than doing a little bit of everything, but without becoming a master in it</a:t>
            </a:r>
          </a:p>
          <a:p>
            <a:pPr eaLnBrk="1" hangingPunct="1">
              <a:defRPr/>
            </a:pPr>
            <a:r>
              <a:rPr lang="en-GB" altLang="en-US" sz="1000" dirty="0"/>
              <a:t>- accumulation of critical mass (be it internal to the region or via external insourcing &amp; cooperation)</a:t>
            </a:r>
          </a:p>
          <a:p>
            <a:pPr marL="179285" indent="-179285">
              <a:buFontTx/>
              <a:buChar char="-"/>
              <a:defRPr/>
            </a:pPr>
            <a:r>
              <a:rPr lang="en-GB" altLang="en-US" sz="1000" dirty="0"/>
              <a:t>not necessarily focus on a single industrial / service sector (or individual company), but cross-</a:t>
            </a:r>
            <a:r>
              <a:rPr lang="en-GB" altLang="en-US" sz="1000" dirty="0" err="1"/>
              <a:t>sectoral</a:t>
            </a:r>
            <a:endParaRPr lang="en-GB" altLang="en-US" sz="1000" dirty="0"/>
          </a:p>
          <a:p>
            <a:pPr marL="179285" indent="-179285">
              <a:buFontTx/>
              <a:buChar char="-"/>
              <a:defRPr/>
            </a:pPr>
            <a:r>
              <a:rPr lang="en-GB" altLang="en-US" sz="1000" dirty="0"/>
              <a:t>When looking at potential new activities analyse if they are technologically related to existing strengths, as evidence from evolutionary economic geography, especially the concept of 'related variety' shows that this creates the best for success (combination of </a:t>
            </a:r>
            <a:r>
              <a:rPr lang="en-GB" altLang="en-US" sz="1000" dirty="0" err="1"/>
              <a:t>embededness</a:t>
            </a:r>
            <a:r>
              <a:rPr lang="en-GB" altLang="en-US" sz="1000" dirty="0"/>
              <a:t> + relatedness)</a:t>
            </a:r>
          </a:p>
          <a:p>
            <a:pPr eaLnBrk="1" hangingPunct="1">
              <a:defRPr/>
            </a:pPr>
            <a:r>
              <a:rPr lang="en-GB" altLang="en-US" b="1" dirty="0" smtClean="0"/>
              <a:t>Canary island example</a:t>
            </a:r>
            <a:r>
              <a:rPr lang="en-GB" altLang="en-US" dirty="0" smtClean="0"/>
              <a:t> </a:t>
            </a:r>
            <a:r>
              <a:rPr lang="en-GB" altLang="en-US" sz="1000" dirty="0"/>
              <a:t>on how to go about this by specializing through the adaptation of a generic technology – ICT in the tourism sector: a recently internationally awarded ERDF island project in the Balearics which is  a new on-line booking system called </a:t>
            </a:r>
            <a:r>
              <a:rPr lang="en-GB" altLang="en-US" sz="1000" dirty="0" err="1"/>
              <a:t>Avanthotel</a:t>
            </a:r>
            <a:r>
              <a:rPr lang="en-GB" altLang="en-US" sz="1000" dirty="0"/>
              <a:t>. </a:t>
            </a:r>
            <a:endParaRPr lang="en-GB" altLang="en-US" sz="1000" b="1" dirty="0"/>
          </a:p>
          <a:p>
            <a:pPr eaLnBrk="1" hangingPunct="1">
              <a:defRPr/>
            </a:pPr>
            <a:r>
              <a:rPr lang="en-GB" altLang="en-US" b="1" dirty="0" err="1" smtClean="0"/>
              <a:t>Avanthotel</a:t>
            </a:r>
            <a:r>
              <a:rPr lang="en-GB" altLang="en-US" dirty="0" smtClean="0"/>
              <a:t> </a:t>
            </a:r>
            <a:r>
              <a:rPr lang="en-GB" altLang="en-US" sz="1000" dirty="0"/>
              <a:t>is an enterprising public-private partnership supported by the ERDF, within the framework of the Balearic Islands first innovation strategy promoted by the EU Commission, enabled local businesses, mainly small hotels, to align on customer demand, embrace ICTs and reconnect with a new generation of holidaymakers. In 2007 it involved over 450 companies with a total turnover of over 6m € and annual growth rates above 100%.</a:t>
            </a:r>
            <a:endParaRPr lang="en-GB" altLang="en-US" dirty="0" smtClean="0"/>
          </a:p>
        </p:txBody>
      </p:sp>
    </p:spTree>
    <p:extLst>
      <p:ext uri="{BB962C8B-B14F-4D97-AF65-F5344CB8AC3E}">
        <p14:creationId xmlns:p14="http://schemas.microsoft.com/office/powerpoint/2010/main" val="1263870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algn="just"/>
            <a:r>
              <a:rPr lang="hr-HR" dirty="0" err="1" smtClean="0">
                <a:latin typeface="Book Antiqua" pitchFamily="18" charset="0"/>
              </a:rPr>
              <a:t>It</a:t>
            </a:r>
            <a:r>
              <a:rPr lang="hr-HR" dirty="0" smtClean="0">
                <a:latin typeface="Book Antiqua" pitchFamily="18" charset="0"/>
              </a:rPr>
              <a:t> </a:t>
            </a:r>
            <a:r>
              <a:rPr lang="en-US" dirty="0" smtClean="0">
                <a:latin typeface="Book Antiqua" pitchFamily="18" charset="0"/>
              </a:rPr>
              <a:t>should </a:t>
            </a:r>
            <a:r>
              <a:rPr lang="en-US" dirty="0" err="1" smtClean="0">
                <a:latin typeface="Book Antiqua" pitchFamily="18" charset="0"/>
              </a:rPr>
              <a:t>prioritise</a:t>
            </a:r>
            <a:r>
              <a:rPr lang="en-US" dirty="0" smtClean="0">
                <a:latin typeface="Book Antiqua" pitchFamily="18" charset="0"/>
              </a:rPr>
              <a:t> domains, areas and economic activities where regions or countries have a competitive advantage or have the potential to generate knowledge-driven growth and to bring about the economic transformation needed to tackle the major and most urgent challenges for the society and the natural and built environment. The number and nature of these priorities will vary from region to region. Note however, that although a first set of priorities should be identified when the S3 is designed, they can be changed or modified when new information/developments make it advisable.</a:t>
            </a:r>
            <a:endParaRPr lang="hr-HR" dirty="0" smtClean="0">
              <a:latin typeface="Book Antiqua" pitchFamily="18" charset="0"/>
            </a:endParaRPr>
          </a:p>
          <a:p>
            <a:pPr algn="just"/>
            <a:endParaRPr lang="en-US" dirty="0" smtClean="0">
              <a:latin typeface="Book Antiqua" pitchFamily="18" charset="0"/>
            </a:endParaRPr>
          </a:p>
          <a:p>
            <a:pPr algn="just"/>
            <a:r>
              <a:rPr lang="en-US" dirty="0" smtClean="0">
                <a:latin typeface="Book Antiqua" pitchFamily="18" charset="0"/>
              </a:rPr>
              <a:t>Priorities could be framed in terms of knowledge fields or activities (not only science-based, but also social, cultural and creative ones), sub-systems within a sector or cutting across sectors and corresponding to specific market niches, clusters, technologies, or ranges of application of technologies to specific societal and environmental challenges or health and security of citizens (e.g. ICT for active ageing, mobility solutions to reduce traffic congestion, innovative material solutions for eco-construction, etc.). While some regions or countries may prioritize one or more Key Enabling Technologies (KETs), others will focus on applications of such technologies to specific purposes or defined fields.</a:t>
            </a:r>
          </a:p>
          <a:p>
            <a:endParaRPr lang="hr-HR" dirty="0"/>
          </a:p>
        </p:txBody>
      </p:sp>
      <p:sp>
        <p:nvSpPr>
          <p:cNvPr id="4" name="Rezervirano mjesto broja slajda 3"/>
          <p:cNvSpPr>
            <a:spLocks noGrp="1"/>
          </p:cNvSpPr>
          <p:nvPr>
            <p:ph type="sldNum" sz="quarter" idx="10"/>
          </p:nvPr>
        </p:nvSpPr>
        <p:spPr/>
        <p:txBody>
          <a:bodyPr/>
          <a:lstStyle/>
          <a:p>
            <a:fld id="{4EAB0103-60B3-41F3-9496-93F525805301}" type="slidenum">
              <a:rPr lang="hr-HR" smtClean="0"/>
              <a:t>17</a:t>
            </a:fld>
            <a:endParaRPr lang="hr-HR"/>
          </a:p>
        </p:txBody>
      </p:sp>
    </p:spTree>
    <p:extLst>
      <p:ext uri="{BB962C8B-B14F-4D97-AF65-F5344CB8AC3E}">
        <p14:creationId xmlns:p14="http://schemas.microsoft.com/office/powerpoint/2010/main" val="153862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endParaRPr lang="en-US" altLang="en-US" smtClean="0"/>
          </a:p>
        </p:txBody>
      </p:sp>
      <p:sp>
        <p:nvSpPr>
          <p:cNvPr id="52228" name="Slide Number Placeholder 3"/>
          <p:cNvSpPr>
            <a:spLocks noGrp="1"/>
          </p:cNvSpPr>
          <p:nvPr>
            <p:ph type="sldNum" sz="quarter" idx="5"/>
          </p:nvPr>
        </p:nvSpPr>
        <p:spPr>
          <a:noFill/>
          <a:ln>
            <a:miter lim="800000"/>
            <a:headEnd/>
            <a:tailEnd/>
          </a:ln>
        </p:spPr>
        <p:txBody>
          <a:bodyPr/>
          <a:lstStyle/>
          <a:p>
            <a:pPr defTabSz="946057"/>
            <a:fld id="{CDC706FD-77A0-47FE-A470-8C3155773A47}" type="slidenum">
              <a:rPr lang="en-GB" altLang="en-US" smtClean="0"/>
              <a:pPr defTabSz="946057"/>
              <a:t>18</a:t>
            </a:fld>
            <a:endParaRPr lang="en-GB" altLang="en-US" dirty="0" smtClean="0"/>
          </a:p>
        </p:txBody>
      </p:sp>
    </p:spTree>
    <p:extLst>
      <p:ext uri="{BB962C8B-B14F-4D97-AF65-F5344CB8AC3E}">
        <p14:creationId xmlns:p14="http://schemas.microsoft.com/office/powerpoint/2010/main" val="3162293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a:ln/>
        </p:spPr>
      </p:sp>
      <p:sp>
        <p:nvSpPr>
          <p:cNvPr id="40963" name="Notizenplatzhalter 2"/>
          <p:cNvSpPr>
            <a:spLocks noGrp="1"/>
          </p:cNvSpPr>
          <p:nvPr>
            <p:ph type="body" idx="1"/>
          </p:nvPr>
        </p:nvSpPr>
        <p:spPr>
          <a:noFill/>
        </p:spPr>
        <p:txBody>
          <a:bodyPr/>
          <a:lstStyle/>
          <a:p>
            <a:endParaRPr lang="de-DE" smtClean="0"/>
          </a:p>
        </p:txBody>
      </p:sp>
      <p:sp>
        <p:nvSpPr>
          <p:cNvPr id="40964" name="Foliennummernplatzhalter 3"/>
          <p:cNvSpPr>
            <a:spLocks noGrp="1"/>
          </p:cNvSpPr>
          <p:nvPr>
            <p:ph type="sldNum" sz="quarter" idx="5"/>
          </p:nvPr>
        </p:nvSpPr>
        <p:spPr>
          <a:noFill/>
          <a:ln>
            <a:miter lim="800000"/>
            <a:headEnd/>
            <a:tailEnd/>
          </a:ln>
        </p:spPr>
        <p:txBody>
          <a:bodyPr/>
          <a:lstStyle/>
          <a:p>
            <a:pPr defTabSz="947645"/>
            <a:fld id="{77933D7E-076B-492B-ADA5-E37305BD8D8A}" type="slidenum">
              <a:rPr lang="de-DE" smtClean="0"/>
              <a:pPr defTabSz="947645"/>
              <a:t>19</a:t>
            </a:fld>
            <a:endParaRPr lang="de-DE" dirty="0" smtClean="0"/>
          </a:p>
        </p:txBody>
      </p:sp>
    </p:spTree>
    <p:extLst>
      <p:ext uri="{BB962C8B-B14F-4D97-AF65-F5344CB8AC3E}">
        <p14:creationId xmlns:p14="http://schemas.microsoft.com/office/powerpoint/2010/main" val="2785573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C2BE2-3072-48AE-BFAB-A04AAF04CD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bs-Latn-BA"/>
          </a:p>
        </p:txBody>
      </p:sp>
      <p:sp>
        <p:nvSpPr>
          <p:cNvPr id="3" name="Subtitle 2">
            <a:extLst>
              <a:ext uri="{FF2B5EF4-FFF2-40B4-BE49-F238E27FC236}">
                <a16:creationId xmlns:a16="http://schemas.microsoft.com/office/drawing/2014/main" id="{37E88DF8-C372-488F-BA45-82C6F41D42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bs-Latn-BA"/>
          </a:p>
        </p:txBody>
      </p:sp>
      <p:sp>
        <p:nvSpPr>
          <p:cNvPr id="4" name="Date Placeholder 3">
            <a:extLst>
              <a:ext uri="{FF2B5EF4-FFF2-40B4-BE49-F238E27FC236}">
                <a16:creationId xmlns:a16="http://schemas.microsoft.com/office/drawing/2014/main" id="{11A2F798-9D91-4C98-B671-85769E8AB5F7}"/>
              </a:ext>
            </a:extLst>
          </p:cNvPr>
          <p:cNvSpPr>
            <a:spLocks noGrp="1"/>
          </p:cNvSpPr>
          <p:nvPr>
            <p:ph type="dt" sz="half" idx="10"/>
          </p:nvPr>
        </p:nvSpPr>
        <p:spPr/>
        <p:txBody>
          <a:bodyPr/>
          <a:lstStyle/>
          <a:p>
            <a:fld id="{37814D66-D5E0-4C8D-BDEC-3CA0A8C20ECC}" type="datetimeFigureOut">
              <a:rPr lang="bs-Latn-BA" smtClean="0"/>
              <a:pPr/>
              <a:t>24.10.2018.</a:t>
            </a:fld>
            <a:endParaRPr lang="bs-Latn-BA"/>
          </a:p>
        </p:txBody>
      </p:sp>
      <p:sp>
        <p:nvSpPr>
          <p:cNvPr id="5" name="Footer Placeholder 4">
            <a:extLst>
              <a:ext uri="{FF2B5EF4-FFF2-40B4-BE49-F238E27FC236}">
                <a16:creationId xmlns:a16="http://schemas.microsoft.com/office/drawing/2014/main" id="{F6E35B42-DFEE-4563-BEAE-539CF721263A}"/>
              </a:ext>
            </a:extLst>
          </p:cNvPr>
          <p:cNvSpPr>
            <a:spLocks noGrp="1"/>
          </p:cNvSpPr>
          <p:nvPr>
            <p:ph type="ftr" sz="quarter" idx="11"/>
          </p:nvPr>
        </p:nvSpPr>
        <p:spPr/>
        <p:txBody>
          <a:bodyPr/>
          <a:lstStyle/>
          <a:p>
            <a:endParaRPr lang="bs-Latn-BA"/>
          </a:p>
        </p:txBody>
      </p:sp>
      <p:sp>
        <p:nvSpPr>
          <p:cNvPr id="6" name="Slide Number Placeholder 5">
            <a:extLst>
              <a:ext uri="{FF2B5EF4-FFF2-40B4-BE49-F238E27FC236}">
                <a16:creationId xmlns:a16="http://schemas.microsoft.com/office/drawing/2014/main" id="{0ED77E14-74BA-4024-8A44-BEE050F39669}"/>
              </a:ext>
            </a:extLst>
          </p:cNvPr>
          <p:cNvSpPr>
            <a:spLocks noGrp="1"/>
          </p:cNvSpPr>
          <p:nvPr>
            <p:ph type="sldNum" sz="quarter" idx="12"/>
          </p:nvPr>
        </p:nvSpPr>
        <p:spPr/>
        <p:txBody>
          <a:bodyPr/>
          <a:lstStyle/>
          <a:p>
            <a:fld id="{047F758A-5309-4717-8462-CA058F193FE4}" type="slidenum">
              <a:rPr lang="bs-Latn-BA" smtClean="0"/>
              <a:pPr/>
              <a:t>‹#›</a:t>
            </a:fld>
            <a:endParaRPr lang="bs-Latn-BA"/>
          </a:p>
        </p:txBody>
      </p:sp>
    </p:spTree>
    <p:extLst>
      <p:ext uri="{BB962C8B-B14F-4D97-AF65-F5344CB8AC3E}">
        <p14:creationId xmlns:p14="http://schemas.microsoft.com/office/powerpoint/2010/main" val="649444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0C28-A924-48B9-B0F1-411170CC8904}"/>
              </a:ext>
            </a:extLst>
          </p:cNvPr>
          <p:cNvSpPr>
            <a:spLocks noGrp="1"/>
          </p:cNvSpPr>
          <p:nvPr>
            <p:ph type="title"/>
          </p:nvPr>
        </p:nvSpPr>
        <p:spPr/>
        <p:txBody>
          <a:bodyPr/>
          <a:lstStyle/>
          <a:p>
            <a:r>
              <a:rPr lang="en-US"/>
              <a:t>Click to edit Master title style</a:t>
            </a:r>
            <a:endParaRPr lang="bs-Latn-BA"/>
          </a:p>
        </p:txBody>
      </p:sp>
      <p:sp>
        <p:nvSpPr>
          <p:cNvPr id="3" name="Vertical Text Placeholder 2">
            <a:extLst>
              <a:ext uri="{FF2B5EF4-FFF2-40B4-BE49-F238E27FC236}">
                <a16:creationId xmlns:a16="http://schemas.microsoft.com/office/drawing/2014/main" id="{2DB8FB49-FF59-4372-A57B-B5D926EAA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a:extLst>
              <a:ext uri="{FF2B5EF4-FFF2-40B4-BE49-F238E27FC236}">
                <a16:creationId xmlns:a16="http://schemas.microsoft.com/office/drawing/2014/main" id="{774915E9-0C88-467A-A782-5F6F58279DC4}"/>
              </a:ext>
            </a:extLst>
          </p:cNvPr>
          <p:cNvSpPr>
            <a:spLocks noGrp="1"/>
          </p:cNvSpPr>
          <p:nvPr>
            <p:ph type="dt" sz="half" idx="10"/>
          </p:nvPr>
        </p:nvSpPr>
        <p:spPr/>
        <p:txBody>
          <a:bodyPr/>
          <a:lstStyle/>
          <a:p>
            <a:fld id="{37814D66-D5E0-4C8D-BDEC-3CA0A8C20ECC}" type="datetimeFigureOut">
              <a:rPr lang="bs-Latn-BA" smtClean="0"/>
              <a:pPr/>
              <a:t>24.10.2018.</a:t>
            </a:fld>
            <a:endParaRPr lang="bs-Latn-BA"/>
          </a:p>
        </p:txBody>
      </p:sp>
      <p:sp>
        <p:nvSpPr>
          <p:cNvPr id="5" name="Footer Placeholder 4">
            <a:extLst>
              <a:ext uri="{FF2B5EF4-FFF2-40B4-BE49-F238E27FC236}">
                <a16:creationId xmlns:a16="http://schemas.microsoft.com/office/drawing/2014/main" id="{E88416BE-91CB-4DF7-B5A5-A3EEAD075887}"/>
              </a:ext>
            </a:extLst>
          </p:cNvPr>
          <p:cNvSpPr>
            <a:spLocks noGrp="1"/>
          </p:cNvSpPr>
          <p:nvPr>
            <p:ph type="ftr" sz="quarter" idx="11"/>
          </p:nvPr>
        </p:nvSpPr>
        <p:spPr/>
        <p:txBody>
          <a:bodyPr/>
          <a:lstStyle/>
          <a:p>
            <a:endParaRPr lang="bs-Latn-BA"/>
          </a:p>
        </p:txBody>
      </p:sp>
      <p:sp>
        <p:nvSpPr>
          <p:cNvPr id="6" name="Slide Number Placeholder 5">
            <a:extLst>
              <a:ext uri="{FF2B5EF4-FFF2-40B4-BE49-F238E27FC236}">
                <a16:creationId xmlns:a16="http://schemas.microsoft.com/office/drawing/2014/main" id="{20B5A9B8-66BF-47FF-9E70-02F7DA449877}"/>
              </a:ext>
            </a:extLst>
          </p:cNvPr>
          <p:cNvSpPr>
            <a:spLocks noGrp="1"/>
          </p:cNvSpPr>
          <p:nvPr>
            <p:ph type="sldNum" sz="quarter" idx="12"/>
          </p:nvPr>
        </p:nvSpPr>
        <p:spPr/>
        <p:txBody>
          <a:bodyPr/>
          <a:lstStyle/>
          <a:p>
            <a:fld id="{047F758A-5309-4717-8462-CA058F193FE4}" type="slidenum">
              <a:rPr lang="bs-Latn-BA" smtClean="0"/>
              <a:pPr/>
              <a:t>‹#›</a:t>
            </a:fld>
            <a:endParaRPr lang="bs-Latn-BA"/>
          </a:p>
        </p:txBody>
      </p:sp>
    </p:spTree>
    <p:extLst>
      <p:ext uri="{BB962C8B-B14F-4D97-AF65-F5344CB8AC3E}">
        <p14:creationId xmlns:p14="http://schemas.microsoft.com/office/powerpoint/2010/main" val="1512135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687074-FB79-42B0-8289-913A8377AF9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bs-Latn-BA"/>
          </a:p>
        </p:txBody>
      </p:sp>
      <p:sp>
        <p:nvSpPr>
          <p:cNvPr id="3" name="Vertical Text Placeholder 2">
            <a:extLst>
              <a:ext uri="{FF2B5EF4-FFF2-40B4-BE49-F238E27FC236}">
                <a16:creationId xmlns:a16="http://schemas.microsoft.com/office/drawing/2014/main" id="{05C69C0A-BB5C-45BB-8640-44CA83B7035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a:extLst>
              <a:ext uri="{FF2B5EF4-FFF2-40B4-BE49-F238E27FC236}">
                <a16:creationId xmlns:a16="http://schemas.microsoft.com/office/drawing/2014/main" id="{A7DC7A82-25C6-4852-82D9-4B19A441AC0B}"/>
              </a:ext>
            </a:extLst>
          </p:cNvPr>
          <p:cNvSpPr>
            <a:spLocks noGrp="1"/>
          </p:cNvSpPr>
          <p:nvPr>
            <p:ph type="dt" sz="half" idx="10"/>
          </p:nvPr>
        </p:nvSpPr>
        <p:spPr/>
        <p:txBody>
          <a:bodyPr/>
          <a:lstStyle/>
          <a:p>
            <a:fld id="{37814D66-D5E0-4C8D-BDEC-3CA0A8C20ECC}" type="datetimeFigureOut">
              <a:rPr lang="bs-Latn-BA" smtClean="0"/>
              <a:pPr/>
              <a:t>24.10.2018.</a:t>
            </a:fld>
            <a:endParaRPr lang="bs-Latn-BA"/>
          </a:p>
        </p:txBody>
      </p:sp>
      <p:sp>
        <p:nvSpPr>
          <p:cNvPr id="5" name="Footer Placeholder 4">
            <a:extLst>
              <a:ext uri="{FF2B5EF4-FFF2-40B4-BE49-F238E27FC236}">
                <a16:creationId xmlns:a16="http://schemas.microsoft.com/office/drawing/2014/main" id="{BA94CFD0-1C88-4862-867E-5E707583DDB4}"/>
              </a:ext>
            </a:extLst>
          </p:cNvPr>
          <p:cNvSpPr>
            <a:spLocks noGrp="1"/>
          </p:cNvSpPr>
          <p:nvPr>
            <p:ph type="ftr" sz="quarter" idx="11"/>
          </p:nvPr>
        </p:nvSpPr>
        <p:spPr/>
        <p:txBody>
          <a:bodyPr/>
          <a:lstStyle/>
          <a:p>
            <a:endParaRPr lang="bs-Latn-BA"/>
          </a:p>
        </p:txBody>
      </p:sp>
      <p:sp>
        <p:nvSpPr>
          <p:cNvPr id="6" name="Slide Number Placeholder 5">
            <a:extLst>
              <a:ext uri="{FF2B5EF4-FFF2-40B4-BE49-F238E27FC236}">
                <a16:creationId xmlns:a16="http://schemas.microsoft.com/office/drawing/2014/main" id="{2DAADD4E-7346-4473-A502-C5A26BC785D9}"/>
              </a:ext>
            </a:extLst>
          </p:cNvPr>
          <p:cNvSpPr>
            <a:spLocks noGrp="1"/>
          </p:cNvSpPr>
          <p:nvPr>
            <p:ph type="sldNum" sz="quarter" idx="12"/>
          </p:nvPr>
        </p:nvSpPr>
        <p:spPr/>
        <p:txBody>
          <a:bodyPr/>
          <a:lstStyle/>
          <a:p>
            <a:fld id="{047F758A-5309-4717-8462-CA058F193FE4}" type="slidenum">
              <a:rPr lang="bs-Latn-BA" smtClean="0"/>
              <a:pPr/>
              <a:t>‹#›</a:t>
            </a:fld>
            <a:endParaRPr lang="bs-Latn-BA"/>
          </a:p>
        </p:txBody>
      </p:sp>
    </p:spTree>
    <p:extLst>
      <p:ext uri="{BB962C8B-B14F-4D97-AF65-F5344CB8AC3E}">
        <p14:creationId xmlns:p14="http://schemas.microsoft.com/office/powerpoint/2010/main" val="467497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Folgeseite_02">
    <p:spTree>
      <p:nvGrpSpPr>
        <p:cNvPr id="1" name=""/>
        <p:cNvGrpSpPr/>
        <p:nvPr/>
      </p:nvGrpSpPr>
      <p:grpSpPr>
        <a:xfrm>
          <a:off x="0" y="0"/>
          <a:ext cx="0" cy="0"/>
          <a:chOff x="0" y="0"/>
          <a:chExt cx="0" cy="0"/>
        </a:xfrm>
      </p:grpSpPr>
      <p:pic>
        <p:nvPicPr>
          <p:cNvPr id="2" name="Picture 4" descr="folienmaster3"/>
          <p:cNvPicPr>
            <a:picLocks noChangeAspect="1" noChangeArrowheads="1"/>
          </p:cNvPicPr>
          <p:nvPr/>
        </p:nvPicPr>
        <p:blipFill>
          <a:blip r:embed="rId2" cstate="print"/>
          <a:srcRect l="97778"/>
          <a:stretch>
            <a:fillRect/>
          </a:stretch>
        </p:blipFill>
        <p:spPr bwMode="auto">
          <a:xfrm>
            <a:off x="11921067" y="0"/>
            <a:ext cx="270933" cy="6858000"/>
          </a:xfrm>
          <a:prstGeom prst="rect">
            <a:avLst/>
          </a:prstGeom>
          <a:noFill/>
          <a:ln w="9525">
            <a:noFill/>
            <a:miter lim="800000"/>
            <a:headEnd/>
            <a:tailEnd/>
          </a:ln>
        </p:spPr>
      </p:pic>
      <p:sp>
        <p:nvSpPr>
          <p:cNvPr id="3" name="Textfeld 4"/>
          <p:cNvSpPr txBox="1"/>
          <p:nvPr/>
        </p:nvSpPr>
        <p:spPr>
          <a:xfrm>
            <a:off x="11209867" y="6554789"/>
            <a:ext cx="474133" cy="123825"/>
          </a:xfrm>
          <a:prstGeom prst="rect">
            <a:avLst/>
          </a:prstGeom>
          <a:noFill/>
        </p:spPr>
        <p:txBody>
          <a:bodyPr lIns="0" tIns="0" rIns="0" bIns="0">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defRPr/>
            </a:pPr>
            <a:fld id="{2C942DCD-6D04-4F01-9567-47D86973EED6}" type="slidenum">
              <a:rPr lang="de-DE" sz="800" smtClean="0">
                <a:solidFill>
                  <a:srgbClr val="187186"/>
                </a:solidFill>
                <a:latin typeface="Calibri" charset="0"/>
              </a:rPr>
              <a:pPr algn="r" eaLnBrk="1" hangingPunct="1">
                <a:defRPr/>
              </a:pPr>
              <a:t>‹#›</a:t>
            </a:fld>
            <a:endParaRPr lang="de-DE" sz="800" smtClean="0">
              <a:solidFill>
                <a:srgbClr val="187186"/>
              </a:solidFill>
              <a:latin typeface="Calibri" charset="0"/>
            </a:endParaRPr>
          </a:p>
        </p:txBody>
      </p:sp>
      <p:sp>
        <p:nvSpPr>
          <p:cNvPr id="4" name="Textfeld 6"/>
          <p:cNvSpPr txBox="1"/>
          <p:nvPr userDrawn="1"/>
        </p:nvSpPr>
        <p:spPr>
          <a:xfrm>
            <a:off x="9268885" y="6554789"/>
            <a:ext cx="1940983" cy="123825"/>
          </a:xfrm>
          <a:prstGeom prst="rect">
            <a:avLst/>
          </a:prstGeom>
          <a:noFill/>
        </p:spPr>
        <p:txBody>
          <a:bodyPr lIns="0" tIns="0" rIns="0" bIns="0">
            <a:spAutoFit/>
          </a:bodyPr>
          <a:lstStyle/>
          <a:p>
            <a:pPr algn="r">
              <a:defRPr/>
            </a:pPr>
            <a:r>
              <a:rPr lang="de-DE" sz="800" dirty="0">
                <a:solidFill>
                  <a:srgbClr val="187186"/>
                </a:solidFill>
                <a:latin typeface="Calibri"/>
                <a:cs typeface="Calibri"/>
              </a:rPr>
              <a:t>Institut Arbeit und Technik</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C35A9-20DB-40B5-995F-C53650AB3D06}"/>
              </a:ext>
            </a:extLst>
          </p:cNvPr>
          <p:cNvSpPr>
            <a:spLocks noGrp="1"/>
          </p:cNvSpPr>
          <p:nvPr>
            <p:ph type="title"/>
          </p:nvPr>
        </p:nvSpPr>
        <p:spPr/>
        <p:txBody>
          <a:bodyPr/>
          <a:lstStyle/>
          <a:p>
            <a:r>
              <a:rPr lang="en-US"/>
              <a:t>Click to edit Master title style</a:t>
            </a:r>
            <a:endParaRPr lang="bs-Latn-BA"/>
          </a:p>
        </p:txBody>
      </p:sp>
      <p:sp>
        <p:nvSpPr>
          <p:cNvPr id="3" name="Content Placeholder 2">
            <a:extLst>
              <a:ext uri="{FF2B5EF4-FFF2-40B4-BE49-F238E27FC236}">
                <a16:creationId xmlns:a16="http://schemas.microsoft.com/office/drawing/2014/main" id="{22AE9816-FACF-4F25-8633-3C6906C0FF3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a:extLst>
              <a:ext uri="{FF2B5EF4-FFF2-40B4-BE49-F238E27FC236}">
                <a16:creationId xmlns:a16="http://schemas.microsoft.com/office/drawing/2014/main" id="{61CBD424-459E-49FC-B14A-FB29CDFB6C3D}"/>
              </a:ext>
            </a:extLst>
          </p:cNvPr>
          <p:cNvSpPr>
            <a:spLocks noGrp="1"/>
          </p:cNvSpPr>
          <p:nvPr>
            <p:ph type="dt" sz="half" idx="10"/>
          </p:nvPr>
        </p:nvSpPr>
        <p:spPr/>
        <p:txBody>
          <a:bodyPr/>
          <a:lstStyle/>
          <a:p>
            <a:fld id="{37814D66-D5E0-4C8D-BDEC-3CA0A8C20ECC}" type="datetimeFigureOut">
              <a:rPr lang="bs-Latn-BA" smtClean="0"/>
              <a:pPr/>
              <a:t>24.10.2018.</a:t>
            </a:fld>
            <a:endParaRPr lang="bs-Latn-BA"/>
          </a:p>
        </p:txBody>
      </p:sp>
      <p:sp>
        <p:nvSpPr>
          <p:cNvPr id="5" name="Footer Placeholder 4">
            <a:extLst>
              <a:ext uri="{FF2B5EF4-FFF2-40B4-BE49-F238E27FC236}">
                <a16:creationId xmlns:a16="http://schemas.microsoft.com/office/drawing/2014/main" id="{EFEFD6C6-3DFB-483F-BFF9-51AC2992520D}"/>
              </a:ext>
            </a:extLst>
          </p:cNvPr>
          <p:cNvSpPr>
            <a:spLocks noGrp="1"/>
          </p:cNvSpPr>
          <p:nvPr>
            <p:ph type="ftr" sz="quarter" idx="11"/>
          </p:nvPr>
        </p:nvSpPr>
        <p:spPr/>
        <p:txBody>
          <a:bodyPr/>
          <a:lstStyle/>
          <a:p>
            <a:endParaRPr lang="bs-Latn-BA"/>
          </a:p>
        </p:txBody>
      </p:sp>
      <p:sp>
        <p:nvSpPr>
          <p:cNvPr id="6" name="Slide Number Placeholder 5">
            <a:extLst>
              <a:ext uri="{FF2B5EF4-FFF2-40B4-BE49-F238E27FC236}">
                <a16:creationId xmlns:a16="http://schemas.microsoft.com/office/drawing/2014/main" id="{5C56BE8D-A69D-436E-BA13-A88493C4B3D9}"/>
              </a:ext>
            </a:extLst>
          </p:cNvPr>
          <p:cNvSpPr>
            <a:spLocks noGrp="1"/>
          </p:cNvSpPr>
          <p:nvPr>
            <p:ph type="sldNum" sz="quarter" idx="12"/>
          </p:nvPr>
        </p:nvSpPr>
        <p:spPr/>
        <p:txBody>
          <a:bodyPr/>
          <a:lstStyle/>
          <a:p>
            <a:fld id="{047F758A-5309-4717-8462-CA058F193FE4}" type="slidenum">
              <a:rPr lang="bs-Latn-BA" smtClean="0"/>
              <a:pPr/>
              <a:t>‹#›</a:t>
            </a:fld>
            <a:endParaRPr lang="bs-Latn-BA"/>
          </a:p>
        </p:txBody>
      </p:sp>
    </p:spTree>
    <p:extLst>
      <p:ext uri="{BB962C8B-B14F-4D97-AF65-F5344CB8AC3E}">
        <p14:creationId xmlns:p14="http://schemas.microsoft.com/office/powerpoint/2010/main" val="2507128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48FDB-CED6-4EBF-A7AC-3CB14B3091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bs-Latn-BA"/>
          </a:p>
        </p:txBody>
      </p:sp>
      <p:sp>
        <p:nvSpPr>
          <p:cNvPr id="3" name="Text Placeholder 2">
            <a:extLst>
              <a:ext uri="{FF2B5EF4-FFF2-40B4-BE49-F238E27FC236}">
                <a16:creationId xmlns:a16="http://schemas.microsoft.com/office/drawing/2014/main" id="{B7B5A31B-40EC-448E-A449-FF9A301C8D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57A928C-4B0E-489D-8350-5112C5B2DE4A}"/>
              </a:ext>
            </a:extLst>
          </p:cNvPr>
          <p:cNvSpPr>
            <a:spLocks noGrp="1"/>
          </p:cNvSpPr>
          <p:nvPr>
            <p:ph type="dt" sz="half" idx="10"/>
          </p:nvPr>
        </p:nvSpPr>
        <p:spPr/>
        <p:txBody>
          <a:bodyPr/>
          <a:lstStyle/>
          <a:p>
            <a:fld id="{37814D66-D5E0-4C8D-BDEC-3CA0A8C20ECC}" type="datetimeFigureOut">
              <a:rPr lang="bs-Latn-BA" smtClean="0"/>
              <a:pPr/>
              <a:t>24.10.2018.</a:t>
            </a:fld>
            <a:endParaRPr lang="bs-Latn-BA"/>
          </a:p>
        </p:txBody>
      </p:sp>
      <p:sp>
        <p:nvSpPr>
          <p:cNvPr id="5" name="Footer Placeholder 4">
            <a:extLst>
              <a:ext uri="{FF2B5EF4-FFF2-40B4-BE49-F238E27FC236}">
                <a16:creationId xmlns:a16="http://schemas.microsoft.com/office/drawing/2014/main" id="{CA93198E-7732-45B2-8B0F-0F34A2EA006C}"/>
              </a:ext>
            </a:extLst>
          </p:cNvPr>
          <p:cNvSpPr>
            <a:spLocks noGrp="1"/>
          </p:cNvSpPr>
          <p:nvPr>
            <p:ph type="ftr" sz="quarter" idx="11"/>
          </p:nvPr>
        </p:nvSpPr>
        <p:spPr/>
        <p:txBody>
          <a:bodyPr/>
          <a:lstStyle/>
          <a:p>
            <a:endParaRPr lang="bs-Latn-BA"/>
          </a:p>
        </p:txBody>
      </p:sp>
      <p:sp>
        <p:nvSpPr>
          <p:cNvPr id="6" name="Slide Number Placeholder 5">
            <a:extLst>
              <a:ext uri="{FF2B5EF4-FFF2-40B4-BE49-F238E27FC236}">
                <a16:creationId xmlns:a16="http://schemas.microsoft.com/office/drawing/2014/main" id="{17465B8C-7650-446A-BEA6-6C68CF89AA28}"/>
              </a:ext>
            </a:extLst>
          </p:cNvPr>
          <p:cNvSpPr>
            <a:spLocks noGrp="1"/>
          </p:cNvSpPr>
          <p:nvPr>
            <p:ph type="sldNum" sz="quarter" idx="12"/>
          </p:nvPr>
        </p:nvSpPr>
        <p:spPr/>
        <p:txBody>
          <a:bodyPr/>
          <a:lstStyle/>
          <a:p>
            <a:fld id="{047F758A-5309-4717-8462-CA058F193FE4}" type="slidenum">
              <a:rPr lang="bs-Latn-BA" smtClean="0"/>
              <a:pPr/>
              <a:t>‹#›</a:t>
            </a:fld>
            <a:endParaRPr lang="bs-Latn-BA"/>
          </a:p>
        </p:txBody>
      </p:sp>
    </p:spTree>
    <p:extLst>
      <p:ext uri="{BB962C8B-B14F-4D97-AF65-F5344CB8AC3E}">
        <p14:creationId xmlns:p14="http://schemas.microsoft.com/office/powerpoint/2010/main" val="1272360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19FB1-D429-4DD8-AE18-2347D0856BCC}"/>
              </a:ext>
            </a:extLst>
          </p:cNvPr>
          <p:cNvSpPr>
            <a:spLocks noGrp="1"/>
          </p:cNvSpPr>
          <p:nvPr>
            <p:ph type="title"/>
          </p:nvPr>
        </p:nvSpPr>
        <p:spPr/>
        <p:txBody>
          <a:bodyPr/>
          <a:lstStyle/>
          <a:p>
            <a:r>
              <a:rPr lang="en-US"/>
              <a:t>Click to edit Master title style</a:t>
            </a:r>
            <a:endParaRPr lang="bs-Latn-BA"/>
          </a:p>
        </p:txBody>
      </p:sp>
      <p:sp>
        <p:nvSpPr>
          <p:cNvPr id="3" name="Content Placeholder 2">
            <a:extLst>
              <a:ext uri="{FF2B5EF4-FFF2-40B4-BE49-F238E27FC236}">
                <a16:creationId xmlns:a16="http://schemas.microsoft.com/office/drawing/2014/main" id="{0D6309D1-035C-49EF-BFF5-33D6F99EAED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Content Placeholder 3">
            <a:extLst>
              <a:ext uri="{FF2B5EF4-FFF2-40B4-BE49-F238E27FC236}">
                <a16:creationId xmlns:a16="http://schemas.microsoft.com/office/drawing/2014/main" id="{086023FE-6EBC-4F58-BEA7-DBCE597243E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5" name="Date Placeholder 4">
            <a:extLst>
              <a:ext uri="{FF2B5EF4-FFF2-40B4-BE49-F238E27FC236}">
                <a16:creationId xmlns:a16="http://schemas.microsoft.com/office/drawing/2014/main" id="{F44A0ECB-A019-4D77-BCF7-CF8761463EC7}"/>
              </a:ext>
            </a:extLst>
          </p:cNvPr>
          <p:cNvSpPr>
            <a:spLocks noGrp="1"/>
          </p:cNvSpPr>
          <p:nvPr>
            <p:ph type="dt" sz="half" idx="10"/>
          </p:nvPr>
        </p:nvSpPr>
        <p:spPr/>
        <p:txBody>
          <a:bodyPr/>
          <a:lstStyle/>
          <a:p>
            <a:fld id="{37814D66-D5E0-4C8D-BDEC-3CA0A8C20ECC}" type="datetimeFigureOut">
              <a:rPr lang="bs-Latn-BA" smtClean="0"/>
              <a:pPr/>
              <a:t>24.10.2018.</a:t>
            </a:fld>
            <a:endParaRPr lang="bs-Latn-BA"/>
          </a:p>
        </p:txBody>
      </p:sp>
      <p:sp>
        <p:nvSpPr>
          <p:cNvPr id="6" name="Footer Placeholder 5">
            <a:extLst>
              <a:ext uri="{FF2B5EF4-FFF2-40B4-BE49-F238E27FC236}">
                <a16:creationId xmlns:a16="http://schemas.microsoft.com/office/drawing/2014/main" id="{824DCEEB-D03F-442B-8B6F-4CD2238B4013}"/>
              </a:ext>
            </a:extLst>
          </p:cNvPr>
          <p:cNvSpPr>
            <a:spLocks noGrp="1"/>
          </p:cNvSpPr>
          <p:nvPr>
            <p:ph type="ftr" sz="quarter" idx="11"/>
          </p:nvPr>
        </p:nvSpPr>
        <p:spPr/>
        <p:txBody>
          <a:bodyPr/>
          <a:lstStyle/>
          <a:p>
            <a:endParaRPr lang="bs-Latn-BA"/>
          </a:p>
        </p:txBody>
      </p:sp>
      <p:sp>
        <p:nvSpPr>
          <p:cNvPr id="7" name="Slide Number Placeholder 6">
            <a:extLst>
              <a:ext uri="{FF2B5EF4-FFF2-40B4-BE49-F238E27FC236}">
                <a16:creationId xmlns:a16="http://schemas.microsoft.com/office/drawing/2014/main" id="{F9903EDC-2E12-4E5D-AC2C-6A8B4876230F}"/>
              </a:ext>
            </a:extLst>
          </p:cNvPr>
          <p:cNvSpPr>
            <a:spLocks noGrp="1"/>
          </p:cNvSpPr>
          <p:nvPr>
            <p:ph type="sldNum" sz="quarter" idx="12"/>
          </p:nvPr>
        </p:nvSpPr>
        <p:spPr/>
        <p:txBody>
          <a:bodyPr/>
          <a:lstStyle/>
          <a:p>
            <a:fld id="{047F758A-5309-4717-8462-CA058F193FE4}" type="slidenum">
              <a:rPr lang="bs-Latn-BA" smtClean="0"/>
              <a:pPr/>
              <a:t>‹#›</a:t>
            </a:fld>
            <a:endParaRPr lang="bs-Latn-BA"/>
          </a:p>
        </p:txBody>
      </p:sp>
    </p:spTree>
    <p:extLst>
      <p:ext uri="{BB962C8B-B14F-4D97-AF65-F5344CB8AC3E}">
        <p14:creationId xmlns:p14="http://schemas.microsoft.com/office/powerpoint/2010/main" val="3274760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8398-132E-47DB-9B9B-1735FD7F2CDE}"/>
              </a:ext>
            </a:extLst>
          </p:cNvPr>
          <p:cNvSpPr>
            <a:spLocks noGrp="1"/>
          </p:cNvSpPr>
          <p:nvPr>
            <p:ph type="title"/>
          </p:nvPr>
        </p:nvSpPr>
        <p:spPr>
          <a:xfrm>
            <a:off x="839788" y="365125"/>
            <a:ext cx="10515600" cy="1325563"/>
          </a:xfrm>
        </p:spPr>
        <p:txBody>
          <a:bodyPr/>
          <a:lstStyle/>
          <a:p>
            <a:r>
              <a:rPr lang="en-US"/>
              <a:t>Click to edit Master title style</a:t>
            </a:r>
            <a:endParaRPr lang="bs-Latn-BA"/>
          </a:p>
        </p:txBody>
      </p:sp>
      <p:sp>
        <p:nvSpPr>
          <p:cNvPr id="3" name="Text Placeholder 2">
            <a:extLst>
              <a:ext uri="{FF2B5EF4-FFF2-40B4-BE49-F238E27FC236}">
                <a16:creationId xmlns:a16="http://schemas.microsoft.com/office/drawing/2014/main" id="{04C13F85-D370-46AD-8F3E-A273EE9F11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06EABC7-8ECD-4385-A7F0-B50F4659C6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5" name="Text Placeholder 4">
            <a:extLst>
              <a:ext uri="{FF2B5EF4-FFF2-40B4-BE49-F238E27FC236}">
                <a16:creationId xmlns:a16="http://schemas.microsoft.com/office/drawing/2014/main" id="{17C467AC-2530-4986-9A22-054A20F6D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5C425BA-4896-45E0-AA5B-9BA11C504C8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7" name="Date Placeholder 6">
            <a:extLst>
              <a:ext uri="{FF2B5EF4-FFF2-40B4-BE49-F238E27FC236}">
                <a16:creationId xmlns:a16="http://schemas.microsoft.com/office/drawing/2014/main" id="{7F8F8EF2-B9BB-4883-9272-21CBCB0BA975}"/>
              </a:ext>
            </a:extLst>
          </p:cNvPr>
          <p:cNvSpPr>
            <a:spLocks noGrp="1"/>
          </p:cNvSpPr>
          <p:nvPr>
            <p:ph type="dt" sz="half" idx="10"/>
          </p:nvPr>
        </p:nvSpPr>
        <p:spPr/>
        <p:txBody>
          <a:bodyPr/>
          <a:lstStyle/>
          <a:p>
            <a:fld id="{37814D66-D5E0-4C8D-BDEC-3CA0A8C20ECC}" type="datetimeFigureOut">
              <a:rPr lang="bs-Latn-BA" smtClean="0"/>
              <a:pPr/>
              <a:t>24.10.2018.</a:t>
            </a:fld>
            <a:endParaRPr lang="bs-Latn-BA"/>
          </a:p>
        </p:txBody>
      </p:sp>
      <p:sp>
        <p:nvSpPr>
          <p:cNvPr id="8" name="Footer Placeholder 7">
            <a:extLst>
              <a:ext uri="{FF2B5EF4-FFF2-40B4-BE49-F238E27FC236}">
                <a16:creationId xmlns:a16="http://schemas.microsoft.com/office/drawing/2014/main" id="{C6392121-A775-4143-B1E4-9A54A516AFEA}"/>
              </a:ext>
            </a:extLst>
          </p:cNvPr>
          <p:cNvSpPr>
            <a:spLocks noGrp="1"/>
          </p:cNvSpPr>
          <p:nvPr>
            <p:ph type="ftr" sz="quarter" idx="11"/>
          </p:nvPr>
        </p:nvSpPr>
        <p:spPr/>
        <p:txBody>
          <a:bodyPr/>
          <a:lstStyle/>
          <a:p>
            <a:endParaRPr lang="bs-Latn-BA"/>
          </a:p>
        </p:txBody>
      </p:sp>
      <p:sp>
        <p:nvSpPr>
          <p:cNvPr id="9" name="Slide Number Placeholder 8">
            <a:extLst>
              <a:ext uri="{FF2B5EF4-FFF2-40B4-BE49-F238E27FC236}">
                <a16:creationId xmlns:a16="http://schemas.microsoft.com/office/drawing/2014/main" id="{BF3F7CB2-8C81-42F3-833C-88402D5894B4}"/>
              </a:ext>
            </a:extLst>
          </p:cNvPr>
          <p:cNvSpPr>
            <a:spLocks noGrp="1"/>
          </p:cNvSpPr>
          <p:nvPr>
            <p:ph type="sldNum" sz="quarter" idx="12"/>
          </p:nvPr>
        </p:nvSpPr>
        <p:spPr/>
        <p:txBody>
          <a:bodyPr/>
          <a:lstStyle/>
          <a:p>
            <a:fld id="{047F758A-5309-4717-8462-CA058F193FE4}" type="slidenum">
              <a:rPr lang="bs-Latn-BA" smtClean="0"/>
              <a:pPr/>
              <a:t>‹#›</a:t>
            </a:fld>
            <a:endParaRPr lang="bs-Latn-BA"/>
          </a:p>
        </p:txBody>
      </p:sp>
    </p:spTree>
    <p:extLst>
      <p:ext uri="{BB962C8B-B14F-4D97-AF65-F5344CB8AC3E}">
        <p14:creationId xmlns:p14="http://schemas.microsoft.com/office/powerpoint/2010/main" val="3629189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35F82-85FD-4EA7-988A-43CE4D050489}"/>
              </a:ext>
            </a:extLst>
          </p:cNvPr>
          <p:cNvSpPr>
            <a:spLocks noGrp="1"/>
          </p:cNvSpPr>
          <p:nvPr>
            <p:ph type="title"/>
          </p:nvPr>
        </p:nvSpPr>
        <p:spPr/>
        <p:txBody>
          <a:bodyPr/>
          <a:lstStyle/>
          <a:p>
            <a:r>
              <a:rPr lang="en-US"/>
              <a:t>Click to edit Master title style</a:t>
            </a:r>
            <a:endParaRPr lang="bs-Latn-BA"/>
          </a:p>
        </p:txBody>
      </p:sp>
      <p:sp>
        <p:nvSpPr>
          <p:cNvPr id="3" name="Date Placeholder 2">
            <a:extLst>
              <a:ext uri="{FF2B5EF4-FFF2-40B4-BE49-F238E27FC236}">
                <a16:creationId xmlns:a16="http://schemas.microsoft.com/office/drawing/2014/main" id="{FA1BC573-1E5F-45B7-B1F5-2FB39EF6066D}"/>
              </a:ext>
            </a:extLst>
          </p:cNvPr>
          <p:cNvSpPr>
            <a:spLocks noGrp="1"/>
          </p:cNvSpPr>
          <p:nvPr>
            <p:ph type="dt" sz="half" idx="10"/>
          </p:nvPr>
        </p:nvSpPr>
        <p:spPr/>
        <p:txBody>
          <a:bodyPr/>
          <a:lstStyle/>
          <a:p>
            <a:fld id="{37814D66-D5E0-4C8D-BDEC-3CA0A8C20ECC}" type="datetimeFigureOut">
              <a:rPr lang="bs-Latn-BA" smtClean="0"/>
              <a:pPr/>
              <a:t>24.10.2018.</a:t>
            </a:fld>
            <a:endParaRPr lang="bs-Latn-BA"/>
          </a:p>
        </p:txBody>
      </p:sp>
      <p:sp>
        <p:nvSpPr>
          <p:cNvPr id="4" name="Footer Placeholder 3">
            <a:extLst>
              <a:ext uri="{FF2B5EF4-FFF2-40B4-BE49-F238E27FC236}">
                <a16:creationId xmlns:a16="http://schemas.microsoft.com/office/drawing/2014/main" id="{09D14C77-3D3A-4AC7-BDF5-B9EC2D931EA0}"/>
              </a:ext>
            </a:extLst>
          </p:cNvPr>
          <p:cNvSpPr>
            <a:spLocks noGrp="1"/>
          </p:cNvSpPr>
          <p:nvPr>
            <p:ph type="ftr" sz="quarter" idx="11"/>
          </p:nvPr>
        </p:nvSpPr>
        <p:spPr/>
        <p:txBody>
          <a:bodyPr/>
          <a:lstStyle/>
          <a:p>
            <a:endParaRPr lang="bs-Latn-BA"/>
          </a:p>
        </p:txBody>
      </p:sp>
      <p:sp>
        <p:nvSpPr>
          <p:cNvPr id="5" name="Slide Number Placeholder 4">
            <a:extLst>
              <a:ext uri="{FF2B5EF4-FFF2-40B4-BE49-F238E27FC236}">
                <a16:creationId xmlns:a16="http://schemas.microsoft.com/office/drawing/2014/main" id="{D00E67D4-9D83-49EF-B525-1E132BEF4C51}"/>
              </a:ext>
            </a:extLst>
          </p:cNvPr>
          <p:cNvSpPr>
            <a:spLocks noGrp="1"/>
          </p:cNvSpPr>
          <p:nvPr>
            <p:ph type="sldNum" sz="quarter" idx="12"/>
          </p:nvPr>
        </p:nvSpPr>
        <p:spPr/>
        <p:txBody>
          <a:bodyPr/>
          <a:lstStyle/>
          <a:p>
            <a:fld id="{047F758A-5309-4717-8462-CA058F193FE4}" type="slidenum">
              <a:rPr lang="bs-Latn-BA" smtClean="0"/>
              <a:pPr/>
              <a:t>‹#›</a:t>
            </a:fld>
            <a:endParaRPr lang="bs-Latn-BA"/>
          </a:p>
        </p:txBody>
      </p:sp>
    </p:spTree>
    <p:extLst>
      <p:ext uri="{BB962C8B-B14F-4D97-AF65-F5344CB8AC3E}">
        <p14:creationId xmlns:p14="http://schemas.microsoft.com/office/powerpoint/2010/main" val="3501696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CA61C4-649A-4F74-B053-E3073F8805AB}"/>
              </a:ext>
            </a:extLst>
          </p:cNvPr>
          <p:cNvSpPr>
            <a:spLocks noGrp="1"/>
          </p:cNvSpPr>
          <p:nvPr>
            <p:ph type="dt" sz="half" idx="10"/>
          </p:nvPr>
        </p:nvSpPr>
        <p:spPr/>
        <p:txBody>
          <a:bodyPr/>
          <a:lstStyle/>
          <a:p>
            <a:fld id="{37814D66-D5E0-4C8D-BDEC-3CA0A8C20ECC}" type="datetimeFigureOut">
              <a:rPr lang="bs-Latn-BA" smtClean="0"/>
              <a:pPr/>
              <a:t>24.10.2018.</a:t>
            </a:fld>
            <a:endParaRPr lang="bs-Latn-BA"/>
          </a:p>
        </p:txBody>
      </p:sp>
      <p:sp>
        <p:nvSpPr>
          <p:cNvPr id="3" name="Footer Placeholder 2">
            <a:extLst>
              <a:ext uri="{FF2B5EF4-FFF2-40B4-BE49-F238E27FC236}">
                <a16:creationId xmlns:a16="http://schemas.microsoft.com/office/drawing/2014/main" id="{6625D28D-6998-49B4-A7AC-B991519FC977}"/>
              </a:ext>
            </a:extLst>
          </p:cNvPr>
          <p:cNvSpPr>
            <a:spLocks noGrp="1"/>
          </p:cNvSpPr>
          <p:nvPr>
            <p:ph type="ftr" sz="quarter" idx="11"/>
          </p:nvPr>
        </p:nvSpPr>
        <p:spPr/>
        <p:txBody>
          <a:bodyPr/>
          <a:lstStyle/>
          <a:p>
            <a:endParaRPr lang="bs-Latn-BA"/>
          </a:p>
        </p:txBody>
      </p:sp>
      <p:sp>
        <p:nvSpPr>
          <p:cNvPr id="4" name="Slide Number Placeholder 3">
            <a:extLst>
              <a:ext uri="{FF2B5EF4-FFF2-40B4-BE49-F238E27FC236}">
                <a16:creationId xmlns:a16="http://schemas.microsoft.com/office/drawing/2014/main" id="{5232BD77-DA36-4759-BDB9-3A15938946FC}"/>
              </a:ext>
            </a:extLst>
          </p:cNvPr>
          <p:cNvSpPr>
            <a:spLocks noGrp="1"/>
          </p:cNvSpPr>
          <p:nvPr>
            <p:ph type="sldNum" sz="quarter" idx="12"/>
          </p:nvPr>
        </p:nvSpPr>
        <p:spPr/>
        <p:txBody>
          <a:bodyPr/>
          <a:lstStyle/>
          <a:p>
            <a:fld id="{047F758A-5309-4717-8462-CA058F193FE4}" type="slidenum">
              <a:rPr lang="bs-Latn-BA" smtClean="0"/>
              <a:pPr/>
              <a:t>‹#›</a:t>
            </a:fld>
            <a:endParaRPr lang="bs-Latn-BA"/>
          </a:p>
        </p:txBody>
      </p:sp>
    </p:spTree>
    <p:extLst>
      <p:ext uri="{BB962C8B-B14F-4D97-AF65-F5344CB8AC3E}">
        <p14:creationId xmlns:p14="http://schemas.microsoft.com/office/powerpoint/2010/main" val="3588465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A26FB-EEF9-4377-B228-020600D7D3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s-Latn-BA"/>
          </a:p>
        </p:txBody>
      </p:sp>
      <p:sp>
        <p:nvSpPr>
          <p:cNvPr id="3" name="Content Placeholder 2">
            <a:extLst>
              <a:ext uri="{FF2B5EF4-FFF2-40B4-BE49-F238E27FC236}">
                <a16:creationId xmlns:a16="http://schemas.microsoft.com/office/drawing/2014/main" id="{B150C2CB-1285-4A48-B1B0-97FF55CFF8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Text Placeholder 3">
            <a:extLst>
              <a:ext uri="{FF2B5EF4-FFF2-40B4-BE49-F238E27FC236}">
                <a16:creationId xmlns:a16="http://schemas.microsoft.com/office/drawing/2014/main" id="{B835869D-D687-4164-8391-80C0EFE765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919B47-5608-4D00-AA75-001F6D5EE02B}"/>
              </a:ext>
            </a:extLst>
          </p:cNvPr>
          <p:cNvSpPr>
            <a:spLocks noGrp="1"/>
          </p:cNvSpPr>
          <p:nvPr>
            <p:ph type="dt" sz="half" idx="10"/>
          </p:nvPr>
        </p:nvSpPr>
        <p:spPr/>
        <p:txBody>
          <a:bodyPr/>
          <a:lstStyle/>
          <a:p>
            <a:fld id="{37814D66-D5E0-4C8D-BDEC-3CA0A8C20ECC}" type="datetimeFigureOut">
              <a:rPr lang="bs-Latn-BA" smtClean="0"/>
              <a:pPr/>
              <a:t>24.10.2018.</a:t>
            </a:fld>
            <a:endParaRPr lang="bs-Latn-BA"/>
          </a:p>
        </p:txBody>
      </p:sp>
      <p:sp>
        <p:nvSpPr>
          <p:cNvPr id="6" name="Footer Placeholder 5">
            <a:extLst>
              <a:ext uri="{FF2B5EF4-FFF2-40B4-BE49-F238E27FC236}">
                <a16:creationId xmlns:a16="http://schemas.microsoft.com/office/drawing/2014/main" id="{CC1A442C-EBD6-4278-B353-336DB46AC7CD}"/>
              </a:ext>
            </a:extLst>
          </p:cNvPr>
          <p:cNvSpPr>
            <a:spLocks noGrp="1"/>
          </p:cNvSpPr>
          <p:nvPr>
            <p:ph type="ftr" sz="quarter" idx="11"/>
          </p:nvPr>
        </p:nvSpPr>
        <p:spPr/>
        <p:txBody>
          <a:bodyPr/>
          <a:lstStyle/>
          <a:p>
            <a:endParaRPr lang="bs-Latn-BA"/>
          </a:p>
        </p:txBody>
      </p:sp>
      <p:sp>
        <p:nvSpPr>
          <p:cNvPr id="7" name="Slide Number Placeholder 6">
            <a:extLst>
              <a:ext uri="{FF2B5EF4-FFF2-40B4-BE49-F238E27FC236}">
                <a16:creationId xmlns:a16="http://schemas.microsoft.com/office/drawing/2014/main" id="{1E215B76-4C47-45CB-901A-9483257CF281}"/>
              </a:ext>
            </a:extLst>
          </p:cNvPr>
          <p:cNvSpPr>
            <a:spLocks noGrp="1"/>
          </p:cNvSpPr>
          <p:nvPr>
            <p:ph type="sldNum" sz="quarter" idx="12"/>
          </p:nvPr>
        </p:nvSpPr>
        <p:spPr/>
        <p:txBody>
          <a:bodyPr/>
          <a:lstStyle/>
          <a:p>
            <a:fld id="{047F758A-5309-4717-8462-CA058F193FE4}" type="slidenum">
              <a:rPr lang="bs-Latn-BA" smtClean="0"/>
              <a:pPr/>
              <a:t>‹#›</a:t>
            </a:fld>
            <a:endParaRPr lang="bs-Latn-BA"/>
          </a:p>
        </p:txBody>
      </p:sp>
    </p:spTree>
    <p:extLst>
      <p:ext uri="{BB962C8B-B14F-4D97-AF65-F5344CB8AC3E}">
        <p14:creationId xmlns:p14="http://schemas.microsoft.com/office/powerpoint/2010/main" val="3207491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DCD86-A8E6-41C2-A599-6D83FD8A47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s-Latn-BA"/>
          </a:p>
        </p:txBody>
      </p:sp>
      <p:sp>
        <p:nvSpPr>
          <p:cNvPr id="3" name="Picture Placeholder 2">
            <a:extLst>
              <a:ext uri="{FF2B5EF4-FFF2-40B4-BE49-F238E27FC236}">
                <a16:creationId xmlns:a16="http://schemas.microsoft.com/office/drawing/2014/main" id="{2D46701E-B554-460F-B01C-B3024FEF7F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s-Latn-BA"/>
          </a:p>
        </p:txBody>
      </p:sp>
      <p:sp>
        <p:nvSpPr>
          <p:cNvPr id="4" name="Text Placeholder 3">
            <a:extLst>
              <a:ext uri="{FF2B5EF4-FFF2-40B4-BE49-F238E27FC236}">
                <a16:creationId xmlns:a16="http://schemas.microsoft.com/office/drawing/2014/main" id="{06FA8109-4DF8-4AC5-A050-B333175D76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E89A07-4EFD-4A14-8D5C-8639A304D25C}"/>
              </a:ext>
            </a:extLst>
          </p:cNvPr>
          <p:cNvSpPr>
            <a:spLocks noGrp="1"/>
          </p:cNvSpPr>
          <p:nvPr>
            <p:ph type="dt" sz="half" idx="10"/>
          </p:nvPr>
        </p:nvSpPr>
        <p:spPr/>
        <p:txBody>
          <a:bodyPr/>
          <a:lstStyle/>
          <a:p>
            <a:fld id="{37814D66-D5E0-4C8D-BDEC-3CA0A8C20ECC}" type="datetimeFigureOut">
              <a:rPr lang="bs-Latn-BA" smtClean="0"/>
              <a:pPr/>
              <a:t>24.10.2018.</a:t>
            </a:fld>
            <a:endParaRPr lang="bs-Latn-BA"/>
          </a:p>
        </p:txBody>
      </p:sp>
      <p:sp>
        <p:nvSpPr>
          <p:cNvPr id="6" name="Footer Placeholder 5">
            <a:extLst>
              <a:ext uri="{FF2B5EF4-FFF2-40B4-BE49-F238E27FC236}">
                <a16:creationId xmlns:a16="http://schemas.microsoft.com/office/drawing/2014/main" id="{125F9F60-5468-4449-944C-3103CCC61E24}"/>
              </a:ext>
            </a:extLst>
          </p:cNvPr>
          <p:cNvSpPr>
            <a:spLocks noGrp="1"/>
          </p:cNvSpPr>
          <p:nvPr>
            <p:ph type="ftr" sz="quarter" idx="11"/>
          </p:nvPr>
        </p:nvSpPr>
        <p:spPr/>
        <p:txBody>
          <a:bodyPr/>
          <a:lstStyle/>
          <a:p>
            <a:endParaRPr lang="bs-Latn-BA"/>
          </a:p>
        </p:txBody>
      </p:sp>
      <p:sp>
        <p:nvSpPr>
          <p:cNvPr id="7" name="Slide Number Placeholder 6">
            <a:extLst>
              <a:ext uri="{FF2B5EF4-FFF2-40B4-BE49-F238E27FC236}">
                <a16:creationId xmlns:a16="http://schemas.microsoft.com/office/drawing/2014/main" id="{602336B8-4BF0-4526-854C-C15AE410AD78}"/>
              </a:ext>
            </a:extLst>
          </p:cNvPr>
          <p:cNvSpPr>
            <a:spLocks noGrp="1"/>
          </p:cNvSpPr>
          <p:nvPr>
            <p:ph type="sldNum" sz="quarter" idx="12"/>
          </p:nvPr>
        </p:nvSpPr>
        <p:spPr/>
        <p:txBody>
          <a:bodyPr/>
          <a:lstStyle/>
          <a:p>
            <a:fld id="{047F758A-5309-4717-8462-CA058F193FE4}" type="slidenum">
              <a:rPr lang="bs-Latn-BA" smtClean="0"/>
              <a:pPr/>
              <a:t>‹#›</a:t>
            </a:fld>
            <a:endParaRPr lang="bs-Latn-BA"/>
          </a:p>
        </p:txBody>
      </p:sp>
    </p:spTree>
    <p:extLst>
      <p:ext uri="{BB962C8B-B14F-4D97-AF65-F5344CB8AC3E}">
        <p14:creationId xmlns:p14="http://schemas.microsoft.com/office/powerpoint/2010/main" val="1790289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0EF99B-CC60-4F3B-9827-2F524E8BA5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bs-Latn-BA"/>
          </a:p>
        </p:txBody>
      </p:sp>
      <p:sp>
        <p:nvSpPr>
          <p:cNvPr id="3" name="Text Placeholder 2">
            <a:extLst>
              <a:ext uri="{FF2B5EF4-FFF2-40B4-BE49-F238E27FC236}">
                <a16:creationId xmlns:a16="http://schemas.microsoft.com/office/drawing/2014/main" id="{62A1FA3D-B001-4D6A-B8F6-321C9D8CE9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a:extLst>
              <a:ext uri="{FF2B5EF4-FFF2-40B4-BE49-F238E27FC236}">
                <a16:creationId xmlns:a16="http://schemas.microsoft.com/office/drawing/2014/main" id="{A45A697E-E9E4-4D26-A743-AFCC336855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14D66-D5E0-4C8D-BDEC-3CA0A8C20ECC}" type="datetimeFigureOut">
              <a:rPr lang="bs-Latn-BA" smtClean="0"/>
              <a:pPr/>
              <a:t>24.10.2018.</a:t>
            </a:fld>
            <a:endParaRPr lang="bs-Latn-BA"/>
          </a:p>
        </p:txBody>
      </p:sp>
      <p:sp>
        <p:nvSpPr>
          <p:cNvPr id="5" name="Footer Placeholder 4">
            <a:extLst>
              <a:ext uri="{FF2B5EF4-FFF2-40B4-BE49-F238E27FC236}">
                <a16:creationId xmlns:a16="http://schemas.microsoft.com/office/drawing/2014/main" id="{05837AF1-E0CC-47CB-B300-420CE5D378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s-Latn-BA"/>
          </a:p>
        </p:txBody>
      </p:sp>
      <p:sp>
        <p:nvSpPr>
          <p:cNvPr id="6" name="Slide Number Placeholder 5">
            <a:extLst>
              <a:ext uri="{FF2B5EF4-FFF2-40B4-BE49-F238E27FC236}">
                <a16:creationId xmlns:a16="http://schemas.microsoft.com/office/drawing/2014/main" id="{D342BDB1-791C-49E7-8916-D042B23789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7F758A-5309-4717-8462-CA058F193FE4}" type="slidenum">
              <a:rPr lang="bs-Latn-BA" smtClean="0"/>
              <a:pPr/>
              <a:t>‹#›</a:t>
            </a:fld>
            <a:endParaRPr lang="bs-Latn-BA"/>
          </a:p>
        </p:txBody>
      </p:sp>
    </p:spTree>
    <p:extLst>
      <p:ext uri="{BB962C8B-B14F-4D97-AF65-F5344CB8AC3E}">
        <p14:creationId xmlns:p14="http://schemas.microsoft.com/office/powerpoint/2010/main" val="328846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idx="1"/>
          </p:nvPr>
        </p:nvSpPr>
        <p:spPr>
          <a:xfrm>
            <a:off x="838200" y="1219200"/>
            <a:ext cx="10515600" cy="4957763"/>
          </a:xfrm>
        </p:spPr>
        <p:txBody>
          <a:bodyPr/>
          <a:lstStyle/>
          <a:p>
            <a:pPr algn="ctr" eaLnBrk="1" hangingPunct="1">
              <a:lnSpc>
                <a:spcPct val="80000"/>
              </a:lnSpc>
              <a:buFont typeface="Arial" pitchFamily="34" charset="0"/>
              <a:buNone/>
            </a:pPr>
            <a:endParaRPr lang="hr-HR" sz="4000" dirty="0" smtClean="0">
              <a:solidFill>
                <a:srgbClr val="FF0000"/>
              </a:solidFill>
              <a:latin typeface="Book Antiqua" pitchFamily="18" charset="0"/>
            </a:endParaRPr>
          </a:p>
          <a:p>
            <a:pPr algn="ctr">
              <a:lnSpc>
                <a:spcPct val="80000"/>
              </a:lnSpc>
              <a:buNone/>
            </a:pPr>
            <a:r>
              <a:rPr lang="en-GB" sz="4000" b="1" dirty="0" smtClean="0">
                <a:solidFill>
                  <a:srgbClr val="FF0000"/>
                </a:solidFill>
                <a:latin typeface="Book Antiqua" pitchFamily="18" charset="0"/>
              </a:rPr>
              <a:t>Regional competitiveness and smart specialization</a:t>
            </a:r>
            <a:endParaRPr lang="hr-HR" sz="4000" dirty="0" smtClean="0">
              <a:solidFill>
                <a:srgbClr val="FF0000"/>
              </a:solidFill>
              <a:latin typeface="Book Antiqua" pitchFamily="18" charset="0"/>
            </a:endParaRPr>
          </a:p>
        </p:txBody>
      </p:sp>
      <p:sp>
        <p:nvSpPr>
          <p:cNvPr id="4" name="Subtitle 2"/>
          <p:cNvSpPr txBox="1">
            <a:spLocks/>
          </p:cNvSpPr>
          <p:nvPr/>
        </p:nvSpPr>
        <p:spPr bwMode="auto">
          <a:xfrm>
            <a:off x="334434" y="4797426"/>
            <a:ext cx="11233151" cy="817563"/>
          </a:xfrm>
          <a:prstGeom prst="rect">
            <a:avLst/>
          </a:prstGeom>
          <a:noFill/>
          <a:ln w="9525">
            <a:noFill/>
            <a:miter lim="800000"/>
            <a:headEnd/>
            <a:tailEnd/>
          </a:ln>
        </p:spPr>
        <p:txBody>
          <a:bodyPr/>
          <a:lstStyle/>
          <a:p>
            <a:pPr marL="342900" indent="-342900" algn="ctr" eaLnBrk="1" hangingPunct="1">
              <a:spcBef>
                <a:spcPct val="20000"/>
              </a:spcBef>
              <a:defRPr/>
            </a:pPr>
            <a:r>
              <a:rPr lang="en-US" sz="1400" b="1" dirty="0">
                <a:solidFill>
                  <a:srgbClr val="0070C0"/>
                </a:solidFill>
                <a:latin typeface="Book Antiqua" pitchFamily="18" charset="0"/>
              </a:rPr>
              <a:t>Vinko Muštra, </a:t>
            </a:r>
            <a:r>
              <a:rPr lang="en-US" sz="1400" b="1" dirty="0" err="1">
                <a:solidFill>
                  <a:srgbClr val="0070C0"/>
                </a:solidFill>
                <a:latin typeface="Book Antiqua" pitchFamily="18" charset="0"/>
              </a:rPr>
              <a:t>Asistant</a:t>
            </a:r>
            <a:r>
              <a:rPr lang="en-US" sz="1400" b="1" dirty="0">
                <a:solidFill>
                  <a:srgbClr val="0070C0"/>
                </a:solidFill>
                <a:latin typeface="Book Antiqua" pitchFamily="18" charset="0"/>
              </a:rPr>
              <a:t> professor</a:t>
            </a:r>
            <a:endParaRPr lang="hr-HR" sz="1400" b="1" dirty="0">
              <a:solidFill>
                <a:srgbClr val="0070C0"/>
              </a:solidFill>
              <a:latin typeface="Book Antiqua" pitchFamily="18" charset="0"/>
            </a:endParaRPr>
          </a:p>
          <a:p>
            <a:pPr marL="342900" indent="-342900" algn="ctr" eaLnBrk="1" hangingPunct="1">
              <a:spcBef>
                <a:spcPct val="20000"/>
              </a:spcBef>
              <a:defRPr/>
            </a:pPr>
            <a:r>
              <a:rPr lang="en-US" sz="1000" b="1" i="1" dirty="0">
                <a:solidFill>
                  <a:srgbClr val="0070C0"/>
                </a:solidFill>
                <a:latin typeface="Book Antiqua" pitchFamily="18" charset="0"/>
              </a:rPr>
              <a:t>Chair person of the Summer school </a:t>
            </a:r>
            <a:r>
              <a:rPr lang="en-US" sz="1000" b="1" i="1" dirty="0" err="1">
                <a:solidFill>
                  <a:srgbClr val="0070C0"/>
                </a:solidFill>
                <a:latin typeface="Book Antiqua" pitchFamily="18" charset="0"/>
              </a:rPr>
              <a:t>Programme</a:t>
            </a:r>
            <a:r>
              <a:rPr lang="hr-HR" sz="1000" b="1" i="1" dirty="0">
                <a:solidFill>
                  <a:srgbClr val="0070C0"/>
                </a:solidFill>
                <a:latin typeface="Book Antiqua" pitchFamily="18" charset="0"/>
              </a:rPr>
              <a:t> </a:t>
            </a:r>
            <a:endParaRPr lang="hr-HR" sz="1000" b="1" i="1" dirty="0" smtClean="0">
              <a:solidFill>
                <a:srgbClr val="0070C0"/>
              </a:solidFill>
              <a:latin typeface="Book Antiqua" pitchFamily="18" charset="0"/>
            </a:endParaRPr>
          </a:p>
          <a:p>
            <a:pPr marL="342900" indent="-342900" algn="ctr" eaLnBrk="1" hangingPunct="1">
              <a:spcBef>
                <a:spcPct val="20000"/>
              </a:spcBef>
              <a:defRPr/>
            </a:pPr>
            <a:r>
              <a:rPr lang="en-US" sz="1000" b="1" i="1" dirty="0" smtClean="0">
                <a:solidFill>
                  <a:srgbClr val="0070C0"/>
                </a:solidFill>
                <a:latin typeface="Book Antiqua" pitchFamily="18" charset="0"/>
              </a:rPr>
              <a:t>Chair </a:t>
            </a:r>
            <a:r>
              <a:rPr lang="en-US" sz="1000" b="1" i="1" dirty="0">
                <a:solidFill>
                  <a:srgbClr val="0070C0"/>
                </a:solidFill>
                <a:latin typeface="Book Antiqua" pitchFamily="18" charset="0"/>
              </a:rPr>
              <a:t>person of the Organizing committee</a:t>
            </a:r>
            <a:r>
              <a:rPr lang="hr-HR" sz="1000" b="1" i="1" dirty="0">
                <a:solidFill>
                  <a:srgbClr val="0070C0"/>
                </a:solidFill>
                <a:latin typeface="Book Antiqua" pitchFamily="18" charset="0"/>
              </a:rPr>
              <a:t>  - </a:t>
            </a:r>
            <a:r>
              <a:rPr lang="en-US" sz="1000" b="1" i="1" dirty="0">
                <a:solidFill>
                  <a:srgbClr val="0070C0"/>
                </a:solidFill>
                <a:latin typeface="Book Antiqua" pitchFamily="18" charset="0"/>
              </a:rPr>
              <a:t>International Conference Challenges of Europe</a:t>
            </a:r>
          </a:p>
          <a:p>
            <a:pPr marL="342900" indent="-342900" algn="ctr" eaLnBrk="1" hangingPunct="1">
              <a:spcBef>
                <a:spcPct val="20000"/>
              </a:spcBef>
              <a:defRPr/>
            </a:pPr>
            <a:r>
              <a:rPr lang="en-US" sz="1000" b="1" i="1" dirty="0">
                <a:solidFill>
                  <a:srgbClr val="0070C0"/>
                </a:solidFill>
                <a:latin typeface="Book Antiqua" pitchFamily="18" charset="0"/>
              </a:rPr>
              <a:t>Faculty of Economics, Business and Tourism</a:t>
            </a:r>
            <a:r>
              <a:rPr lang="hr-HR" sz="1000" b="1" i="1" dirty="0">
                <a:solidFill>
                  <a:srgbClr val="0070C0"/>
                </a:solidFill>
                <a:latin typeface="Book Antiqua" pitchFamily="18" charset="0"/>
              </a:rPr>
              <a:t>, </a:t>
            </a:r>
            <a:r>
              <a:rPr lang="en-US" sz="1000" b="1" i="1" dirty="0">
                <a:solidFill>
                  <a:srgbClr val="0070C0"/>
                </a:solidFill>
                <a:latin typeface="Book Antiqua" pitchFamily="18" charset="0"/>
              </a:rPr>
              <a:t>University of Split</a:t>
            </a:r>
          </a:p>
          <a:p>
            <a:pPr marL="342900" indent="-342900" algn="ctr" eaLnBrk="1" hangingPunct="1">
              <a:spcBef>
                <a:spcPct val="20000"/>
              </a:spcBef>
              <a:defRPr/>
            </a:pPr>
            <a:r>
              <a:rPr lang="en-US" sz="1000" b="1" i="1" dirty="0">
                <a:solidFill>
                  <a:srgbClr val="0070C0"/>
                </a:solidFill>
                <a:latin typeface="Book Antiqua" pitchFamily="18" charset="0"/>
              </a:rPr>
              <a:t>Croatia</a:t>
            </a:r>
          </a:p>
          <a:p>
            <a:pPr>
              <a:defRPr/>
            </a:pPr>
            <a:r>
              <a:rPr lang="en-US" sz="1400" dirty="0"/>
              <a:t> </a:t>
            </a:r>
          </a:p>
          <a:p>
            <a:pPr marL="342900" indent="-342900" algn="ctr" eaLnBrk="1" hangingPunct="1">
              <a:spcBef>
                <a:spcPct val="20000"/>
              </a:spcBef>
              <a:defRPr/>
            </a:pPr>
            <a:endParaRPr lang="en-US" sz="1400" dirty="0">
              <a:solidFill>
                <a:srgbClr val="0070C0"/>
              </a:solidFill>
              <a:latin typeface="Book Antiqua" pitchFamily="18" charset="0"/>
            </a:endParaRPr>
          </a:p>
        </p:txBody>
      </p:sp>
      <p:sp>
        <p:nvSpPr>
          <p:cNvPr id="3077" name="TextBox 5"/>
          <p:cNvSpPr txBox="1">
            <a:spLocks noChangeArrowheads="1"/>
          </p:cNvSpPr>
          <p:nvPr/>
        </p:nvSpPr>
        <p:spPr bwMode="auto">
          <a:xfrm>
            <a:off x="4055601" y="172544"/>
            <a:ext cx="4044890" cy="923330"/>
          </a:xfrm>
          <a:prstGeom prst="rect">
            <a:avLst/>
          </a:prstGeom>
          <a:noFill/>
          <a:ln w="9525">
            <a:noFill/>
            <a:miter lim="800000"/>
            <a:headEnd/>
            <a:tailEnd/>
          </a:ln>
        </p:spPr>
        <p:txBody>
          <a:bodyPr wrap="none">
            <a:spAutoFit/>
          </a:bodyPr>
          <a:lstStyle/>
          <a:p>
            <a:pPr algn="ctr"/>
            <a:r>
              <a:rPr lang="en-GB" b="1" dirty="0" smtClean="0">
                <a:solidFill>
                  <a:srgbClr val="00B0F0"/>
                </a:solidFill>
              </a:rPr>
              <a:t>WORKGROUP </a:t>
            </a:r>
            <a:r>
              <a:rPr lang="en-GB" b="1" dirty="0">
                <a:solidFill>
                  <a:srgbClr val="00B0F0"/>
                </a:solidFill>
              </a:rPr>
              <a:t>FOR ECONOMIC ANALISYS</a:t>
            </a:r>
            <a:endParaRPr lang="hr-HR" b="1" dirty="0">
              <a:solidFill>
                <a:srgbClr val="00B0F0"/>
              </a:solidFill>
            </a:endParaRPr>
          </a:p>
          <a:p>
            <a:pPr algn="ctr"/>
            <a:r>
              <a:rPr lang="en-GB" b="1" dirty="0">
                <a:solidFill>
                  <a:srgbClr val="00B0F0"/>
                </a:solidFill>
              </a:rPr>
              <a:t>“Diversity as a Potential” </a:t>
            </a:r>
            <a:endParaRPr lang="hr-HR" dirty="0">
              <a:solidFill>
                <a:srgbClr val="00B0F0"/>
              </a:solidFill>
            </a:endParaRPr>
          </a:p>
          <a:p>
            <a:r>
              <a:rPr lang="en-GB" dirty="0"/>
              <a:t>	</a:t>
            </a:r>
            <a:endParaRPr lang="hr-HR" dirty="0">
              <a:latin typeface="Book Antiqua" pitchFamily="18" charset="0"/>
            </a:endParaRPr>
          </a:p>
        </p:txBody>
      </p:sp>
      <p:sp>
        <p:nvSpPr>
          <p:cNvPr id="2" name="Pravokutnik 1"/>
          <p:cNvSpPr/>
          <p:nvPr/>
        </p:nvSpPr>
        <p:spPr>
          <a:xfrm>
            <a:off x="3272118" y="6088618"/>
            <a:ext cx="6096000" cy="338554"/>
          </a:xfrm>
          <a:prstGeom prst="rect">
            <a:avLst/>
          </a:prstGeom>
        </p:spPr>
        <p:txBody>
          <a:bodyPr>
            <a:spAutoFit/>
          </a:bodyPr>
          <a:lstStyle/>
          <a:p>
            <a:pPr algn="ctr"/>
            <a:r>
              <a:rPr lang="en-GB" sz="1600" dirty="0">
                <a:latin typeface="Book Antiqua" panose="02040602050305030304" pitchFamily="18" charset="0"/>
              </a:rPr>
              <a:t>SPLIT, 17 October </a:t>
            </a:r>
            <a:r>
              <a:rPr lang="en-GB" sz="1600" dirty="0" smtClean="0">
                <a:latin typeface="Book Antiqua" panose="02040602050305030304" pitchFamily="18" charset="0"/>
              </a:rPr>
              <a:t>2018</a:t>
            </a:r>
            <a:r>
              <a:rPr lang="hr-HR" sz="1600" dirty="0" smtClean="0">
                <a:latin typeface="Book Antiqua" panose="02040602050305030304" pitchFamily="18" charset="0"/>
              </a:rPr>
              <a:t>, </a:t>
            </a:r>
            <a:r>
              <a:rPr lang="en-GB" sz="1600" dirty="0" smtClean="0">
                <a:latin typeface="Book Antiqua" panose="02040602050305030304" pitchFamily="18" charset="0"/>
              </a:rPr>
              <a:t>Hotel </a:t>
            </a:r>
            <a:r>
              <a:rPr lang="en-GB" sz="1600" dirty="0">
                <a:latin typeface="Book Antiqua" panose="02040602050305030304" pitchFamily="18" charset="0"/>
              </a:rPr>
              <a:t>Radisson </a:t>
            </a:r>
            <a:r>
              <a:rPr lang="en-GB" sz="1600" dirty="0" err="1">
                <a:latin typeface="Book Antiqua" panose="02040602050305030304" pitchFamily="18" charset="0"/>
              </a:rPr>
              <a:t>Blu</a:t>
            </a:r>
            <a:r>
              <a:rPr lang="en-GB" sz="1600" dirty="0">
                <a:latin typeface="Book Antiqua" panose="02040602050305030304" pitchFamily="18" charset="0"/>
              </a:rPr>
              <a:t>, Split</a:t>
            </a:r>
            <a:r>
              <a:rPr lang="hr-HR" sz="1600" dirty="0">
                <a:latin typeface="Book Antiqua" pitchFamily="18"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ChangeArrowheads="1"/>
          </p:cNvSpPr>
          <p:nvPr/>
        </p:nvSpPr>
        <p:spPr bwMode="auto">
          <a:xfrm>
            <a:off x="7823200" y="1341438"/>
            <a:ext cx="4368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971550" indent="-5143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r>
              <a:rPr lang="hr-HR" altLang="sr-Latn-RS" sz="2800" i="1">
                <a:solidFill>
                  <a:srgbClr val="0070C0"/>
                </a:solidFill>
                <a:latin typeface="Book Antiqua" panose="02040602050305030304" pitchFamily="18" charset="0"/>
              </a:rPr>
              <a:t>Innovation  </a:t>
            </a:r>
            <a:r>
              <a:rPr lang="hr-HR" altLang="sr-Latn-RS" sz="2800">
                <a:solidFill>
                  <a:srgbClr val="0070C0"/>
                </a:solidFill>
                <a:latin typeface="Book Antiqua" panose="02040602050305030304" pitchFamily="18" charset="0"/>
              </a:rPr>
              <a:t>group</a:t>
            </a:r>
            <a:endParaRPr lang="hr-HR" altLang="sr-Latn-RS" sz="2800" i="1">
              <a:solidFill>
                <a:srgbClr val="FF0000"/>
              </a:solidFill>
              <a:latin typeface="Book Antiqua" panose="02040602050305030304" pitchFamily="18" charset="0"/>
            </a:endParaRPr>
          </a:p>
          <a:p>
            <a:pPr lvl="1">
              <a:buFontTx/>
              <a:buAutoNum type="arabicPeriod"/>
            </a:pPr>
            <a:r>
              <a:rPr lang="hr-HR" altLang="sr-Latn-RS" sz="2800" i="1">
                <a:solidFill>
                  <a:srgbClr val="FF0000"/>
                </a:solidFill>
                <a:latin typeface="Book Antiqua" panose="02040602050305030304" pitchFamily="18" charset="0"/>
              </a:rPr>
              <a:t>Results for Innovation group</a:t>
            </a:r>
          </a:p>
        </p:txBody>
      </p:sp>
      <p:pic>
        <p:nvPicPr>
          <p:cNvPr id="512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8138" y="3295650"/>
            <a:ext cx="38227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00" y="1046163"/>
            <a:ext cx="5732463"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2"/>
          <p:cNvSpPr txBox="1">
            <a:spLocks/>
          </p:cNvSpPr>
          <p:nvPr/>
        </p:nvSpPr>
        <p:spPr>
          <a:xfrm>
            <a:off x="478699" y="260648"/>
            <a:ext cx="10705867" cy="504056"/>
          </a:xfrm>
          <a:prstGeom prst="rect">
            <a:avLst/>
          </a:prstGeom>
        </p:spPr>
        <p:txBody>
          <a:bodyPr anchor="ctr">
            <a:scene3d>
              <a:camera prst="orthographicFront"/>
              <a:lightRig rig="soft" dir="t"/>
            </a:scene3d>
            <a:sp3d prstMaterial="softEdge">
              <a:bevelT w="25400" h="25400"/>
            </a:sp3d>
          </a:bodyPr>
          <a:lstStyle/>
          <a:p>
            <a:pPr algn="ctr" fontAlgn="auto">
              <a:spcBef>
                <a:spcPts val="0"/>
              </a:spcBef>
              <a:spcAft>
                <a:spcPts val="0"/>
              </a:spcAft>
              <a:defRPr/>
            </a:pPr>
            <a:r>
              <a:rPr lang="hr-HR" sz="2400" dirty="0" err="1">
                <a:solidFill>
                  <a:srgbClr val="0070C0"/>
                </a:solidFill>
                <a:latin typeface="Book Antiqua" pitchFamily="18" charset="0"/>
                <a:ea typeface="+mj-ea"/>
                <a:cs typeface="+mj-cs"/>
              </a:rPr>
              <a:t>Regional</a:t>
            </a:r>
            <a:r>
              <a:rPr lang="hr-HR" sz="2400" dirty="0">
                <a:solidFill>
                  <a:srgbClr val="0070C0"/>
                </a:solidFill>
                <a:latin typeface="Book Antiqua" pitchFamily="18" charset="0"/>
                <a:ea typeface="+mj-ea"/>
                <a:cs typeface="+mj-cs"/>
              </a:rPr>
              <a:t> </a:t>
            </a:r>
            <a:r>
              <a:rPr lang="hr-HR" sz="2400" dirty="0" err="1">
                <a:solidFill>
                  <a:srgbClr val="0070C0"/>
                </a:solidFill>
                <a:latin typeface="Book Antiqua" pitchFamily="18" charset="0"/>
                <a:ea typeface="+mj-ea"/>
                <a:cs typeface="+mj-cs"/>
              </a:rPr>
              <a:t>Competitiveness</a:t>
            </a:r>
            <a:r>
              <a:rPr lang="hr-HR" sz="2400" dirty="0">
                <a:solidFill>
                  <a:srgbClr val="0070C0"/>
                </a:solidFill>
                <a:latin typeface="Book Antiqua" pitchFamily="18" charset="0"/>
                <a:ea typeface="+mj-ea"/>
                <a:cs typeface="+mj-cs"/>
              </a:rPr>
              <a:t> </a:t>
            </a:r>
            <a:r>
              <a:rPr lang="hr-HR" sz="2400" dirty="0" err="1">
                <a:solidFill>
                  <a:srgbClr val="0070C0"/>
                </a:solidFill>
                <a:latin typeface="Book Antiqua" pitchFamily="18" charset="0"/>
                <a:ea typeface="+mj-ea"/>
                <a:cs typeface="+mj-cs"/>
              </a:rPr>
              <a:t>Index</a:t>
            </a:r>
            <a:r>
              <a:rPr lang="hr-HR" sz="2400" dirty="0">
                <a:solidFill>
                  <a:srgbClr val="0070C0"/>
                </a:solidFill>
                <a:latin typeface="Book Antiqua" pitchFamily="18" charset="0"/>
                <a:ea typeface="+mj-ea"/>
                <a:cs typeface="+mj-cs"/>
              </a:rPr>
              <a:t> 2016</a:t>
            </a:r>
          </a:p>
        </p:txBody>
      </p:sp>
      <p:sp>
        <p:nvSpPr>
          <p:cNvPr id="6" name="TekstniOkvir 5"/>
          <p:cNvSpPr txBox="1"/>
          <p:nvPr/>
        </p:nvSpPr>
        <p:spPr>
          <a:xfrm>
            <a:off x="762000" y="6369050"/>
            <a:ext cx="1059906" cy="246221"/>
          </a:xfrm>
          <a:prstGeom prst="rect">
            <a:avLst/>
          </a:prstGeom>
          <a:noFill/>
        </p:spPr>
        <p:txBody>
          <a:bodyPr wrap="none" rtlCol="0">
            <a:spAutoFit/>
          </a:bodyPr>
          <a:lstStyle/>
          <a:p>
            <a:r>
              <a:rPr lang="hr-HR" sz="1000" dirty="0" err="1" smtClean="0"/>
              <a:t>Source</a:t>
            </a:r>
            <a:r>
              <a:rPr lang="hr-HR" sz="1000" dirty="0" smtClean="0"/>
              <a:t>: EC, 2017</a:t>
            </a:r>
            <a:endParaRPr lang="hr-HR" sz="1000" dirty="0"/>
          </a:p>
        </p:txBody>
      </p:sp>
      <p:sp>
        <p:nvSpPr>
          <p:cNvPr id="7" name="Elipsa 6"/>
          <p:cNvSpPr/>
          <p:nvPr/>
        </p:nvSpPr>
        <p:spPr>
          <a:xfrm rot="860960">
            <a:off x="3202187" y="4451897"/>
            <a:ext cx="2484917" cy="1336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65600262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rcRect/>
          <a:stretch>
            <a:fillRect/>
          </a:stretch>
        </p:blipFill>
        <p:spPr bwMode="auto">
          <a:xfrm>
            <a:off x="7309457" y="1287077"/>
            <a:ext cx="2957383" cy="1304925"/>
          </a:xfrm>
          <a:prstGeom prst="rect">
            <a:avLst/>
          </a:prstGeom>
          <a:noFill/>
          <a:ln w="9525">
            <a:noFill/>
            <a:miter lim="800000"/>
            <a:headEnd/>
            <a:tailEnd/>
          </a:ln>
        </p:spPr>
      </p:pic>
      <p:pic>
        <p:nvPicPr>
          <p:cNvPr id="19458" name="Picture 2"/>
          <p:cNvPicPr>
            <a:picLocks noChangeAspect="1" noChangeArrowheads="1"/>
          </p:cNvPicPr>
          <p:nvPr/>
        </p:nvPicPr>
        <p:blipFill>
          <a:blip r:embed="rId3" cstate="print"/>
          <a:srcRect/>
          <a:stretch>
            <a:fillRect/>
          </a:stretch>
        </p:blipFill>
        <p:spPr bwMode="auto">
          <a:xfrm>
            <a:off x="247135" y="1054442"/>
            <a:ext cx="6722076" cy="5502876"/>
          </a:xfrm>
          <a:prstGeom prst="rect">
            <a:avLst/>
          </a:prstGeom>
          <a:noFill/>
          <a:ln w="9525">
            <a:noFill/>
            <a:miter lim="800000"/>
            <a:headEnd/>
            <a:tailEnd/>
          </a:ln>
        </p:spPr>
      </p:pic>
      <p:sp>
        <p:nvSpPr>
          <p:cNvPr id="8" name="Title 2"/>
          <p:cNvSpPr txBox="1">
            <a:spLocks/>
          </p:cNvSpPr>
          <p:nvPr/>
        </p:nvSpPr>
        <p:spPr>
          <a:xfrm>
            <a:off x="478699" y="260648"/>
            <a:ext cx="10705867" cy="504056"/>
          </a:xfrm>
          <a:prstGeom prst="rect">
            <a:avLst/>
          </a:prstGeom>
        </p:spPr>
        <p:txBody>
          <a:bodyPr anchor="ctr">
            <a:scene3d>
              <a:camera prst="orthographicFront"/>
              <a:lightRig rig="soft" dir="t"/>
            </a:scene3d>
            <a:sp3d prstMaterial="softEdge">
              <a:bevelT w="25400" h="25400"/>
            </a:sp3d>
          </a:bodyPr>
          <a:lstStyle/>
          <a:p>
            <a:pPr algn="ctr" fontAlgn="auto">
              <a:spcAft>
                <a:spcPts val="0"/>
              </a:spcAft>
              <a:defRPr/>
            </a:pPr>
            <a:r>
              <a:rPr lang="hr-HR" sz="2400" dirty="0" err="1" smtClean="0">
                <a:solidFill>
                  <a:srgbClr val="0070C0"/>
                </a:solidFill>
                <a:latin typeface="Book Antiqua" pitchFamily="18" charset="0"/>
                <a:ea typeface="+mj-ea"/>
                <a:cs typeface="+mj-cs"/>
              </a:rPr>
              <a:t>Regional</a:t>
            </a:r>
            <a:r>
              <a:rPr lang="hr-HR" sz="2400" dirty="0" smtClean="0">
                <a:solidFill>
                  <a:srgbClr val="0070C0"/>
                </a:solidFill>
                <a:latin typeface="Book Antiqua" pitchFamily="18" charset="0"/>
                <a:ea typeface="+mj-ea"/>
                <a:cs typeface="+mj-cs"/>
              </a:rPr>
              <a:t> </a:t>
            </a:r>
            <a:r>
              <a:rPr lang="hr-HR" sz="2400" dirty="0" err="1" smtClean="0">
                <a:solidFill>
                  <a:srgbClr val="0070C0"/>
                </a:solidFill>
                <a:latin typeface="Book Antiqua" pitchFamily="18" charset="0"/>
                <a:ea typeface="+mj-ea"/>
                <a:cs typeface="+mj-cs"/>
              </a:rPr>
              <a:t>Competitiveness</a:t>
            </a:r>
            <a:r>
              <a:rPr lang="hr-HR" sz="2400" dirty="0" smtClean="0">
                <a:solidFill>
                  <a:srgbClr val="0070C0"/>
                </a:solidFill>
                <a:latin typeface="Book Antiqua" pitchFamily="18" charset="0"/>
                <a:ea typeface="+mj-ea"/>
                <a:cs typeface="+mj-cs"/>
              </a:rPr>
              <a:t> </a:t>
            </a:r>
            <a:r>
              <a:rPr lang="hr-HR" sz="2400" dirty="0" err="1" smtClean="0">
                <a:solidFill>
                  <a:srgbClr val="0070C0"/>
                </a:solidFill>
                <a:latin typeface="Book Antiqua" pitchFamily="18" charset="0"/>
                <a:ea typeface="+mj-ea"/>
                <a:cs typeface="+mj-cs"/>
              </a:rPr>
              <a:t>Index</a:t>
            </a:r>
            <a:r>
              <a:rPr lang="hr-HR" sz="2400" dirty="0" smtClean="0">
                <a:solidFill>
                  <a:srgbClr val="0070C0"/>
                </a:solidFill>
                <a:latin typeface="Book Antiqua" pitchFamily="18" charset="0"/>
                <a:ea typeface="+mj-ea"/>
                <a:cs typeface="+mj-cs"/>
              </a:rPr>
              <a:t> 2016</a:t>
            </a:r>
            <a:endParaRPr lang="hr-HR" sz="2400" dirty="0">
              <a:solidFill>
                <a:srgbClr val="0070C0"/>
              </a:solidFill>
              <a:latin typeface="Book Antiqua" pitchFamily="18" charset="0"/>
              <a:ea typeface="+mj-ea"/>
              <a:cs typeface="+mj-cs"/>
            </a:endParaRPr>
          </a:p>
        </p:txBody>
      </p:sp>
      <p:sp>
        <p:nvSpPr>
          <p:cNvPr id="9" name="Rectangle 6"/>
          <p:cNvSpPr>
            <a:spLocks noChangeArrowheads="1"/>
          </p:cNvSpPr>
          <p:nvPr/>
        </p:nvSpPr>
        <p:spPr bwMode="auto">
          <a:xfrm>
            <a:off x="7155935" y="767736"/>
            <a:ext cx="4368800" cy="523220"/>
          </a:xfrm>
          <a:prstGeom prst="rect">
            <a:avLst/>
          </a:prstGeom>
          <a:noFill/>
          <a:ln w="9525">
            <a:noFill/>
            <a:miter lim="800000"/>
            <a:headEnd/>
            <a:tailEnd/>
          </a:ln>
        </p:spPr>
        <p:txBody>
          <a:bodyPr>
            <a:spAutoFit/>
          </a:bodyPr>
          <a:lstStyle/>
          <a:p>
            <a:pPr marL="971550" lvl="1" indent="-514350"/>
            <a:r>
              <a:rPr lang="hr-HR" sz="2800" dirty="0" smtClean="0">
                <a:solidFill>
                  <a:srgbClr val="FF0000"/>
                </a:solidFill>
                <a:latin typeface="Book Antiqua" pitchFamily="18" charset="0"/>
              </a:rPr>
              <a:t>Total </a:t>
            </a:r>
            <a:r>
              <a:rPr lang="hr-HR" sz="2800" dirty="0" err="1" smtClean="0">
                <a:solidFill>
                  <a:srgbClr val="FF0000"/>
                </a:solidFill>
                <a:latin typeface="Book Antiqua" pitchFamily="18" charset="0"/>
              </a:rPr>
              <a:t>results</a:t>
            </a:r>
            <a:endParaRPr lang="hr-HR" sz="2800" i="1" dirty="0">
              <a:solidFill>
                <a:srgbClr val="FF0000"/>
              </a:solidFill>
              <a:latin typeface="Book Antiqua" pitchFamily="18" charset="0"/>
            </a:endParaRPr>
          </a:p>
        </p:txBody>
      </p:sp>
      <p:sp>
        <p:nvSpPr>
          <p:cNvPr id="6" name="TextBox 5"/>
          <p:cNvSpPr txBox="1"/>
          <p:nvPr/>
        </p:nvSpPr>
        <p:spPr>
          <a:xfrm>
            <a:off x="7088698" y="2627870"/>
            <a:ext cx="4941115" cy="2308324"/>
          </a:xfrm>
          <a:prstGeom prst="rect">
            <a:avLst/>
          </a:prstGeom>
          <a:noFill/>
        </p:spPr>
        <p:txBody>
          <a:bodyPr wrap="square" rtlCol="0">
            <a:spAutoFit/>
          </a:bodyPr>
          <a:lstStyle/>
          <a:p>
            <a:r>
              <a:rPr lang="hr-HR" b="1" dirty="0" err="1" smtClean="0">
                <a:solidFill>
                  <a:srgbClr val="0070C0"/>
                </a:solidFill>
                <a:latin typeface="Book Antiqua" pitchFamily="18" charset="0"/>
              </a:rPr>
              <a:t>Conclusions</a:t>
            </a:r>
            <a:r>
              <a:rPr lang="hr-HR" b="1" dirty="0" smtClean="0">
                <a:solidFill>
                  <a:srgbClr val="0070C0"/>
                </a:solidFill>
                <a:latin typeface="Book Antiqua" pitchFamily="18" charset="0"/>
              </a:rPr>
              <a:t>?</a:t>
            </a:r>
          </a:p>
          <a:p>
            <a:pPr>
              <a:buFont typeface="Arial" pitchFamily="34" charset="0"/>
              <a:buChar char="•"/>
            </a:pPr>
            <a:r>
              <a:rPr lang="en-US" dirty="0" smtClean="0">
                <a:solidFill>
                  <a:srgbClr val="0070C0"/>
                </a:solidFill>
                <a:latin typeface="Book Antiqua" pitchFamily="18" charset="0"/>
              </a:rPr>
              <a:t>RCI shows a more polycentric pattern with</a:t>
            </a:r>
          </a:p>
          <a:p>
            <a:r>
              <a:rPr lang="en-US" dirty="0" smtClean="0">
                <a:solidFill>
                  <a:srgbClr val="0070C0"/>
                </a:solidFill>
                <a:latin typeface="Book Antiqua" pitchFamily="18" charset="0"/>
              </a:rPr>
              <a:t>strong capital and metropolitan regions in many parts of</a:t>
            </a:r>
            <a:r>
              <a:rPr lang="hr-HR" dirty="0" smtClean="0">
                <a:solidFill>
                  <a:srgbClr val="0070C0"/>
                </a:solidFill>
                <a:latin typeface="Book Antiqua" pitchFamily="18" charset="0"/>
              </a:rPr>
              <a:t> Europe</a:t>
            </a:r>
          </a:p>
          <a:p>
            <a:pPr>
              <a:buFont typeface="Arial" pitchFamily="34" charset="0"/>
              <a:buChar char="•"/>
            </a:pPr>
            <a:r>
              <a:rPr lang="hr-HR" dirty="0" smtClean="0">
                <a:solidFill>
                  <a:srgbClr val="FF0000"/>
                </a:solidFill>
                <a:latin typeface="Book Antiqua" pitchFamily="18" charset="0"/>
              </a:rPr>
              <a:t>RCI </a:t>
            </a:r>
            <a:r>
              <a:rPr lang="hr-HR" dirty="0" err="1" smtClean="0">
                <a:solidFill>
                  <a:srgbClr val="FF0000"/>
                </a:solidFill>
                <a:latin typeface="Book Antiqua" pitchFamily="18" charset="0"/>
              </a:rPr>
              <a:t>shows</a:t>
            </a:r>
            <a:r>
              <a:rPr lang="hr-HR" dirty="0" smtClean="0">
                <a:solidFill>
                  <a:srgbClr val="FF0000"/>
                </a:solidFill>
                <a:latin typeface="Book Antiqua" pitchFamily="18" charset="0"/>
              </a:rPr>
              <a:t> </a:t>
            </a:r>
            <a:r>
              <a:rPr lang="hr-HR" dirty="0" err="1" smtClean="0">
                <a:solidFill>
                  <a:srgbClr val="FF0000"/>
                </a:solidFill>
                <a:latin typeface="Book Antiqua" pitchFamily="18" charset="0"/>
              </a:rPr>
              <a:t>that</a:t>
            </a:r>
            <a:r>
              <a:rPr lang="hr-HR" dirty="0" smtClean="0">
                <a:solidFill>
                  <a:srgbClr val="FF0000"/>
                </a:solidFill>
                <a:latin typeface="Book Antiqua" pitchFamily="18" charset="0"/>
              </a:rPr>
              <a:t> </a:t>
            </a:r>
            <a:r>
              <a:rPr lang="hr-HR" dirty="0" err="1" smtClean="0">
                <a:solidFill>
                  <a:srgbClr val="FF0000"/>
                </a:solidFill>
                <a:latin typeface="Book Antiqua" pitchFamily="18" charset="0"/>
              </a:rPr>
              <a:t>the</a:t>
            </a:r>
            <a:r>
              <a:rPr lang="hr-HR" dirty="0" smtClean="0">
                <a:solidFill>
                  <a:srgbClr val="FF0000"/>
                </a:solidFill>
                <a:latin typeface="Book Antiqua" pitchFamily="18" charset="0"/>
              </a:rPr>
              <a:t> </a:t>
            </a:r>
            <a:r>
              <a:rPr lang="en-US" dirty="0" smtClean="0">
                <a:solidFill>
                  <a:srgbClr val="FF0000"/>
                </a:solidFill>
                <a:latin typeface="Book Antiqua" pitchFamily="18" charset="0"/>
              </a:rPr>
              <a:t>Basic group has the least within-country variability, while the</a:t>
            </a:r>
            <a:r>
              <a:rPr lang="hr-HR" dirty="0" smtClean="0">
                <a:solidFill>
                  <a:srgbClr val="FF0000"/>
                </a:solidFill>
                <a:latin typeface="Book Antiqua" pitchFamily="18" charset="0"/>
              </a:rPr>
              <a:t> </a:t>
            </a:r>
            <a:r>
              <a:rPr lang="en-US" dirty="0" smtClean="0">
                <a:solidFill>
                  <a:srgbClr val="FF0000"/>
                </a:solidFill>
                <a:latin typeface="Book Antiqua" pitchFamily="18" charset="0"/>
              </a:rPr>
              <a:t>Efficiency group and especially the Innovation group vary more</a:t>
            </a:r>
            <a:r>
              <a:rPr lang="hr-HR" dirty="0" smtClean="0">
                <a:solidFill>
                  <a:srgbClr val="FF0000"/>
                </a:solidFill>
                <a:latin typeface="Book Antiqua" pitchFamily="18" charset="0"/>
              </a:rPr>
              <a:t>!</a:t>
            </a:r>
          </a:p>
        </p:txBody>
      </p:sp>
      <p:sp>
        <p:nvSpPr>
          <p:cNvPr id="10" name="TekstniOkvir 9"/>
          <p:cNvSpPr txBox="1"/>
          <p:nvPr/>
        </p:nvSpPr>
        <p:spPr>
          <a:xfrm>
            <a:off x="313765" y="6557318"/>
            <a:ext cx="1059906" cy="246221"/>
          </a:xfrm>
          <a:prstGeom prst="rect">
            <a:avLst/>
          </a:prstGeom>
          <a:noFill/>
        </p:spPr>
        <p:txBody>
          <a:bodyPr wrap="none" rtlCol="0">
            <a:spAutoFit/>
          </a:bodyPr>
          <a:lstStyle/>
          <a:p>
            <a:r>
              <a:rPr lang="hr-HR" sz="1000" dirty="0" err="1" smtClean="0"/>
              <a:t>Source</a:t>
            </a:r>
            <a:r>
              <a:rPr lang="hr-HR" sz="1000" dirty="0" smtClean="0"/>
              <a:t>: EC, 2017</a:t>
            </a:r>
            <a:endParaRPr lang="hr-HR" sz="1000" dirty="0"/>
          </a:p>
        </p:txBody>
      </p:sp>
      <p:sp>
        <p:nvSpPr>
          <p:cNvPr id="11" name="Elipsa 10"/>
          <p:cNvSpPr/>
          <p:nvPr/>
        </p:nvSpPr>
        <p:spPr>
          <a:xfrm rot="860960">
            <a:off x="3003510" y="4792580"/>
            <a:ext cx="2420471" cy="14453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62327644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78699" y="260648"/>
            <a:ext cx="10705867" cy="504056"/>
          </a:xfrm>
          <a:prstGeom prst="rect">
            <a:avLst/>
          </a:prstGeom>
        </p:spPr>
        <p:txBody>
          <a:bodyPr anchor="ctr">
            <a:scene3d>
              <a:camera prst="orthographicFront"/>
              <a:lightRig rig="soft" dir="t"/>
            </a:scene3d>
            <a:sp3d prstMaterial="softEdge">
              <a:bevelT w="25400" h="25400"/>
            </a:sp3d>
          </a:bodyPr>
          <a:lstStyle/>
          <a:p>
            <a:pPr algn="ctr" fontAlgn="auto">
              <a:spcAft>
                <a:spcPts val="0"/>
              </a:spcAft>
              <a:defRPr/>
            </a:pPr>
            <a:r>
              <a:rPr lang="hr-HR" sz="2400" dirty="0" err="1" smtClean="0">
                <a:solidFill>
                  <a:srgbClr val="0070C0"/>
                </a:solidFill>
                <a:latin typeface="Book Antiqua" pitchFamily="18" charset="0"/>
                <a:ea typeface="+mj-ea"/>
                <a:cs typeface="+mj-cs"/>
              </a:rPr>
              <a:t>Regional</a:t>
            </a:r>
            <a:r>
              <a:rPr lang="hr-HR" sz="2400" dirty="0" smtClean="0">
                <a:solidFill>
                  <a:srgbClr val="0070C0"/>
                </a:solidFill>
                <a:latin typeface="Book Antiqua" pitchFamily="18" charset="0"/>
                <a:ea typeface="+mj-ea"/>
                <a:cs typeface="+mj-cs"/>
              </a:rPr>
              <a:t> </a:t>
            </a:r>
            <a:r>
              <a:rPr lang="hr-HR" sz="2400" dirty="0" err="1" smtClean="0">
                <a:solidFill>
                  <a:srgbClr val="0070C0"/>
                </a:solidFill>
                <a:latin typeface="Book Antiqua" pitchFamily="18" charset="0"/>
                <a:ea typeface="+mj-ea"/>
                <a:cs typeface="+mj-cs"/>
              </a:rPr>
              <a:t>Competitiveness</a:t>
            </a:r>
            <a:r>
              <a:rPr lang="hr-HR" sz="2400" dirty="0" smtClean="0">
                <a:solidFill>
                  <a:srgbClr val="0070C0"/>
                </a:solidFill>
                <a:latin typeface="Book Antiqua" pitchFamily="18" charset="0"/>
                <a:ea typeface="+mj-ea"/>
                <a:cs typeface="+mj-cs"/>
              </a:rPr>
              <a:t> Index 2016  </a:t>
            </a:r>
            <a:r>
              <a:rPr lang="hr-HR" sz="2400" dirty="0" err="1" smtClean="0">
                <a:solidFill>
                  <a:srgbClr val="0070C0"/>
                </a:solidFill>
                <a:latin typeface="Book Antiqua" pitchFamily="18" charset="0"/>
                <a:ea typeface="+mj-ea"/>
                <a:cs typeface="+mj-cs"/>
              </a:rPr>
              <a:t>and</a:t>
            </a:r>
            <a:r>
              <a:rPr lang="hr-HR" sz="2400" dirty="0" smtClean="0">
                <a:solidFill>
                  <a:srgbClr val="0070C0"/>
                </a:solidFill>
                <a:latin typeface="Book Antiqua" pitchFamily="18" charset="0"/>
                <a:ea typeface="+mj-ea"/>
                <a:cs typeface="+mj-cs"/>
              </a:rPr>
              <a:t> Smart </a:t>
            </a:r>
            <a:r>
              <a:rPr lang="hr-HR" sz="2400" dirty="0" err="1" smtClean="0">
                <a:solidFill>
                  <a:srgbClr val="0070C0"/>
                </a:solidFill>
                <a:latin typeface="Book Antiqua" pitchFamily="18" charset="0"/>
                <a:ea typeface="+mj-ea"/>
                <a:cs typeface="+mj-cs"/>
              </a:rPr>
              <a:t>specialization</a:t>
            </a:r>
            <a:endParaRPr lang="hr-HR" sz="2400" dirty="0">
              <a:solidFill>
                <a:srgbClr val="0070C0"/>
              </a:solidFill>
              <a:latin typeface="Book Antiqua" pitchFamily="18" charset="0"/>
              <a:ea typeface="+mj-ea"/>
              <a:cs typeface="+mj-cs"/>
            </a:endParaRPr>
          </a:p>
        </p:txBody>
      </p:sp>
      <p:sp>
        <p:nvSpPr>
          <p:cNvPr id="6" name="TextBox 5"/>
          <p:cNvSpPr txBox="1"/>
          <p:nvPr/>
        </p:nvSpPr>
        <p:spPr>
          <a:xfrm>
            <a:off x="464765" y="780615"/>
            <a:ext cx="10812123" cy="646331"/>
          </a:xfrm>
          <a:prstGeom prst="rect">
            <a:avLst/>
          </a:prstGeom>
          <a:noFill/>
        </p:spPr>
        <p:txBody>
          <a:bodyPr wrap="square" rtlCol="0">
            <a:spAutoFit/>
          </a:bodyPr>
          <a:lstStyle/>
          <a:p>
            <a:pPr algn="just"/>
            <a:r>
              <a:rPr lang="en-US" dirty="0" smtClean="0">
                <a:solidFill>
                  <a:srgbClr val="FF0000"/>
                </a:solidFill>
                <a:latin typeface="Book Antiqua" pitchFamily="18" charset="0"/>
              </a:rPr>
              <a:t>Economic literature underlines the importance of Innovation for growth and development and RCI offers evidence for huge differences among regions!</a:t>
            </a:r>
          </a:p>
        </p:txBody>
      </p:sp>
      <p:pic>
        <p:nvPicPr>
          <p:cNvPr id="10" name="Picture 2"/>
          <p:cNvPicPr>
            <a:picLocks noGrp="1" noChangeAspect="1" noChangeArrowheads="1"/>
          </p:cNvPicPr>
          <p:nvPr>
            <p:ph idx="1"/>
          </p:nvPr>
        </p:nvPicPr>
        <p:blipFill>
          <a:blip r:embed="rId2" cstate="print"/>
          <a:srcRect/>
          <a:stretch>
            <a:fillRect/>
          </a:stretch>
        </p:blipFill>
        <p:spPr>
          <a:xfrm>
            <a:off x="255374" y="1740877"/>
            <a:ext cx="5257403" cy="4816442"/>
          </a:xfrm>
          <a:noFill/>
        </p:spPr>
      </p:pic>
      <p:sp>
        <p:nvSpPr>
          <p:cNvPr id="11" name="Oval 10"/>
          <p:cNvSpPr/>
          <p:nvPr/>
        </p:nvSpPr>
        <p:spPr>
          <a:xfrm>
            <a:off x="2989385" y="4325814"/>
            <a:ext cx="2725615" cy="12397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12" name="Picture 2"/>
          <p:cNvPicPr>
            <a:picLocks noChangeAspect="1" noChangeArrowheads="1"/>
          </p:cNvPicPr>
          <p:nvPr/>
        </p:nvPicPr>
        <p:blipFill>
          <a:blip r:embed="rId3" cstate="print"/>
          <a:srcRect/>
          <a:stretch>
            <a:fillRect/>
          </a:stretch>
        </p:blipFill>
        <p:spPr bwMode="auto">
          <a:xfrm>
            <a:off x="5917224" y="1749669"/>
            <a:ext cx="5213838" cy="4780611"/>
          </a:xfrm>
          <a:prstGeom prst="rect">
            <a:avLst/>
          </a:prstGeom>
          <a:noFill/>
          <a:ln w="9525">
            <a:noFill/>
            <a:miter lim="800000"/>
            <a:headEnd/>
            <a:tailEnd/>
          </a:ln>
        </p:spPr>
      </p:pic>
      <p:sp>
        <p:nvSpPr>
          <p:cNvPr id="7" name="TekstniOkvir 6"/>
          <p:cNvSpPr txBox="1"/>
          <p:nvPr/>
        </p:nvSpPr>
        <p:spPr>
          <a:xfrm>
            <a:off x="5917224" y="6407169"/>
            <a:ext cx="1059906" cy="246221"/>
          </a:xfrm>
          <a:prstGeom prst="rect">
            <a:avLst/>
          </a:prstGeom>
          <a:noFill/>
        </p:spPr>
        <p:txBody>
          <a:bodyPr wrap="none" rtlCol="0">
            <a:spAutoFit/>
          </a:bodyPr>
          <a:lstStyle/>
          <a:p>
            <a:r>
              <a:rPr lang="hr-HR" sz="1000" dirty="0" err="1" smtClean="0"/>
              <a:t>Source</a:t>
            </a:r>
            <a:r>
              <a:rPr lang="hr-HR" sz="1000" dirty="0" smtClean="0"/>
              <a:t>: EC, 2017</a:t>
            </a:r>
            <a:endParaRPr lang="hr-HR" sz="1000" dirty="0"/>
          </a:p>
        </p:txBody>
      </p:sp>
      <p:sp>
        <p:nvSpPr>
          <p:cNvPr id="9" name="TekstniOkvir 8"/>
          <p:cNvSpPr txBox="1"/>
          <p:nvPr/>
        </p:nvSpPr>
        <p:spPr>
          <a:xfrm>
            <a:off x="152918" y="6507504"/>
            <a:ext cx="1059906" cy="246221"/>
          </a:xfrm>
          <a:prstGeom prst="rect">
            <a:avLst/>
          </a:prstGeom>
          <a:noFill/>
        </p:spPr>
        <p:txBody>
          <a:bodyPr wrap="none" rtlCol="0">
            <a:spAutoFit/>
          </a:bodyPr>
          <a:lstStyle/>
          <a:p>
            <a:r>
              <a:rPr lang="hr-HR" sz="1000" dirty="0" err="1" smtClean="0"/>
              <a:t>Source</a:t>
            </a:r>
            <a:r>
              <a:rPr lang="hr-HR" sz="1000" dirty="0" smtClean="0"/>
              <a:t>: EC, 2012</a:t>
            </a:r>
            <a:endParaRPr lang="hr-HR" sz="1000" dirty="0"/>
          </a:p>
        </p:txBody>
      </p:sp>
    </p:spTree>
    <p:extLst>
      <p:ext uri="{BB962C8B-B14F-4D97-AF65-F5344CB8AC3E}">
        <p14:creationId xmlns:p14="http://schemas.microsoft.com/office/powerpoint/2010/main" val="27077793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478699" y="260648"/>
            <a:ext cx="10705867" cy="504056"/>
          </a:xfrm>
          <a:prstGeom prst="rect">
            <a:avLst/>
          </a:prstGeom>
        </p:spPr>
        <p:txBody>
          <a:bodyPr anchor="ctr">
            <a:scene3d>
              <a:camera prst="orthographicFront"/>
              <a:lightRig rig="soft" dir="t"/>
            </a:scene3d>
            <a:sp3d prstMaterial="softEdge">
              <a:bevelT w="25400" h="25400"/>
            </a:sp3d>
          </a:bodyPr>
          <a:lstStyle/>
          <a:p>
            <a:pPr algn="ctr" fontAlgn="auto">
              <a:spcAft>
                <a:spcPts val="0"/>
              </a:spcAft>
              <a:defRPr/>
            </a:pPr>
            <a:r>
              <a:rPr lang="hr-HR" sz="2400" dirty="0" err="1" smtClean="0">
                <a:solidFill>
                  <a:srgbClr val="0070C0"/>
                </a:solidFill>
                <a:latin typeface="Book Antiqua" pitchFamily="18" charset="0"/>
                <a:ea typeface="+mj-ea"/>
                <a:cs typeface="+mj-cs"/>
              </a:rPr>
              <a:t>Regional</a:t>
            </a:r>
            <a:r>
              <a:rPr lang="hr-HR" sz="2400" dirty="0" smtClean="0">
                <a:solidFill>
                  <a:srgbClr val="0070C0"/>
                </a:solidFill>
                <a:latin typeface="Book Antiqua" pitchFamily="18" charset="0"/>
                <a:ea typeface="+mj-ea"/>
                <a:cs typeface="+mj-cs"/>
              </a:rPr>
              <a:t> </a:t>
            </a:r>
            <a:r>
              <a:rPr lang="hr-HR" sz="2400" dirty="0" err="1" smtClean="0">
                <a:solidFill>
                  <a:srgbClr val="0070C0"/>
                </a:solidFill>
                <a:latin typeface="Book Antiqua" pitchFamily="18" charset="0"/>
                <a:ea typeface="+mj-ea"/>
                <a:cs typeface="+mj-cs"/>
              </a:rPr>
              <a:t>Competitiveness</a:t>
            </a:r>
            <a:r>
              <a:rPr lang="hr-HR" sz="2400" dirty="0" smtClean="0">
                <a:solidFill>
                  <a:srgbClr val="0070C0"/>
                </a:solidFill>
                <a:latin typeface="Book Antiqua" pitchFamily="18" charset="0"/>
                <a:ea typeface="+mj-ea"/>
                <a:cs typeface="+mj-cs"/>
              </a:rPr>
              <a:t> Index 2016  </a:t>
            </a:r>
            <a:r>
              <a:rPr lang="hr-HR" sz="2400" dirty="0" err="1" smtClean="0">
                <a:solidFill>
                  <a:srgbClr val="0070C0"/>
                </a:solidFill>
                <a:latin typeface="Book Antiqua" pitchFamily="18" charset="0"/>
                <a:ea typeface="+mj-ea"/>
                <a:cs typeface="+mj-cs"/>
              </a:rPr>
              <a:t>and</a:t>
            </a:r>
            <a:r>
              <a:rPr lang="hr-HR" sz="2400" dirty="0" smtClean="0">
                <a:solidFill>
                  <a:srgbClr val="0070C0"/>
                </a:solidFill>
                <a:latin typeface="Book Antiqua" pitchFamily="18" charset="0"/>
                <a:ea typeface="+mj-ea"/>
                <a:cs typeface="+mj-cs"/>
              </a:rPr>
              <a:t> Smart </a:t>
            </a:r>
            <a:r>
              <a:rPr lang="hr-HR" sz="2400" dirty="0" err="1" smtClean="0">
                <a:solidFill>
                  <a:srgbClr val="0070C0"/>
                </a:solidFill>
                <a:latin typeface="Book Antiqua" pitchFamily="18" charset="0"/>
                <a:ea typeface="+mj-ea"/>
                <a:cs typeface="+mj-cs"/>
              </a:rPr>
              <a:t>specialization</a:t>
            </a:r>
            <a:endParaRPr lang="hr-HR" sz="2400" dirty="0">
              <a:solidFill>
                <a:srgbClr val="0070C0"/>
              </a:solidFill>
              <a:latin typeface="Book Antiqua" pitchFamily="18" charset="0"/>
              <a:ea typeface="+mj-ea"/>
              <a:cs typeface="+mj-cs"/>
            </a:endParaRPr>
          </a:p>
        </p:txBody>
      </p:sp>
      <p:sp>
        <p:nvSpPr>
          <p:cNvPr id="6" name="TextBox 5"/>
          <p:cNvSpPr txBox="1"/>
          <p:nvPr/>
        </p:nvSpPr>
        <p:spPr>
          <a:xfrm>
            <a:off x="115330" y="840261"/>
            <a:ext cx="11961340" cy="4770537"/>
          </a:xfrm>
          <a:prstGeom prst="rect">
            <a:avLst/>
          </a:prstGeom>
          <a:noFill/>
        </p:spPr>
        <p:txBody>
          <a:bodyPr wrap="square" rtlCol="0">
            <a:spAutoFit/>
          </a:bodyPr>
          <a:lstStyle/>
          <a:p>
            <a:pPr algn="just"/>
            <a:r>
              <a:rPr lang="en-US" sz="2000" dirty="0" smtClean="0">
                <a:solidFill>
                  <a:srgbClr val="0070C0"/>
                </a:solidFill>
                <a:latin typeface="Book Antiqua" pitchFamily="18" charset="0"/>
              </a:rPr>
              <a:t>Economic literature underlines the </a:t>
            </a:r>
            <a:r>
              <a:rPr lang="en-US" sz="2000" dirty="0" smtClean="0">
                <a:solidFill>
                  <a:srgbClr val="FF0000"/>
                </a:solidFill>
                <a:latin typeface="Book Antiqua" pitchFamily="18" charset="0"/>
              </a:rPr>
              <a:t>importance of Innovation for growth </a:t>
            </a:r>
            <a:r>
              <a:rPr lang="en-US" sz="2000" dirty="0" smtClean="0">
                <a:solidFill>
                  <a:srgbClr val="0070C0"/>
                </a:solidFill>
                <a:latin typeface="Book Antiqua" pitchFamily="18" charset="0"/>
              </a:rPr>
              <a:t>and development and </a:t>
            </a:r>
            <a:r>
              <a:rPr lang="en-US" sz="2000" dirty="0" smtClean="0">
                <a:solidFill>
                  <a:srgbClr val="FF0000"/>
                </a:solidFill>
                <a:latin typeface="Book Antiqua" pitchFamily="18" charset="0"/>
              </a:rPr>
              <a:t>RCI offers evidence for huge differences among regions</a:t>
            </a:r>
            <a:r>
              <a:rPr lang="en-US" sz="2000" dirty="0" smtClean="0">
                <a:solidFill>
                  <a:srgbClr val="0070C0"/>
                </a:solidFill>
                <a:latin typeface="Book Antiqua" pitchFamily="18" charset="0"/>
              </a:rPr>
              <a:t>!</a:t>
            </a:r>
            <a:endParaRPr lang="hr-HR" sz="2000" dirty="0" smtClean="0">
              <a:solidFill>
                <a:srgbClr val="0070C0"/>
              </a:solidFill>
              <a:latin typeface="Book Antiqua" pitchFamily="18" charset="0"/>
            </a:endParaRPr>
          </a:p>
          <a:p>
            <a:pPr algn="just"/>
            <a:endParaRPr lang="hr-HR" sz="2000" dirty="0" smtClean="0">
              <a:solidFill>
                <a:srgbClr val="0070C0"/>
              </a:solidFill>
              <a:latin typeface="Book Antiqua" pitchFamily="18" charset="0"/>
            </a:endParaRPr>
          </a:p>
          <a:p>
            <a:pPr algn="just"/>
            <a:r>
              <a:rPr lang="en-US" sz="2000" dirty="0" smtClean="0">
                <a:solidFill>
                  <a:srgbClr val="0070C0"/>
                </a:solidFill>
                <a:latin typeface="Book Antiqua" pitchFamily="18" charset="0"/>
              </a:rPr>
              <a:t>European Commission</a:t>
            </a:r>
            <a:r>
              <a:rPr lang="hr-HR" sz="2000" dirty="0" smtClean="0">
                <a:solidFill>
                  <a:srgbClr val="0070C0"/>
                </a:solidFill>
                <a:latin typeface="Book Antiqua" pitchFamily="18" charset="0"/>
              </a:rPr>
              <a:t> </a:t>
            </a:r>
            <a:r>
              <a:rPr lang="en-US" sz="2000" dirty="0" smtClean="0">
                <a:solidFill>
                  <a:srgbClr val="0070C0"/>
                </a:solidFill>
                <a:latin typeface="Book Antiqua" pitchFamily="18" charset="0"/>
              </a:rPr>
              <a:t>(COM(2010) 553 final) </a:t>
            </a:r>
            <a:r>
              <a:rPr lang="hr-HR" sz="2000" dirty="0" smtClean="0">
                <a:solidFill>
                  <a:srgbClr val="0070C0"/>
                </a:solidFill>
                <a:latin typeface="Book Antiqua" pitchFamily="18" charset="0"/>
              </a:rPr>
              <a:t>is </a:t>
            </a:r>
            <a:r>
              <a:rPr lang="hr-HR" sz="2000" dirty="0" err="1" smtClean="0">
                <a:solidFill>
                  <a:srgbClr val="0070C0"/>
                </a:solidFill>
                <a:latin typeface="Book Antiqua" pitchFamily="18" charset="0"/>
              </a:rPr>
              <a:t>focused</a:t>
            </a:r>
            <a:r>
              <a:rPr lang="hr-HR" sz="2000" dirty="0" smtClean="0">
                <a:solidFill>
                  <a:srgbClr val="0070C0"/>
                </a:solidFill>
                <a:latin typeface="Book Antiqua" pitchFamily="18" charset="0"/>
              </a:rPr>
              <a:t> </a:t>
            </a:r>
            <a:r>
              <a:rPr lang="en-US" sz="2000" dirty="0" smtClean="0">
                <a:solidFill>
                  <a:srgbClr val="0070C0"/>
                </a:solidFill>
                <a:latin typeface="Book Antiqua" pitchFamily="18" charset="0"/>
              </a:rPr>
              <a:t>to </a:t>
            </a:r>
            <a:r>
              <a:rPr lang="en-US" sz="2000" dirty="0" smtClean="0">
                <a:solidFill>
                  <a:srgbClr val="FF0000"/>
                </a:solidFill>
                <a:latin typeface="Book Antiqua" pitchFamily="18" charset="0"/>
              </a:rPr>
              <a:t>unlock the growth</a:t>
            </a:r>
            <a:r>
              <a:rPr lang="hr-HR" sz="2000" dirty="0" smtClean="0">
                <a:solidFill>
                  <a:srgbClr val="FF0000"/>
                </a:solidFill>
                <a:latin typeface="Book Antiqua" pitchFamily="18" charset="0"/>
              </a:rPr>
              <a:t> </a:t>
            </a:r>
            <a:r>
              <a:rPr lang="en-US" sz="2000" dirty="0" smtClean="0">
                <a:solidFill>
                  <a:srgbClr val="FF0000"/>
                </a:solidFill>
                <a:latin typeface="Book Antiqua" pitchFamily="18" charset="0"/>
              </a:rPr>
              <a:t>potential of the EU </a:t>
            </a:r>
            <a:r>
              <a:rPr lang="en-US" sz="2000" dirty="0" smtClean="0">
                <a:solidFill>
                  <a:srgbClr val="0070C0"/>
                </a:solidFill>
                <a:latin typeface="Book Antiqua" pitchFamily="18" charset="0"/>
              </a:rPr>
              <a:t>through identifying activities that</a:t>
            </a:r>
            <a:r>
              <a:rPr lang="hr-HR" sz="2000" dirty="0" smtClean="0">
                <a:solidFill>
                  <a:srgbClr val="0070C0"/>
                </a:solidFill>
                <a:latin typeface="Book Antiqua" pitchFamily="18" charset="0"/>
              </a:rPr>
              <a:t> </a:t>
            </a:r>
            <a:r>
              <a:rPr lang="en-US" sz="2000" dirty="0" smtClean="0">
                <a:solidFill>
                  <a:srgbClr val="0070C0"/>
                </a:solidFill>
                <a:latin typeface="Book Antiqua" pitchFamily="18" charset="0"/>
              </a:rPr>
              <a:t>offer the best chance of strengthening a region’s</a:t>
            </a:r>
            <a:r>
              <a:rPr lang="hr-HR" sz="2000" dirty="0" smtClean="0">
                <a:solidFill>
                  <a:srgbClr val="0070C0"/>
                </a:solidFill>
                <a:latin typeface="Book Antiqua" pitchFamily="18" charset="0"/>
              </a:rPr>
              <a:t> </a:t>
            </a:r>
            <a:r>
              <a:rPr lang="hr-HR" sz="2000" dirty="0" err="1" smtClean="0">
                <a:solidFill>
                  <a:srgbClr val="0070C0"/>
                </a:solidFill>
                <a:latin typeface="Book Antiqua" pitchFamily="18" charset="0"/>
              </a:rPr>
              <a:t>competitiveness</a:t>
            </a:r>
            <a:r>
              <a:rPr lang="hr-HR" sz="2000" dirty="0" smtClean="0">
                <a:solidFill>
                  <a:srgbClr val="0070C0"/>
                </a:solidFill>
                <a:latin typeface="Book Antiqua" pitchFamily="18" charset="0"/>
              </a:rPr>
              <a:t>, </a:t>
            </a:r>
            <a:r>
              <a:rPr lang="hr-HR" sz="2000" dirty="0" err="1" smtClean="0">
                <a:solidFill>
                  <a:srgbClr val="FF0000"/>
                </a:solidFill>
                <a:latin typeface="Book Antiqua" pitchFamily="18" charset="0"/>
              </a:rPr>
              <a:t>while</a:t>
            </a:r>
            <a:r>
              <a:rPr lang="hr-HR" sz="2000" dirty="0" smtClean="0">
                <a:solidFill>
                  <a:srgbClr val="FF0000"/>
                </a:solidFill>
                <a:latin typeface="Book Antiqua" pitchFamily="18" charset="0"/>
              </a:rPr>
              <a:t> </a:t>
            </a:r>
            <a:r>
              <a:rPr lang="hr-HR" sz="2000" dirty="0" err="1" smtClean="0">
                <a:solidFill>
                  <a:srgbClr val="FF0000"/>
                </a:solidFill>
                <a:latin typeface="Book Antiqua" pitchFamily="18" charset="0"/>
              </a:rPr>
              <a:t>encouraging</a:t>
            </a:r>
            <a:r>
              <a:rPr lang="hr-HR" sz="2000" dirty="0" smtClean="0">
                <a:solidFill>
                  <a:srgbClr val="FF0000"/>
                </a:solidFill>
                <a:latin typeface="Book Antiqua" pitchFamily="18" charset="0"/>
              </a:rPr>
              <a:t> </a:t>
            </a:r>
            <a:r>
              <a:rPr lang="hr-HR" sz="2000" dirty="0" err="1" smtClean="0">
                <a:solidFill>
                  <a:srgbClr val="FF0000"/>
                </a:solidFill>
                <a:latin typeface="Book Antiqua" pitchFamily="18" charset="0"/>
              </a:rPr>
              <a:t>interaction</a:t>
            </a:r>
            <a:r>
              <a:rPr lang="hr-HR" sz="2000" dirty="0" smtClean="0">
                <a:solidFill>
                  <a:srgbClr val="FF0000"/>
                </a:solidFill>
                <a:latin typeface="Book Antiqua" pitchFamily="18" charset="0"/>
              </a:rPr>
              <a:t> </a:t>
            </a:r>
            <a:r>
              <a:rPr lang="en-US" sz="2000" dirty="0" smtClean="0">
                <a:solidFill>
                  <a:srgbClr val="FF0000"/>
                </a:solidFill>
                <a:latin typeface="Book Antiqua" pitchFamily="18" charset="0"/>
              </a:rPr>
              <a:t>between businesses, research </a:t>
            </a:r>
            <a:r>
              <a:rPr lang="en-US" sz="2000" dirty="0" err="1" smtClean="0">
                <a:solidFill>
                  <a:srgbClr val="FF0000"/>
                </a:solidFill>
                <a:latin typeface="Book Antiqua" pitchFamily="18" charset="0"/>
              </a:rPr>
              <a:t>centres</a:t>
            </a:r>
            <a:r>
              <a:rPr lang="en-US" sz="2000" dirty="0" smtClean="0">
                <a:solidFill>
                  <a:srgbClr val="FF0000"/>
                </a:solidFill>
                <a:latin typeface="Book Antiqua" pitchFamily="18" charset="0"/>
              </a:rPr>
              <a:t> and universities</a:t>
            </a:r>
            <a:r>
              <a:rPr lang="hr-HR" sz="2000" dirty="0" smtClean="0">
                <a:solidFill>
                  <a:srgbClr val="FF0000"/>
                </a:solidFill>
                <a:latin typeface="Book Antiqua" pitchFamily="18" charset="0"/>
              </a:rPr>
              <a:t> </a:t>
            </a:r>
            <a:r>
              <a:rPr lang="en-US" sz="2000" dirty="0" smtClean="0">
                <a:solidFill>
                  <a:srgbClr val="FF0000"/>
                </a:solidFill>
                <a:latin typeface="Book Antiqua" pitchFamily="18" charset="0"/>
              </a:rPr>
              <a:t>on the one hand and local, regional and national</a:t>
            </a:r>
            <a:r>
              <a:rPr lang="hr-HR" sz="2000" dirty="0" smtClean="0">
                <a:solidFill>
                  <a:srgbClr val="FF0000"/>
                </a:solidFill>
                <a:latin typeface="Book Antiqua" pitchFamily="18" charset="0"/>
              </a:rPr>
              <a:t> </a:t>
            </a:r>
            <a:r>
              <a:rPr lang="hr-HR" sz="2000" dirty="0" err="1" smtClean="0">
                <a:solidFill>
                  <a:srgbClr val="FF0000"/>
                </a:solidFill>
                <a:latin typeface="Book Antiqua" pitchFamily="18" charset="0"/>
              </a:rPr>
              <a:t>administrations</a:t>
            </a:r>
            <a:r>
              <a:rPr lang="hr-HR" sz="2000" dirty="0" smtClean="0">
                <a:solidFill>
                  <a:srgbClr val="FF0000"/>
                </a:solidFill>
                <a:latin typeface="Book Antiqua" pitchFamily="18" charset="0"/>
              </a:rPr>
              <a:t> on </a:t>
            </a:r>
            <a:r>
              <a:rPr lang="hr-HR" sz="2000" dirty="0" err="1" smtClean="0">
                <a:solidFill>
                  <a:srgbClr val="FF0000"/>
                </a:solidFill>
                <a:latin typeface="Book Antiqua" pitchFamily="18" charset="0"/>
              </a:rPr>
              <a:t>the</a:t>
            </a:r>
            <a:r>
              <a:rPr lang="hr-HR" sz="2000" dirty="0" smtClean="0">
                <a:solidFill>
                  <a:srgbClr val="FF0000"/>
                </a:solidFill>
                <a:latin typeface="Book Antiqua" pitchFamily="18" charset="0"/>
              </a:rPr>
              <a:t> </a:t>
            </a:r>
            <a:r>
              <a:rPr lang="hr-HR" sz="2000" dirty="0" err="1" smtClean="0">
                <a:solidFill>
                  <a:srgbClr val="FF0000"/>
                </a:solidFill>
                <a:latin typeface="Book Antiqua" pitchFamily="18" charset="0"/>
              </a:rPr>
              <a:t>other</a:t>
            </a:r>
            <a:r>
              <a:rPr lang="hr-HR" sz="2000" dirty="0" smtClean="0">
                <a:solidFill>
                  <a:srgbClr val="0070C0"/>
                </a:solidFill>
                <a:latin typeface="Book Antiqua" pitchFamily="18" charset="0"/>
              </a:rPr>
              <a:t>!</a:t>
            </a:r>
          </a:p>
          <a:p>
            <a:pPr algn="just"/>
            <a:endParaRPr lang="hr-HR" sz="2000" dirty="0" smtClean="0">
              <a:solidFill>
                <a:srgbClr val="0070C0"/>
              </a:solidFill>
              <a:latin typeface="Book Antiqua" pitchFamily="18" charset="0"/>
            </a:endParaRPr>
          </a:p>
          <a:p>
            <a:pPr algn="just"/>
            <a:r>
              <a:rPr lang="en-US" sz="2000" dirty="0" smtClean="0">
                <a:solidFill>
                  <a:srgbClr val="0070C0"/>
                </a:solidFill>
                <a:latin typeface="Book Antiqua" pitchFamily="18" charset="0"/>
              </a:rPr>
              <a:t>In 2014, the European Commission adopted a</a:t>
            </a:r>
            <a:r>
              <a:rPr lang="hr-HR" sz="2000" dirty="0" smtClean="0">
                <a:solidFill>
                  <a:srgbClr val="0070C0"/>
                </a:solidFill>
                <a:latin typeface="Book Antiqua" pitchFamily="18" charset="0"/>
              </a:rPr>
              <a:t> </a:t>
            </a:r>
            <a:r>
              <a:rPr lang="en-US" sz="2000" dirty="0" smtClean="0">
                <a:solidFill>
                  <a:srgbClr val="0070C0"/>
                </a:solidFill>
                <a:latin typeface="Book Antiqua" pitchFamily="18" charset="0"/>
              </a:rPr>
              <a:t>Communication on ‘Research and innovation as</a:t>
            </a:r>
            <a:r>
              <a:rPr lang="hr-HR" sz="2000" dirty="0" smtClean="0">
                <a:solidFill>
                  <a:srgbClr val="0070C0"/>
                </a:solidFill>
                <a:latin typeface="Book Antiqua" pitchFamily="18" charset="0"/>
              </a:rPr>
              <a:t> </a:t>
            </a:r>
            <a:r>
              <a:rPr lang="en-US" sz="2000" dirty="0" smtClean="0">
                <a:solidFill>
                  <a:srgbClr val="0070C0"/>
                </a:solidFill>
                <a:latin typeface="Book Antiqua" pitchFamily="18" charset="0"/>
              </a:rPr>
              <a:t>sources of renewed growth’ (COM(2014) 339 final)</a:t>
            </a:r>
            <a:r>
              <a:rPr lang="hr-HR" sz="2000" dirty="0" smtClean="0">
                <a:solidFill>
                  <a:srgbClr val="0070C0"/>
                </a:solidFill>
                <a:latin typeface="Book Antiqua" pitchFamily="18" charset="0"/>
              </a:rPr>
              <a:t> </a:t>
            </a:r>
            <a:r>
              <a:rPr lang="en-US" sz="2000" dirty="0" smtClean="0">
                <a:solidFill>
                  <a:srgbClr val="0070C0"/>
                </a:solidFill>
                <a:latin typeface="Book Antiqua" pitchFamily="18" charset="0"/>
              </a:rPr>
              <a:t>which proposed that </a:t>
            </a:r>
            <a:r>
              <a:rPr lang="en-US" sz="2000" dirty="0" smtClean="0">
                <a:solidFill>
                  <a:srgbClr val="FF0000"/>
                </a:solidFill>
                <a:latin typeface="Book Antiqua" pitchFamily="18" charset="0"/>
              </a:rPr>
              <a:t>EU Member States should seek</a:t>
            </a:r>
            <a:r>
              <a:rPr lang="hr-HR" sz="2000" dirty="0" smtClean="0">
                <a:solidFill>
                  <a:srgbClr val="FF0000"/>
                </a:solidFill>
                <a:latin typeface="Book Antiqua" pitchFamily="18" charset="0"/>
              </a:rPr>
              <a:t> </a:t>
            </a:r>
            <a:r>
              <a:rPr lang="en-US" sz="2000" dirty="0" smtClean="0">
                <a:solidFill>
                  <a:srgbClr val="FF0000"/>
                </a:solidFill>
                <a:latin typeface="Book Antiqua" pitchFamily="18" charset="0"/>
              </a:rPr>
              <a:t>to actively support growth enhancing policies, notably</a:t>
            </a:r>
            <a:r>
              <a:rPr lang="hr-HR" sz="2000" dirty="0" smtClean="0">
                <a:solidFill>
                  <a:srgbClr val="FF0000"/>
                </a:solidFill>
                <a:latin typeface="Book Antiqua" pitchFamily="18" charset="0"/>
              </a:rPr>
              <a:t> </a:t>
            </a:r>
            <a:r>
              <a:rPr lang="en-US" sz="2000" dirty="0" smtClean="0">
                <a:solidFill>
                  <a:srgbClr val="FF0000"/>
                </a:solidFill>
                <a:latin typeface="Book Antiqua" pitchFamily="18" charset="0"/>
              </a:rPr>
              <a:t>through research and innovation</a:t>
            </a:r>
            <a:r>
              <a:rPr lang="hr-HR" sz="2000" dirty="0" smtClean="0">
                <a:solidFill>
                  <a:srgbClr val="FF0000"/>
                </a:solidFill>
                <a:latin typeface="Book Antiqua" pitchFamily="18" charset="0"/>
              </a:rPr>
              <a:t>!</a:t>
            </a:r>
          </a:p>
          <a:p>
            <a:pPr algn="just"/>
            <a:endParaRPr lang="hr-HR" sz="2000" dirty="0" smtClean="0">
              <a:solidFill>
                <a:srgbClr val="FF0000"/>
              </a:solidFill>
              <a:latin typeface="Book Antiqua" pitchFamily="18" charset="0"/>
            </a:endParaRPr>
          </a:p>
          <a:p>
            <a:pPr algn="just"/>
            <a:r>
              <a:rPr lang="hr-HR" sz="2800" dirty="0" err="1" smtClean="0">
                <a:solidFill>
                  <a:srgbClr val="FF0000"/>
                </a:solidFill>
                <a:latin typeface="Book Antiqua" pitchFamily="18" charset="0"/>
              </a:rPr>
              <a:t>Innovation</a:t>
            </a:r>
            <a:r>
              <a:rPr lang="hr-HR" sz="2800" dirty="0" smtClean="0">
                <a:solidFill>
                  <a:srgbClr val="FF0000"/>
                </a:solidFill>
                <a:latin typeface="Book Antiqua" pitchFamily="18" charset="0"/>
              </a:rPr>
              <a:t> as a </a:t>
            </a:r>
            <a:r>
              <a:rPr lang="hr-HR" sz="2800" dirty="0" err="1" smtClean="0">
                <a:solidFill>
                  <a:srgbClr val="FF0000"/>
                </a:solidFill>
                <a:latin typeface="Book Antiqua" pitchFamily="18" charset="0"/>
              </a:rPr>
              <a:t>solution</a:t>
            </a:r>
            <a:r>
              <a:rPr lang="hr-HR" sz="2800" dirty="0" smtClean="0">
                <a:solidFill>
                  <a:srgbClr val="FF0000"/>
                </a:solidFill>
                <a:latin typeface="Book Antiqua" pitchFamily="18" charset="0"/>
              </a:rPr>
              <a:t>…</a:t>
            </a:r>
          </a:p>
          <a:p>
            <a:pPr algn="just"/>
            <a:endParaRPr lang="hr-HR" dirty="0" smtClean="0">
              <a:solidFill>
                <a:srgbClr val="FF0000"/>
              </a:solidFill>
              <a:latin typeface="Book Antiqua" pitchFamily="18" charset="0"/>
            </a:endParaRPr>
          </a:p>
          <a:p>
            <a:pPr algn="just"/>
            <a:r>
              <a:rPr lang="hr-HR" dirty="0" smtClean="0">
                <a:solidFill>
                  <a:srgbClr val="FF0000"/>
                </a:solidFill>
                <a:latin typeface="Book Antiqua" pitchFamily="18" charset="0"/>
              </a:rPr>
              <a:t>But…</a:t>
            </a:r>
            <a:endParaRPr lang="en-US" dirty="0" smtClean="0">
              <a:solidFill>
                <a:srgbClr val="FF0000"/>
              </a:solidFill>
              <a:latin typeface="Book Antiqua" pitchFamily="18" charset="0"/>
            </a:endParaRPr>
          </a:p>
        </p:txBody>
      </p:sp>
    </p:spTree>
    <p:extLst>
      <p:ext uri="{BB962C8B-B14F-4D97-AF65-F5344CB8AC3E}">
        <p14:creationId xmlns:p14="http://schemas.microsoft.com/office/powerpoint/2010/main" val="368855834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511651" y="0"/>
            <a:ext cx="10705867" cy="504056"/>
          </a:xfrm>
          <a:prstGeom prst="rect">
            <a:avLst/>
          </a:prstGeom>
        </p:spPr>
        <p:txBody>
          <a:bodyPr anchor="ctr">
            <a:scene3d>
              <a:camera prst="orthographicFront"/>
              <a:lightRig rig="soft" dir="t"/>
            </a:scene3d>
            <a:sp3d prstMaterial="softEdge">
              <a:bevelT w="25400" h="25400"/>
            </a:sp3d>
          </a:bodyPr>
          <a:lstStyle/>
          <a:p>
            <a:pPr algn="ctr" fontAlgn="auto">
              <a:spcAft>
                <a:spcPts val="0"/>
              </a:spcAft>
              <a:defRPr/>
            </a:pPr>
            <a:r>
              <a:rPr lang="hr-HR" sz="2400" dirty="0" err="1" smtClean="0">
                <a:solidFill>
                  <a:srgbClr val="0070C0"/>
                </a:solidFill>
                <a:latin typeface="Book Antiqua" pitchFamily="18" charset="0"/>
                <a:ea typeface="+mj-ea"/>
                <a:cs typeface="+mj-cs"/>
              </a:rPr>
              <a:t>Regional</a:t>
            </a:r>
            <a:r>
              <a:rPr lang="hr-HR" sz="2400" dirty="0" smtClean="0">
                <a:solidFill>
                  <a:srgbClr val="0070C0"/>
                </a:solidFill>
                <a:latin typeface="Book Antiqua" pitchFamily="18" charset="0"/>
                <a:ea typeface="+mj-ea"/>
                <a:cs typeface="+mj-cs"/>
              </a:rPr>
              <a:t> </a:t>
            </a:r>
            <a:r>
              <a:rPr lang="hr-HR" sz="2400" dirty="0" err="1" smtClean="0">
                <a:solidFill>
                  <a:srgbClr val="0070C0"/>
                </a:solidFill>
                <a:latin typeface="Book Antiqua" pitchFamily="18" charset="0"/>
                <a:ea typeface="+mj-ea"/>
                <a:cs typeface="+mj-cs"/>
              </a:rPr>
              <a:t>Competitiveness</a:t>
            </a:r>
            <a:r>
              <a:rPr lang="hr-HR" sz="2400" dirty="0" smtClean="0">
                <a:solidFill>
                  <a:srgbClr val="0070C0"/>
                </a:solidFill>
                <a:latin typeface="Book Antiqua" pitchFamily="18" charset="0"/>
                <a:ea typeface="+mj-ea"/>
                <a:cs typeface="+mj-cs"/>
              </a:rPr>
              <a:t> Index 2016  </a:t>
            </a:r>
            <a:r>
              <a:rPr lang="hr-HR" sz="2400" dirty="0" err="1" smtClean="0">
                <a:solidFill>
                  <a:srgbClr val="0070C0"/>
                </a:solidFill>
                <a:latin typeface="Book Antiqua" pitchFamily="18" charset="0"/>
                <a:ea typeface="+mj-ea"/>
                <a:cs typeface="+mj-cs"/>
              </a:rPr>
              <a:t>and</a:t>
            </a:r>
            <a:r>
              <a:rPr lang="hr-HR" sz="2400" dirty="0" smtClean="0">
                <a:solidFill>
                  <a:srgbClr val="0070C0"/>
                </a:solidFill>
                <a:latin typeface="Book Antiqua" pitchFamily="18" charset="0"/>
                <a:ea typeface="+mj-ea"/>
                <a:cs typeface="+mj-cs"/>
              </a:rPr>
              <a:t> Smart </a:t>
            </a:r>
            <a:r>
              <a:rPr lang="hr-HR" sz="2400" dirty="0" err="1" smtClean="0">
                <a:solidFill>
                  <a:srgbClr val="0070C0"/>
                </a:solidFill>
                <a:latin typeface="Book Antiqua" pitchFamily="18" charset="0"/>
                <a:ea typeface="+mj-ea"/>
                <a:cs typeface="+mj-cs"/>
              </a:rPr>
              <a:t>specialization</a:t>
            </a:r>
            <a:endParaRPr lang="hr-HR" sz="2400" dirty="0">
              <a:solidFill>
                <a:srgbClr val="0070C0"/>
              </a:solidFill>
              <a:latin typeface="Book Antiqua" pitchFamily="18" charset="0"/>
              <a:ea typeface="+mj-ea"/>
              <a:cs typeface="+mj-cs"/>
            </a:endParaRPr>
          </a:p>
        </p:txBody>
      </p:sp>
      <p:sp>
        <p:nvSpPr>
          <p:cNvPr id="6" name="TextBox 5"/>
          <p:cNvSpPr txBox="1"/>
          <p:nvPr/>
        </p:nvSpPr>
        <p:spPr>
          <a:xfrm>
            <a:off x="0" y="477795"/>
            <a:ext cx="11961340" cy="369332"/>
          </a:xfrm>
          <a:prstGeom prst="rect">
            <a:avLst/>
          </a:prstGeom>
          <a:noFill/>
        </p:spPr>
        <p:txBody>
          <a:bodyPr wrap="square" rtlCol="0">
            <a:spAutoFit/>
          </a:bodyPr>
          <a:lstStyle/>
          <a:p>
            <a:pPr algn="just"/>
            <a:r>
              <a:rPr lang="en-US" dirty="0" smtClean="0">
                <a:solidFill>
                  <a:srgbClr val="0070C0"/>
                </a:solidFill>
                <a:latin typeface="Book Antiqua" pitchFamily="18" charset="0"/>
              </a:rPr>
              <a:t>Innovation reality check in EU</a:t>
            </a:r>
          </a:p>
        </p:txBody>
      </p:sp>
      <p:sp>
        <p:nvSpPr>
          <p:cNvPr id="4" name="Rectangle 3"/>
          <p:cNvSpPr/>
          <p:nvPr/>
        </p:nvSpPr>
        <p:spPr>
          <a:xfrm>
            <a:off x="0" y="865145"/>
            <a:ext cx="11986054" cy="923330"/>
          </a:xfrm>
          <a:prstGeom prst="rect">
            <a:avLst/>
          </a:prstGeom>
        </p:spPr>
        <p:txBody>
          <a:bodyPr wrap="square">
            <a:spAutoFit/>
          </a:bodyPr>
          <a:lstStyle/>
          <a:p>
            <a:r>
              <a:rPr lang="en-US" i="1" dirty="0" smtClean="0">
                <a:solidFill>
                  <a:srgbClr val="FF0000"/>
                </a:solidFill>
              </a:rPr>
              <a:t>High regional disparities </a:t>
            </a:r>
            <a:r>
              <a:rPr lang="hr-HR" i="1" dirty="0" err="1" smtClean="0">
                <a:solidFill>
                  <a:srgbClr val="FF0000"/>
                </a:solidFill>
              </a:rPr>
              <a:t>between</a:t>
            </a:r>
            <a:r>
              <a:rPr lang="hr-HR" i="1" dirty="0" smtClean="0">
                <a:solidFill>
                  <a:srgbClr val="FF0000"/>
                </a:solidFill>
              </a:rPr>
              <a:t> </a:t>
            </a:r>
            <a:r>
              <a:rPr lang="hr-HR" i="1" dirty="0" err="1" smtClean="0">
                <a:solidFill>
                  <a:srgbClr val="FF0000"/>
                </a:solidFill>
              </a:rPr>
              <a:t>and</a:t>
            </a:r>
            <a:r>
              <a:rPr lang="hr-HR" i="1" dirty="0" smtClean="0">
                <a:solidFill>
                  <a:srgbClr val="FF0000"/>
                </a:solidFill>
              </a:rPr>
              <a:t> </a:t>
            </a:r>
            <a:r>
              <a:rPr lang="en-US" i="1" dirty="0" smtClean="0">
                <a:solidFill>
                  <a:srgbClr val="FF0000"/>
                </a:solidFill>
              </a:rPr>
              <a:t>within many EU Member</a:t>
            </a:r>
            <a:r>
              <a:rPr lang="hr-HR" i="1" dirty="0" smtClean="0">
                <a:solidFill>
                  <a:srgbClr val="FF0000"/>
                </a:solidFill>
              </a:rPr>
              <a:t> </a:t>
            </a:r>
            <a:r>
              <a:rPr lang="hr-HR" i="1" dirty="0" err="1" smtClean="0">
                <a:solidFill>
                  <a:srgbClr val="FF0000"/>
                </a:solidFill>
              </a:rPr>
              <a:t>States</a:t>
            </a:r>
            <a:endParaRPr lang="hr-HR" i="1" dirty="0" smtClean="0">
              <a:solidFill>
                <a:srgbClr val="FF0000"/>
              </a:solidFill>
            </a:endParaRPr>
          </a:p>
          <a:p>
            <a:pPr>
              <a:buFont typeface="Arial" pitchFamily="34" charset="0"/>
              <a:buChar char="•"/>
            </a:pPr>
            <a:r>
              <a:rPr lang="en-US" i="1" dirty="0" smtClean="0">
                <a:solidFill>
                  <a:srgbClr val="0070C0"/>
                </a:solidFill>
              </a:rPr>
              <a:t>Most southern and eastern regions had relatively low</a:t>
            </a:r>
            <a:r>
              <a:rPr lang="hr-HR" i="1" dirty="0" smtClean="0">
                <a:solidFill>
                  <a:srgbClr val="0070C0"/>
                </a:solidFill>
              </a:rPr>
              <a:t> </a:t>
            </a:r>
            <a:r>
              <a:rPr lang="en-US" i="1" dirty="0" smtClean="0">
                <a:solidFill>
                  <a:srgbClr val="0070C0"/>
                </a:solidFill>
              </a:rPr>
              <a:t>levels of R &amp; D intensity</a:t>
            </a:r>
            <a:endParaRPr lang="hr-HR" i="1" dirty="0" smtClean="0">
              <a:solidFill>
                <a:srgbClr val="0070C0"/>
              </a:solidFill>
            </a:endParaRPr>
          </a:p>
          <a:p>
            <a:pPr>
              <a:buFont typeface="Arial" pitchFamily="34" charset="0"/>
              <a:buChar char="•"/>
            </a:pPr>
            <a:r>
              <a:rPr lang="hr-HR" i="1" dirty="0" smtClean="0">
                <a:solidFill>
                  <a:srgbClr val="0070C0"/>
                </a:solidFill>
              </a:rPr>
              <a:t>Northern capital </a:t>
            </a:r>
            <a:r>
              <a:rPr lang="hr-HR" i="1" dirty="0" err="1" smtClean="0">
                <a:solidFill>
                  <a:srgbClr val="0070C0"/>
                </a:solidFill>
              </a:rPr>
              <a:t>cities</a:t>
            </a:r>
            <a:r>
              <a:rPr lang="hr-HR" i="1" dirty="0" smtClean="0">
                <a:solidFill>
                  <a:srgbClr val="0070C0"/>
                </a:solidFill>
              </a:rPr>
              <a:t> </a:t>
            </a:r>
            <a:r>
              <a:rPr lang="hr-HR" i="1" dirty="0" err="1" smtClean="0">
                <a:solidFill>
                  <a:srgbClr val="0070C0"/>
                </a:solidFill>
              </a:rPr>
              <a:t>have</a:t>
            </a:r>
            <a:r>
              <a:rPr lang="hr-HR" i="1" dirty="0" smtClean="0">
                <a:solidFill>
                  <a:srgbClr val="0070C0"/>
                </a:solidFill>
              </a:rPr>
              <a:t> </a:t>
            </a:r>
            <a:r>
              <a:rPr lang="hr-HR" i="1" dirty="0" err="1" smtClean="0">
                <a:solidFill>
                  <a:srgbClr val="0070C0"/>
                </a:solidFill>
              </a:rPr>
              <a:t>the</a:t>
            </a:r>
            <a:r>
              <a:rPr lang="hr-HR" i="1" dirty="0" smtClean="0">
                <a:solidFill>
                  <a:srgbClr val="0070C0"/>
                </a:solidFill>
              </a:rPr>
              <a:t> </a:t>
            </a:r>
            <a:r>
              <a:rPr lang="hr-HR" i="1" dirty="0" err="1" smtClean="0">
                <a:solidFill>
                  <a:srgbClr val="0070C0"/>
                </a:solidFill>
              </a:rPr>
              <a:t>largest</a:t>
            </a:r>
            <a:r>
              <a:rPr lang="hr-HR" i="1" dirty="0" smtClean="0">
                <a:solidFill>
                  <a:srgbClr val="0070C0"/>
                </a:solidFill>
              </a:rPr>
              <a:t> </a:t>
            </a:r>
            <a:r>
              <a:rPr lang="hr-HR" i="1" dirty="0" err="1" smtClean="0">
                <a:solidFill>
                  <a:srgbClr val="0070C0"/>
                </a:solidFill>
              </a:rPr>
              <a:t>levels</a:t>
            </a:r>
            <a:r>
              <a:rPr lang="en-US" i="1" dirty="0" smtClean="0">
                <a:solidFill>
                  <a:srgbClr val="0070C0"/>
                </a:solidFill>
              </a:rPr>
              <a:t> of R &amp; D intensity</a:t>
            </a:r>
            <a:r>
              <a:rPr lang="hr-HR" i="1" dirty="0" smtClean="0">
                <a:solidFill>
                  <a:srgbClr val="0070C0"/>
                </a:solidFill>
              </a:rPr>
              <a:t> </a:t>
            </a:r>
            <a:endParaRPr lang="hr-HR" dirty="0">
              <a:solidFill>
                <a:srgbClr val="0070C0"/>
              </a:solidFill>
            </a:endParaRPr>
          </a:p>
        </p:txBody>
      </p:sp>
      <p:pic>
        <p:nvPicPr>
          <p:cNvPr id="25602" name="Picture 2"/>
          <p:cNvPicPr>
            <a:picLocks noChangeAspect="1" noChangeArrowheads="1"/>
          </p:cNvPicPr>
          <p:nvPr/>
        </p:nvPicPr>
        <p:blipFill>
          <a:blip r:embed="rId2" cstate="print"/>
          <a:srcRect/>
          <a:stretch>
            <a:fillRect/>
          </a:stretch>
        </p:blipFill>
        <p:spPr bwMode="auto">
          <a:xfrm>
            <a:off x="159737" y="2133600"/>
            <a:ext cx="5903312" cy="4724400"/>
          </a:xfrm>
          <a:prstGeom prst="rect">
            <a:avLst/>
          </a:prstGeom>
          <a:noFill/>
          <a:ln w="9525">
            <a:noFill/>
            <a:miter lim="800000"/>
            <a:headEnd/>
            <a:tailEnd/>
          </a:ln>
        </p:spPr>
      </p:pic>
      <p:pic>
        <p:nvPicPr>
          <p:cNvPr id="25603" name="Picture 3"/>
          <p:cNvPicPr>
            <a:picLocks noChangeAspect="1" noChangeArrowheads="1"/>
          </p:cNvPicPr>
          <p:nvPr/>
        </p:nvPicPr>
        <p:blipFill>
          <a:blip r:embed="rId3" cstate="print"/>
          <a:srcRect/>
          <a:stretch>
            <a:fillRect/>
          </a:stretch>
        </p:blipFill>
        <p:spPr bwMode="auto">
          <a:xfrm>
            <a:off x="6467862" y="2081340"/>
            <a:ext cx="5286375" cy="4095750"/>
          </a:xfrm>
          <a:prstGeom prst="rect">
            <a:avLst/>
          </a:prstGeom>
          <a:noFill/>
          <a:ln w="9525">
            <a:noFill/>
            <a:miter lim="800000"/>
            <a:headEnd/>
            <a:tailEnd/>
          </a:ln>
        </p:spPr>
      </p:pic>
      <p:sp>
        <p:nvSpPr>
          <p:cNvPr id="7" name="TekstniOkvir 6"/>
          <p:cNvSpPr txBox="1"/>
          <p:nvPr/>
        </p:nvSpPr>
        <p:spPr>
          <a:xfrm>
            <a:off x="6356495" y="6346844"/>
            <a:ext cx="1059906" cy="246221"/>
          </a:xfrm>
          <a:prstGeom prst="rect">
            <a:avLst/>
          </a:prstGeom>
          <a:noFill/>
        </p:spPr>
        <p:txBody>
          <a:bodyPr wrap="none" rtlCol="0">
            <a:spAutoFit/>
          </a:bodyPr>
          <a:lstStyle/>
          <a:p>
            <a:r>
              <a:rPr lang="hr-HR" sz="1000" dirty="0" err="1" smtClean="0"/>
              <a:t>Source</a:t>
            </a:r>
            <a:r>
              <a:rPr lang="hr-HR" sz="1000" dirty="0" smtClean="0"/>
              <a:t>: EC, 2017</a:t>
            </a:r>
            <a:endParaRPr lang="hr-HR" sz="1000" dirty="0"/>
          </a:p>
        </p:txBody>
      </p:sp>
    </p:spTree>
    <p:extLst>
      <p:ext uri="{BB962C8B-B14F-4D97-AF65-F5344CB8AC3E}">
        <p14:creationId xmlns:p14="http://schemas.microsoft.com/office/powerpoint/2010/main" val="302649475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511651" y="0"/>
            <a:ext cx="10705867" cy="504056"/>
          </a:xfrm>
          <a:prstGeom prst="rect">
            <a:avLst/>
          </a:prstGeom>
        </p:spPr>
        <p:txBody>
          <a:bodyPr anchor="ctr">
            <a:scene3d>
              <a:camera prst="orthographicFront"/>
              <a:lightRig rig="soft" dir="t"/>
            </a:scene3d>
            <a:sp3d prstMaterial="softEdge">
              <a:bevelT w="25400" h="25400"/>
            </a:sp3d>
          </a:bodyPr>
          <a:lstStyle/>
          <a:p>
            <a:pPr algn="ctr" fontAlgn="auto">
              <a:spcAft>
                <a:spcPts val="0"/>
              </a:spcAft>
              <a:defRPr/>
            </a:pPr>
            <a:r>
              <a:rPr lang="hr-HR" sz="2400" dirty="0" err="1" smtClean="0">
                <a:solidFill>
                  <a:srgbClr val="0070C0"/>
                </a:solidFill>
                <a:latin typeface="Book Antiqua" pitchFamily="18" charset="0"/>
                <a:ea typeface="+mj-ea"/>
                <a:cs typeface="+mj-cs"/>
              </a:rPr>
              <a:t>Regional</a:t>
            </a:r>
            <a:r>
              <a:rPr lang="hr-HR" sz="2400" dirty="0" smtClean="0">
                <a:solidFill>
                  <a:srgbClr val="0070C0"/>
                </a:solidFill>
                <a:latin typeface="Book Antiqua" pitchFamily="18" charset="0"/>
                <a:ea typeface="+mj-ea"/>
                <a:cs typeface="+mj-cs"/>
              </a:rPr>
              <a:t> </a:t>
            </a:r>
            <a:r>
              <a:rPr lang="hr-HR" sz="2400" dirty="0" err="1" smtClean="0">
                <a:solidFill>
                  <a:srgbClr val="0070C0"/>
                </a:solidFill>
                <a:latin typeface="Book Antiqua" pitchFamily="18" charset="0"/>
                <a:ea typeface="+mj-ea"/>
                <a:cs typeface="+mj-cs"/>
              </a:rPr>
              <a:t>Competitiveness</a:t>
            </a:r>
            <a:r>
              <a:rPr lang="hr-HR" sz="2400" dirty="0" smtClean="0">
                <a:solidFill>
                  <a:srgbClr val="0070C0"/>
                </a:solidFill>
                <a:latin typeface="Book Antiqua" pitchFamily="18" charset="0"/>
                <a:ea typeface="+mj-ea"/>
                <a:cs typeface="+mj-cs"/>
              </a:rPr>
              <a:t> Index 2016  </a:t>
            </a:r>
            <a:r>
              <a:rPr lang="hr-HR" sz="2400" dirty="0" err="1" smtClean="0">
                <a:solidFill>
                  <a:srgbClr val="0070C0"/>
                </a:solidFill>
                <a:latin typeface="Book Antiqua" pitchFamily="18" charset="0"/>
                <a:ea typeface="+mj-ea"/>
                <a:cs typeface="+mj-cs"/>
              </a:rPr>
              <a:t>and</a:t>
            </a:r>
            <a:r>
              <a:rPr lang="hr-HR" sz="2400" dirty="0" smtClean="0">
                <a:solidFill>
                  <a:srgbClr val="0070C0"/>
                </a:solidFill>
                <a:latin typeface="Book Antiqua" pitchFamily="18" charset="0"/>
                <a:ea typeface="+mj-ea"/>
                <a:cs typeface="+mj-cs"/>
              </a:rPr>
              <a:t> Smart </a:t>
            </a:r>
            <a:r>
              <a:rPr lang="hr-HR" sz="2400" dirty="0" err="1" smtClean="0">
                <a:solidFill>
                  <a:srgbClr val="0070C0"/>
                </a:solidFill>
                <a:latin typeface="Book Antiqua" pitchFamily="18" charset="0"/>
                <a:ea typeface="+mj-ea"/>
                <a:cs typeface="+mj-cs"/>
              </a:rPr>
              <a:t>specialization</a:t>
            </a:r>
            <a:endParaRPr lang="hr-HR" sz="2400" dirty="0">
              <a:solidFill>
                <a:srgbClr val="0070C0"/>
              </a:solidFill>
              <a:latin typeface="Book Antiqua" pitchFamily="18" charset="0"/>
              <a:ea typeface="+mj-ea"/>
              <a:cs typeface="+mj-cs"/>
            </a:endParaRPr>
          </a:p>
        </p:txBody>
      </p:sp>
      <p:sp>
        <p:nvSpPr>
          <p:cNvPr id="6" name="TextBox 5"/>
          <p:cNvSpPr txBox="1"/>
          <p:nvPr/>
        </p:nvSpPr>
        <p:spPr>
          <a:xfrm>
            <a:off x="0" y="477795"/>
            <a:ext cx="11961340" cy="369332"/>
          </a:xfrm>
          <a:prstGeom prst="rect">
            <a:avLst/>
          </a:prstGeom>
          <a:noFill/>
        </p:spPr>
        <p:txBody>
          <a:bodyPr wrap="square" rtlCol="0">
            <a:spAutoFit/>
          </a:bodyPr>
          <a:lstStyle/>
          <a:p>
            <a:pPr algn="just"/>
            <a:r>
              <a:rPr lang="en-US" dirty="0" smtClean="0">
                <a:solidFill>
                  <a:srgbClr val="0070C0"/>
                </a:solidFill>
                <a:latin typeface="Book Antiqua" pitchFamily="18" charset="0"/>
              </a:rPr>
              <a:t>Innovation reality check in EU</a:t>
            </a:r>
          </a:p>
        </p:txBody>
      </p:sp>
      <p:sp>
        <p:nvSpPr>
          <p:cNvPr id="7" name="Rectangle 6"/>
          <p:cNvSpPr/>
          <p:nvPr/>
        </p:nvSpPr>
        <p:spPr>
          <a:xfrm>
            <a:off x="-1" y="859992"/>
            <a:ext cx="11829535" cy="2954655"/>
          </a:xfrm>
          <a:prstGeom prst="rect">
            <a:avLst/>
          </a:prstGeom>
        </p:spPr>
        <p:txBody>
          <a:bodyPr wrap="square">
            <a:spAutoFit/>
          </a:bodyPr>
          <a:lstStyle/>
          <a:p>
            <a:endParaRPr lang="hr-HR" b="1" dirty="0" smtClean="0">
              <a:solidFill>
                <a:srgbClr val="0070C0"/>
              </a:solidFill>
            </a:endParaRPr>
          </a:p>
          <a:p>
            <a:r>
              <a:rPr lang="hr-HR" sz="2800" dirty="0" err="1" smtClean="0">
                <a:solidFill>
                  <a:srgbClr val="FF0000"/>
                </a:solidFill>
                <a:latin typeface="Book Antiqua" pitchFamily="18" charset="0"/>
              </a:rPr>
              <a:t>Innovation</a:t>
            </a:r>
            <a:r>
              <a:rPr lang="hr-HR" sz="2800" dirty="0" smtClean="0">
                <a:solidFill>
                  <a:srgbClr val="FF0000"/>
                </a:solidFill>
                <a:latin typeface="Book Antiqua" pitchFamily="18" charset="0"/>
              </a:rPr>
              <a:t> as a </a:t>
            </a:r>
            <a:r>
              <a:rPr lang="hr-HR" sz="2800" dirty="0" err="1" smtClean="0">
                <a:solidFill>
                  <a:srgbClr val="FF0000"/>
                </a:solidFill>
                <a:latin typeface="Book Antiqua" pitchFamily="18" charset="0"/>
              </a:rPr>
              <a:t>solution</a:t>
            </a:r>
            <a:r>
              <a:rPr lang="hr-HR" sz="2800" dirty="0" smtClean="0">
                <a:solidFill>
                  <a:srgbClr val="FF0000"/>
                </a:solidFill>
                <a:latin typeface="Book Antiqua" pitchFamily="18" charset="0"/>
              </a:rPr>
              <a:t>…</a:t>
            </a:r>
          </a:p>
          <a:p>
            <a:endParaRPr lang="hr-HR" sz="2800" dirty="0" smtClean="0">
              <a:solidFill>
                <a:srgbClr val="FF0000"/>
              </a:solidFill>
              <a:latin typeface="Book Antiqua" pitchFamily="18" charset="0"/>
            </a:endParaRPr>
          </a:p>
          <a:p>
            <a:r>
              <a:rPr lang="hr-HR" sz="2800" b="1" dirty="0" smtClean="0">
                <a:solidFill>
                  <a:srgbClr val="0070C0"/>
                </a:solidFill>
              </a:rPr>
              <a:t>…but </a:t>
            </a:r>
            <a:r>
              <a:rPr lang="hr-HR" sz="2800" b="1" dirty="0" err="1" smtClean="0">
                <a:solidFill>
                  <a:srgbClr val="0070C0"/>
                </a:solidFill>
              </a:rPr>
              <a:t>key</a:t>
            </a:r>
            <a:r>
              <a:rPr lang="hr-HR" sz="2800" b="1" dirty="0" smtClean="0">
                <a:solidFill>
                  <a:srgbClr val="0070C0"/>
                </a:solidFill>
              </a:rPr>
              <a:t> </a:t>
            </a:r>
            <a:r>
              <a:rPr lang="hr-HR" sz="2800" b="1" dirty="0" err="1" smtClean="0">
                <a:solidFill>
                  <a:srgbClr val="0070C0"/>
                </a:solidFill>
              </a:rPr>
              <a:t>factors</a:t>
            </a:r>
            <a:r>
              <a:rPr lang="hr-HR" sz="2800" b="1" dirty="0" smtClean="0">
                <a:solidFill>
                  <a:srgbClr val="0070C0"/>
                </a:solidFill>
              </a:rPr>
              <a:t> for </a:t>
            </a:r>
            <a:r>
              <a:rPr lang="hr-HR" sz="2800" b="1" dirty="0" err="1" smtClean="0">
                <a:solidFill>
                  <a:srgbClr val="0070C0"/>
                </a:solidFill>
              </a:rPr>
              <a:t>developing</a:t>
            </a:r>
            <a:r>
              <a:rPr lang="hr-HR" sz="2800" b="1" dirty="0" smtClean="0">
                <a:solidFill>
                  <a:srgbClr val="0070C0"/>
                </a:solidFill>
              </a:rPr>
              <a:t> </a:t>
            </a:r>
            <a:r>
              <a:rPr lang="hr-HR" sz="2800" b="1" dirty="0" err="1" smtClean="0">
                <a:solidFill>
                  <a:srgbClr val="0070C0"/>
                </a:solidFill>
              </a:rPr>
              <a:t>Innovation</a:t>
            </a:r>
            <a:r>
              <a:rPr lang="hr-HR" sz="2800" b="1" dirty="0" smtClean="0">
                <a:solidFill>
                  <a:srgbClr val="0070C0"/>
                </a:solidFill>
              </a:rPr>
              <a:t> </a:t>
            </a:r>
            <a:r>
              <a:rPr lang="hr-HR" sz="2800" b="1" dirty="0" err="1" smtClean="0">
                <a:solidFill>
                  <a:srgbClr val="0070C0"/>
                </a:solidFill>
              </a:rPr>
              <a:t>activites</a:t>
            </a:r>
            <a:r>
              <a:rPr lang="hr-HR" sz="2800" b="1" dirty="0" smtClean="0">
                <a:solidFill>
                  <a:srgbClr val="0070C0"/>
                </a:solidFill>
              </a:rPr>
              <a:t> are </a:t>
            </a:r>
            <a:r>
              <a:rPr lang="hr-HR" sz="2800" b="1" dirty="0" err="1" smtClean="0">
                <a:solidFill>
                  <a:srgbClr val="0070C0"/>
                </a:solidFill>
              </a:rPr>
              <a:t>concatranted</a:t>
            </a:r>
            <a:r>
              <a:rPr lang="hr-HR" sz="2800" b="1" dirty="0" smtClean="0">
                <a:solidFill>
                  <a:srgbClr val="0070C0"/>
                </a:solidFill>
              </a:rPr>
              <a:t> </a:t>
            </a:r>
            <a:r>
              <a:rPr lang="hr-HR" sz="2800" b="1" dirty="0" err="1" smtClean="0">
                <a:solidFill>
                  <a:srgbClr val="0070C0"/>
                </a:solidFill>
              </a:rPr>
              <a:t>in</a:t>
            </a:r>
            <a:r>
              <a:rPr lang="hr-HR" sz="2800" b="1" dirty="0" smtClean="0">
                <a:solidFill>
                  <a:srgbClr val="0070C0"/>
                </a:solidFill>
              </a:rPr>
              <a:t> capital regions of </a:t>
            </a:r>
            <a:r>
              <a:rPr lang="hr-HR" sz="2800" b="1" dirty="0" err="1" smtClean="0">
                <a:solidFill>
                  <a:srgbClr val="0070C0"/>
                </a:solidFill>
              </a:rPr>
              <a:t>old</a:t>
            </a:r>
            <a:r>
              <a:rPr lang="hr-HR" sz="2800" b="1" dirty="0" smtClean="0">
                <a:solidFill>
                  <a:srgbClr val="0070C0"/>
                </a:solidFill>
              </a:rPr>
              <a:t> (</a:t>
            </a:r>
            <a:r>
              <a:rPr lang="hr-HR" sz="2800" b="1" dirty="0" err="1" smtClean="0">
                <a:solidFill>
                  <a:srgbClr val="0070C0"/>
                </a:solidFill>
              </a:rPr>
              <a:t>north</a:t>
            </a:r>
            <a:r>
              <a:rPr lang="hr-HR" sz="2800" b="1" dirty="0" smtClean="0">
                <a:solidFill>
                  <a:srgbClr val="0070C0"/>
                </a:solidFill>
              </a:rPr>
              <a:t>) </a:t>
            </a:r>
            <a:r>
              <a:rPr lang="hr-HR" sz="2800" b="1" dirty="0" err="1" smtClean="0">
                <a:solidFill>
                  <a:srgbClr val="0070C0"/>
                </a:solidFill>
              </a:rPr>
              <a:t>member</a:t>
            </a:r>
            <a:r>
              <a:rPr lang="hr-HR" sz="2800" b="1" dirty="0" smtClean="0">
                <a:solidFill>
                  <a:srgbClr val="0070C0"/>
                </a:solidFill>
              </a:rPr>
              <a:t> </a:t>
            </a:r>
            <a:r>
              <a:rPr lang="hr-HR" sz="2800" b="1" dirty="0" err="1" smtClean="0">
                <a:solidFill>
                  <a:srgbClr val="0070C0"/>
                </a:solidFill>
              </a:rPr>
              <a:t>countries</a:t>
            </a:r>
            <a:r>
              <a:rPr lang="hr-HR" sz="2800" b="1" dirty="0" smtClean="0">
                <a:solidFill>
                  <a:srgbClr val="0070C0"/>
                </a:solidFill>
              </a:rPr>
              <a:t>…</a:t>
            </a:r>
          </a:p>
          <a:p>
            <a:endParaRPr lang="hr-HR" sz="2800" b="1" dirty="0" smtClean="0">
              <a:solidFill>
                <a:srgbClr val="0070C0"/>
              </a:solidFill>
            </a:endParaRPr>
          </a:p>
          <a:p>
            <a:r>
              <a:rPr lang="hr-HR" sz="2800" b="1" dirty="0" err="1" smtClean="0">
                <a:solidFill>
                  <a:srgbClr val="FF0000"/>
                </a:solidFill>
              </a:rPr>
              <a:t>Is</a:t>
            </a:r>
            <a:r>
              <a:rPr lang="hr-HR" sz="2800" b="1" dirty="0" smtClean="0">
                <a:solidFill>
                  <a:srgbClr val="FF0000"/>
                </a:solidFill>
              </a:rPr>
              <a:t> </a:t>
            </a:r>
            <a:r>
              <a:rPr lang="hr-HR" sz="2800" b="1" dirty="0" err="1" smtClean="0">
                <a:solidFill>
                  <a:srgbClr val="FF0000"/>
                </a:solidFill>
              </a:rPr>
              <a:t>there</a:t>
            </a:r>
            <a:r>
              <a:rPr lang="hr-HR" sz="2800" b="1" dirty="0" smtClean="0">
                <a:solidFill>
                  <a:srgbClr val="FF0000"/>
                </a:solidFill>
              </a:rPr>
              <a:t> </a:t>
            </a:r>
            <a:r>
              <a:rPr lang="hr-HR" sz="2800" b="1" dirty="0" err="1" smtClean="0">
                <a:solidFill>
                  <a:srgbClr val="FF0000"/>
                </a:solidFill>
              </a:rPr>
              <a:t>any</a:t>
            </a:r>
            <a:r>
              <a:rPr lang="hr-HR" sz="2800" b="1" dirty="0" smtClean="0">
                <a:solidFill>
                  <a:srgbClr val="FF0000"/>
                </a:solidFill>
              </a:rPr>
              <a:t> </a:t>
            </a:r>
            <a:r>
              <a:rPr lang="hr-HR" sz="2800" b="1" dirty="0" err="1" smtClean="0">
                <a:solidFill>
                  <a:srgbClr val="FF0000"/>
                </a:solidFill>
              </a:rPr>
              <a:t>hope</a:t>
            </a:r>
            <a:r>
              <a:rPr lang="hr-HR" sz="2800" b="1" dirty="0" smtClean="0">
                <a:solidFill>
                  <a:srgbClr val="FF0000"/>
                </a:solidFill>
              </a:rPr>
              <a:t> for </a:t>
            </a:r>
            <a:r>
              <a:rPr lang="hr-HR" sz="2800" b="1" dirty="0" err="1" smtClean="0">
                <a:solidFill>
                  <a:srgbClr val="FF0000"/>
                </a:solidFill>
              </a:rPr>
              <a:t>less</a:t>
            </a:r>
            <a:r>
              <a:rPr lang="hr-HR" sz="2800" b="1" dirty="0" smtClean="0">
                <a:solidFill>
                  <a:srgbClr val="FF0000"/>
                </a:solidFill>
              </a:rPr>
              <a:t> </a:t>
            </a:r>
            <a:r>
              <a:rPr lang="hr-HR" sz="2800" b="1" dirty="0" err="1" smtClean="0">
                <a:solidFill>
                  <a:srgbClr val="FF0000"/>
                </a:solidFill>
              </a:rPr>
              <a:t>developed</a:t>
            </a:r>
            <a:r>
              <a:rPr lang="hr-HR" sz="2800" b="1" dirty="0" smtClean="0">
                <a:solidFill>
                  <a:srgbClr val="FF0000"/>
                </a:solidFill>
              </a:rPr>
              <a:t>, </a:t>
            </a:r>
            <a:r>
              <a:rPr lang="hr-HR" sz="2800" b="1" dirty="0" err="1" smtClean="0">
                <a:solidFill>
                  <a:srgbClr val="FF0000"/>
                </a:solidFill>
              </a:rPr>
              <a:t>remoted</a:t>
            </a:r>
            <a:r>
              <a:rPr lang="hr-HR" sz="2800" b="1" dirty="0" smtClean="0">
                <a:solidFill>
                  <a:srgbClr val="FF0000"/>
                </a:solidFill>
              </a:rPr>
              <a:t> regions ?</a:t>
            </a:r>
            <a:endParaRPr lang="hr-HR" sz="2800" b="1" dirty="0">
              <a:solidFill>
                <a:srgbClr val="FF0000"/>
              </a:solidFill>
            </a:endParaRPr>
          </a:p>
        </p:txBody>
      </p:sp>
    </p:spTree>
    <p:extLst>
      <p:ext uri="{BB962C8B-B14F-4D97-AF65-F5344CB8AC3E}">
        <p14:creationId xmlns:p14="http://schemas.microsoft.com/office/powerpoint/2010/main" val="214454355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6"/>
          <p:cNvSpPr>
            <a:spLocks noChangeArrowheads="1"/>
          </p:cNvSpPr>
          <p:nvPr/>
        </p:nvSpPr>
        <p:spPr bwMode="auto">
          <a:xfrm>
            <a:off x="5643033" y="2355851"/>
            <a:ext cx="4224867" cy="790575"/>
          </a:xfrm>
          <a:prstGeom prst="wedgeEllipseCallout">
            <a:avLst>
              <a:gd name="adj1" fmla="val 23245"/>
              <a:gd name="adj2" fmla="val 112852"/>
            </a:avLst>
          </a:prstGeom>
          <a:noFill/>
          <a:ln w="25400">
            <a:solidFill>
              <a:srgbClr val="990000"/>
            </a:solidFill>
            <a:miter lim="800000"/>
            <a:headEnd/>
            <a:tailEnd/>
          </a:ln>
        </p:spPr>
        <p:txBody>
          <a:bodyPr lIns="91424" tIns="45712" rIns="91424" bIns="45712"/>
          <a:lstStyle/>
          <a:p>
            <a:pPr algn="ctr" eaLnBrk="0" hangingPunct="0"/>
            <a:endParaRPr lang="en-US" altLang="en-US" sz="2400">
              <a:solidFill>
                <a:schemeClr val="tx1"/>
              </a:solidFill>
              <a:latin typeface="Arial" charset="0"/>
              <a:ea typeface="ＭＳ Ｐゴシック" pitchFamily="34" charset="-128"/>
            </a:endParaRPr>
          </a:p>
        </p:txBody>
      </p:sp>
      <p:sp>
        <p:nvSpPr>
          <p:cNvPr id="12291" name="Rectangle 3"/>
          <p:cNvSpPr>
            <a:spLocks noChangeArrowheads="1"/>
          </p:cNvSpPr>
          <p:nvPr/>
        </p:nvSpPr>
        <p:spPr bwMode="auto">
          <a:xfrm>
            <a:off x="687918" y="3825875"/>
            <a:ext cx="4912783" cy="2667000"/>
          </a:xfrm>
          <a:prstGeom prst="rect">
            <a:avLst/>
          </a:prstGeom>
          <a:noFill/>
          <a:ln w="9525">
            <a:noFill/>
            <a:miter lim="800000"/>
            <a:headEnd/>
            <a:tailEnd/>
          </a:ln>
        </p:spPr>
        <p:txBody>
          <a:bodyPr lIns="91424" tIns="45712" rIns="91424" bIns="45712"/>
          <a:lstStyle/>
          <a:p>
            <a:pPr marL="342900" indent="-342900" eaLnBrk="0" hangingPunct="0">
              <a:lnSpc>
                <a:spcPct val="80000"/>
              </a:lnSpc>
              <a:spcBef>
                <a:spcPts val="600"/>
              </a:spcBef>
              <a:spcAft>
                <a:spcPts val="600"/>
              </a:spcAft>
              <a:buClr>
                <a:srgbClr val="005FA9"/>
              </a:buClr>
            </a:pPr>
            <a:r>
              <a:rPr lang="en-GB" altLang="en-US" sz="1800" dirty="0">
                <a:solidFill>
                  <a:srgbClr val="0070C0"/>
                </a:solidFill>
                <a:latin typeface="Book Antiqua" pitchFamily="18" charset="0"/>
                <a:ea typeface="ＭＳ Ｐゴシック" pitchFamily="34" charset="-128"/>
              </a:rPr>
              <a:t>= evidence-based: all assets </a:t>
            </a:r>
          </a:p>
          <a:p>
            <a:pPr marL="342900" indent="-342900" eaLnBrk="0" hangingPunct="0">
              <a:lnSpc>
                <a:spcPct val="80000"/>
              </a:lnSpc>
              <a:spcBef>
                <a:spcPts val="600"/>
              </a:spcBef>
              <a:spcAft>
                <a:spcPts val="600"/>
              </a:spcAft>
              <a:buClr>
                <a:srgbClr val="005FA9"/>
              </a:buClr>
            </a:pPr>
            <a:r>
              <a:rPr lang="en-GB" altLang="en-US" sz="1800" dirty="0">
                <a:solidFill>
                  <a:srgbClr val="0070C0"/>
                </a:solidFill>
                <a:latin typeface="Book Antiqua" pitchFamily="18" charset="0"/>
                <a:ea typeface="ＭＳ Ｐゴシック" pitchFamily="34" charset="-128"/>
              </a:rPr>
              <a:t>= no top-down decision, but dynamic/entrepreneurial discovery process inv. key stakeholders</a:t>
            </a:r>
          </a:p>
          <a:p>
            <a:pPr marL="342900" indent="-342900" eaLnBrk="0" hangingPunct="0">
              <a:lnSpc>
                <a:spcPct val="80000"/>
              </a:lnSpc>
              <a:spcBef>
                <a:spcPts val="600"/>
              </a:spcBef>
              <a:spcAft>
                <a:spcPts val="600"/>
              </a:spcAft>
              <a:buClr>
                <a:srgbClr val="005FA9"/>
              </a:buClr>
            </a:pPr>
            <a:r>
              <a:rPr lang="en-GB" altLang="en-US" sz="1800" dirty="0">
                <a:solidFill>
                  <a:srgbClr val="0070C0"/>
                </a:solidFill>
                <a:latin typeface="Book Antiqua" pitchFamily="18" charset="0"/>
                <a:ea typeface="ＭＳ Ｐゴシック" pitchFamily="34" charset="-128"/>
              </a:rPr>
              <a:t>= global perspective on potential competitive advantage &amp; potential for cooperation </a:t>
            </a:r>
          </a:p>
          <a:p>
            <a:pPr marL="342900" indent="-342900" eaLnBrk="0" hangingPunct="0">
              <a:lnSpc>
                <a:spcPct val="80000"/>
              </a:lnSpc>
              <a:spcBef>
                <a:spcPts val="600"/>
              </a:spcBef>
              <a:spcAft>
                <a:spcPts val="600"/>
              </a:spcAft>
              <a:buClr>
                <a:srgbClr val="005FA9"/>
              </a:buClr>
            </a:pPr>
            <a:r>
              <a:rPr lang="en-GB" altLang="en-US" sz="1800" dirty="0">
                <a:solidFill>
                  <a:srgbClr val="0070C0"/>
                </a:solidFill>
                <a:latin typeface="Book Antiqua" pitchFamily="18" charset="0"/>
                <a:ea typeface="ＭＳ Ｐゴシック" pitchFamily="34" charset="-128"/>
              </a:rPr>
              <a:t>= source-in knowledge and technologies etc. rather than re-inventing the wheel</a:t>
            </a:r>
          </a:p>
        </p:txBody>
      </p:sp>
      <p:sp>
        <p:nvSpPr>
          <p:cNvPr id="12292" name="Rectangle 3"/>
          <p:cNvSpPr>
            <a:spLocks noChangeArrowheads="1"/>
          </p:cNvSpPr>
          <p:nvPr/>
        </p:nvSpPr>
        <p:spPr bwMode="auto">
          <a:xfrm>
            <a:off x="6769101" y="3810001"/>
            <a:ext cx="5077884" cy="2976563"/>
          </a:xfrm>
          <a:prstGeom prst="rect">
            <a:avLst/>
          </a:prstGeom>
          <a:noFill/>
          <a:ln w="9525">
            <a:noFill/>
            <a:miter lim="800000"/>
            <a:headEnd/>
            <a:tailEnd/>
          </a:ln>
        </p:spPr>
        <p:txBody>
          <a:bodyPr lIns="91424" tIns="45712" rIns="91424" bIns="45712"/>
          <a:lstStyle/>
          <a:p>
            <a:pPr marL="342900" indent="-342900" eaLnBrk="0" hangingPunct="0">
              <a:lnSpc>
                <a:spcPct val="90000"/>
              </a:lnSpc>
              <a:spcBef>
                <a:spcPts val="600"/>
              </a:spcBef>
              <a:spcAft>
                <a:spcPts val="600"/>
              </a:spcAft>
              <a:buClr>
                <a:srgbClr val="005FA9"/>
              </a:buClr>
            </a:pPr>
            <a:r>
              <a:rPr lang="en-GB" altLang="en-US" sz="1800" dirty="0">
                <a:solidFill>
                  <a:srgbClr val="0070C0"/>
                </a:solidFill>
                <a:latin typeface="Book Antiqua" pitchFamily="18" charset="0"/>
                <a:ea typeface="ＭＳ Ｐゴシック" pitchFamily="34" charset="-128"/>
              </a:rPr>
              <a:t>= priority setting in times of scarce resources</a:t>
            </a:r>
          </a:p>
          <a:p>
            <a:pPr marL="342900" indent="-342900" eaLnBrk="0" hangingPunct="0">
              <a:lnSpc>
                <a:spcPct val="90000"/>
              </a:lnSpc>
              <a:spcBef>
                <a:spcPts val="600"/>
              </a:spcBef>
              <a:spcAft>
                <a:spcPts val="600"/>
              </a:spcAft>
              <a:buClr>
                <a:srgbClr val="005FA9"/>
              </a:buClr>
            </a:pPr>
            <a:r>
              <a:rPr lang="en-GB" altLang="en-US" sz="1800" dirty="0">
                <a:solidFill>
                  <a:srgbClr val="0070C0"/>
                </a:solidFill>
                <a:latin typeface="Book Antiqua" pitchFamily="18" charset="0"/>
                <a:ea typeface="ＭＳ Ｐゴシック" pitchFamily="34" charset="-128"/>
              </a:rPr>
              <a:t>= getting better / excel with something specific</a:t>
            </a:r>
          </a:p>
          <a:p>
            <a:pPr marL="342900" indent="-342900" eaLnBrk="0" hangingPunct="0">
              <a:lnSpc>
                <a:spcPct val="90000"/>
              </a:lnSpc>
              <a:spcBef>
                <a:spcPts val="600"/>
              </a:spcBef>
              <a:spcAft>
                <a:spcPts val="600"/>
              </a:spcAft>
              <a:buClr>
                <a:srgbClr val="005FA9"/>
              </a:buClr>
            </a:pPr>
            <a:r>
              <a:rPr lang="en-GB" altLang="en-US" sz="1800" dirty="0">
                <a:solidFill>
                  <a:srgbClr val="0070C0"/>
                </a:solidFill>
                <a:latin typeface="Book Antiqua" pitchFamily="18" charset="0"/>
                <a:ea typeface="ＭＳ Ｐゴシック" pitchFamily="34" charset="-128"/>
              </a:rPr>
              <a:t>=  focus investments on regional comparative advantage </a:t>
            </a:r>
          </a:p>
          <a:p>
            <a:pPr marL="342900" indent="-342900" eaLnBrk="0" hangingPunct="0">
              <a:lnSpc>
                <a:spcPct val="90000"/>
              </a:lnSpc>
              <a:spcBef>
                <a:spcPts val="600"/>
              </a:spcBef>
              <a:spcAft>
                <a:spcPts val="600"/>
              </a:spcAft>
              <a:buClr>
                <a:srgbClr val="005FA9"/>
              </a:buClr>
            </a:pPr>
            <a:r>
              <a:rPr lang="en-GB" altLang="en-US" sz="1800" dirty="0">
                <a:solidFill>
                  <a:srgbClr val="0070C0"/>
                </a:solidFill>
                <a:latin typeface="Book Antiqua" pitchFamily="18" charset="0"/>
                <a:ea typeface="ＭＳ Ｐゴシック" pitchFamily="34" charset="-128"/>
              </a:rPr>
              <a:t>= accumulation of critical mass </a:t>
            </a:r>
          </a:p>
          <a:p>
            <a:pPr marL="342900" indent="-342900" eaLnBrk="0" hangingPunct="0">
              <a:lnSpc>
                <a:spcPct val="90000"/>
              </a:lnSpc>
              <a:spcBef>
                <a:spcPts val="600"/>
              </a:spcBef>
              <a:spcAft>
                <a:spcPts val="600"/>
              </a:spcAft>
              <a:buClr>
                <a:srgbClr val="005FA9"/>
              </a:buClr>
            </a:pPr>
            <a:r>
              <a:rPr lang="en-GB" altLang="en-US" sz="1800" dirty="0">
                <a:solidFill>
                  <a:srgbClr val="0070C0"/>
                </a:solidFill>
                <a:latin typeface="Book Antiqua" pitchFamily="18" charset="0"/>
                <a:ea typeface="ＭＳ Ｐゴシック" pitchFamily="34" charset="-128"/>
              </a:rPr>
              <a:t>= not necessarily focus on a single sector, but cross-fertilisations </a:t>
            </a:r>
          </a:p>
        </p:txBody>
      </p:sp>
      <p:sp>
        <p:nvSpPr>
          <p:cNvPr id="327682" name="Rectangle 2"/>
          <p:cNvSpPr>
            <a:spLocks noChangeArrowheads="1"/>
          </p:cNvSpPr>
          <p:nvPr/>
        </p:nvSpPr>
        <p:spPr bwMode="auto">
          <a:xfrm>
            <a:off x="814917" y="2165350"/>
            <a:ext cx="10363200" cy="1143000"/>
          </a:xfrm>
          <a:prstGeom prst="rect">
            <a:avLst/>
          </a:prstGeom>
          <a:noFill/>
          <a:ln w="9525">
            <a:noFill/>
            <a:miter lim="800000"/>
            <a:headEnd/>
            <a:tailEnd/>
          </a:ln>
        </p:spPr>
        <p:txBody>
          <a:bodyPr anchor="ctr"/>
          <a:lstStyle/>
          <a:p>
            <a:pPr algn="ctr">
              <a:defRPr/>
            </a:pPr>
            <a:r>
              <a:rPr lang="en-GB" sz="3600" b="1" dirty="0">
                <a:solidFill>
                  <a:srgbClr val="16489F"/>
                </a:solidFill>
                <a:effectLst>
                  <a:outerShdw blurRad="38100" dist="38100" dir="2700000" algn="tl">
                    <a:srgbClr val="C0C0C0"/>
                  </a:outerShdw>
                </a:effectLst>
                <a:latin typeface="Arial" charset="0"/>
                <a:ea typeface="ＭＳ Ｐゴシック" charset="-128"/>
              </a:rPr>
              <a:t>What is Smart Specialisation ?</a:t>
            </a:r>
          </a:p>
        </p:txBody>
      </p:sp>
      <p:sp>
        <p:nvSpPr>
          <p:cNvPr id="12294" name="AutoShape 5"/>
          <p:cNvSpPr>
            <a:spLocks noChangeArrowheads="1"/>
          </p:cNvSpPr>
          <p:nvPr/>
        </p:nvSpPr>
        <p:spPr bwMode="auto">
          <a:xfrm>
            <a:off x="3793068" y="2390775"/>
            <a:ext cx="1919817" cy="719138"/>
          </a:xfrm>
          <a:prstGeom prst="wedgeEllipseCallout">
            <a:avLst>
              <a:gd name="adj1" fmla="val -62148"/>
              <a:gd name="adj2" fmla="val 123421"/>
            </a:avLst>
          </a:prstGeom>
          <a:noFill/>
          <a:ln w="25400">
            <a:solidFill>
              <a:srgbClr val="990000"/>
            </a:solidFill>
            <a:miter lim="800000"/>
            <a:headEnd/>
            <a:tailEnd/>
          </a:ln>
        </p:spPr>
        <p:txBody>
          <a:bodyPr lIns="91424" tIns="45712" rIns="91424" bIns="45712"/>
          <a:lstStyle/>
          <a:p>
            <a:pPr algn="ctr" eaLnBrk="0" hangingPunct="0"/>
            <a:endParaRPr lang="en-US" altLang="en-US" sz="2400">
              <a:solidFill>
                <a:schemeClr val="tx1"/>
              </a:solidFill>
              <a:latin typeface="Arial" charset="0"/>
              <a:ea typeface="ＭＳ Ｐゴシック" pitchFamily="34" charset="-128"/>
            </a:endParaRPr>
          </a:p>
        </p:txBody>
      </p:sp>
      <p:sp>
        <p:nvSpPr>
          <p:cNvPr id="12295" name="TextBox 2"/>
          <p:cNvSpPr txBox="1">
            <a:spLocks noChangeArrowheads="1"/>
          </p:cNvSpPr>
          <p:nvPr/>
        </p:nvSpPr>
        <p:spPr bwMode="auto">
          <a:xfrm>
            <a:off x="97368" y="1427164"/>
            <a:ext cx="12003617" cy="432426"/>
          </a:xfrm>
          <a:prstGeom prst="rect">
            <a:avLst/>
          </a:prstGeom>
          <a:noFill/>
          <a:ln w="9525">
            <a:noFill/>
            <a:miter lim="800000"/>
            <a:headEnd/>
            <a:tailEnd/>
          </a:ln>
        </p:spPr>
        <p:txBody>
          <a:bodyPr>
            <a:spAutoFit/>
          </a:bodyPr>
          <a:lstStyle/>
          <a:p>
            <a:pPr algn="ctr">
              <a:lnSpc>
                <a:spcPct val="130000"/>
              </a:lnSpc>
            </a:pPr>
            <a:r>
              <a:rPr lang="en-GB" altLang="en-US" sz="1700" b="1" i="1" dirty="0">
                <a:solidFill>
                  <a:srgbClr val="FF0000"/>
                </a:solidFill>
              </a:rPr>
              <a:t>"Smart Specialisation is a strategic approach to </a:t>
            </a:r>
            <a:r>
              <a:rPr lang="en-GB" altLang="en-US" sz="1700" b="1" i="1" u="sng" dirty="0">
                <a:solidFill>
                  <a:srgbClr val="FF0000"/>
                </a:solidFill>
              </a:rPr>
              <a:t>economic development </a:t>
            </a:r>
            <a:r>
              <a:rPr lang="en-GB" altLang="en-US" sz="1700" b="1" i="1" dirty="0">
                <a:solidFill>
                  <a:srgbClr val="FF0000"/>
                </a:solidFill>
              </a:rPr>
              <a:t>through targeted support to </a:t>
            </a:r>
            <a:r>
              <a:rPr lang="en-GB" altLang="en-US" sz="1700" b="1" i="1" u="sng" dirty="0">
                <a:solidFill>
                  <a:srgbClr val="FF0000"/>
                </a:solidFill>
              </a:rPr>
              <a:t>Research and Innovation</a:t>
            </a:r>
            <a:r>
              <a:rPr lang="en-GB" altLang="en-US" sz="1700" b="1" i="1" dirty="0">
                <a:solidFill>
                  <a:srgbClr val="FF0000"/>
                </a:solidFill>
              </a:rPr>
              <a:t>"</a:t>
            </a:r>
          </a:p>
        </p:txBody>
      </p:sp>
      <p:sp>
        <p:nvSpPr>
          <p:cNvPr id="8" name="Rectangle 7"/>
          <p:cNvSpPr/>
          <p:nvPr/>
        </p:nvSpPr>
        <p:spPr>
          <a:xfrm>
            <a:off x="4448884" y="229286"/>
            <a:ext cx="2948243" cy="461665"/>
          </a:xfrm>
          <a:prstGeom prst="rect">
            <a:avLst/>
          </a:prstGeom>
        </p:spPr>
        <p:txBody>
          <a:bodyPr wrap="none">
            <a:spAutoFit/>
          </a:bodyPr>
          <a:lstStyle/>
          <a:p>
            <a:pPr algn="ctr">
              <a:buNone/>
            </a:pPr>
            <a:r>
              <a:rPr lang="en-GB" altLang="en-US" sz="2400" dirty="0" smtClean="0">
                <a:solidFill>
                  <a:srgbClr val="FF0000"/>
                </a:solidFill>
                <a:latin typeface="Book Antiqua" pitchFamily="18" charset="0"/>
              </a:rPr>
              <a:t>Smart Specialisation</a:t>
            </a:r>
            <a:endParaRPr lang="hr-HR" sz="2400" dirty="0" smtClean="0">
              <a:solidFill>
                <a:srgbClr val="FF0000"/>
              </a:solidFill>
              <a:latin typeface="Book Antiqua" pitchFamily="18" charset="0"/>
            </a:endParaRPr>
          </a:p>
        </p:txBody>
      </p:sp>
    </p:spTree>
    <p:extLst>
      <p:ext uri="{BB962C8B-B14F-4D97-AF65-F5344CB8AC3E}">
        <p14:creationId xmlns:p14="http://schemas.microsoft.com/office/powerpoint/2010/main" val="13804720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719403" y="692697"/>
            <a:ext cx="10972800" cy="576263"/>
          </a:xfrm>
        </p:spPr>
        <p:txBody>
          <a:bodyPr>
            <a:normAutofit fontScale="90000"/>
          </a:bodyPr>
          <a:lstStyle/>
          <a:p>
            <a:pPr marL="0" indent="0" algn="ctr">
              <a:defRPr/>
            </a:pPr>
            <a:r>
              <a:rPr lang="en-GB" sz="2400" kern="1200" dirty="0" smtClean="0">
                <a:solidFill>
                  <a:srgbClr val="0070C0"/>
                </a:solidFill>
                <a:latin typeface="Book Antiqua" pitchFamily="18" charset="0"/>
                <a:ea typeface="ＭＳ Ｐゴシック" charset="-128"/>
              </a:rPr>
              <a:t>In a nutshell: </a:t>
            </a:r>
            <a:br>
              <a:rPr lang="en-GB" sz="2400" kern="1200" dirty="0" smtClean="0">
                <a:solidFill>
                  <a:srgbClr val="0070C0"/>
                </a:solidFill>
                <a:latin typeface="Book Antiqua" pitchFamily="18" charset="0"/>
                <a:ea typeface="ＭＳ Ｐゴシック" charset="-128"/>
              </a:rPr>
            </a:br>
            <a:r>
              <a:rPr lang="en-GB" sz="2400" kern="1200" dirty="0" smtClean="0">
                <a:solidFill>
                  <a:srgbClr val="0070C0"/>
                </a:solidFill>
                <a:latin typeface="Book Antiqua" pitchFamily="18" charset="0"/>
                <a:ea typeface="ＭＳ Ｐゴシック" charset="-128"/>
              </a:rPr>
              <a:t>Smart Specialisation is based </a:t>
            </a:r>
            <a:r>
              <a:rPr lang="en-GB" sz="2400" kern="1200" dirty="0">
                <a:solidFill>
                  <a:srgbClr val="0070C0"/>
                </a:solidFill>
                <a:latin typeface="Book Antiqua" pitchFamily="18" charset="0"/>
                <a:ea typeface="ＭＳ Ｐゴシック" charset="-128"/>
              </a:rPr>
              <a:t>on </a:t>
            </a:r>
            <a:r>
              <a:rPr lang="en-GB" sz="2400" dirty="0" smtClean="0">
                <a:solidFill>
                  <a:srgbClr val="C00000"/>
                </a:solidFill>
                <a:latin typeface="Book Antiqua" pitchFamily="18" charset="0"/>
              </a:rPr>
              <a:t>4 Cs</a:t>
            </a:r>
            <a:endParaRPr lang="en-GB" sz="2400" dirty="0">
              <a:latin typeface="Book Antiqua" pitchFamily="18" charset="0"/>
            </a:endParaRPr>
          </a:p>
        </p:txBody>
      </p:sp>
      <p:sp>
        <p:nvSpPr>
          <p:cNvPr id="13315" name="Content Placeholder 2"/>
          <p:cNvSpPr>
            <a:spLocks noGrp="1"/>
          </p:cNvSpPr>
          <p:nvPr>
            <p:ph idx="4294967295"/>
          </p:nvPr>
        </p:nvSpPr>
        <p:spPr>
          <a:xfrm>
            <a:off x="431801" y="1845276"/>
            <a:ext cx="11425767" cy="4392013"/>
          </a:xfrm>
        </p:spPr>
        <p:txBody>
          <a:bodyPr>
            <a:normAutofit/>
          </a:bodyPr>
          <a:lstStyle/>
          <a:p>
            <a:pPr marL="57150" indent="0" algn="just">
              <a:buFontTx/>
              <a:buNone/>
            </a:pPr>
            <a:r>
              <a:rPr lang="en-GB" altLang="en-US" sz="1800" b="1" i="0" u="sng" dirty="0" smtClean="0">
                <a:solidFill>
                  <a:srgbClr val="C00000"/>
                </a:solidFill>
                <a:latin typeface="Book Antiqua" pitchFamily="18" charset="0"/>
              </a:rPr>
              <a:t>C</a:t>
            </a:r>
            <a:r>
              <a:rPr lang="en-GB" altLang="en-US" sz="1800" b="1" i="0" dirty="0" smtClean="0">
                <a:solidFill>
                  <a:srgbClr val="0070C0"/>
                </a:solidFill>
                <a:latin typeface="Book Antiqua" pitchFamily="18" charset="0"/>
              </a:rPr>
              <a:t>ompetitive</a:t>
            </a:r>
            <a:r>
              <a:rPr lang="en-GB" altLang="en-US" sz="1800" i="0" dirty="0" smtClean="0">
                <a:solidFill>
                  <a:srgbClr val="0070C0"/>
                </a:solidFill>
                <a:latin typeface="Book Antiqua" pitchFamily="18" charset="0"/>
              </a:rPr>
              <a:t> </a:t>
            </a:r>
            <a:r>
              <a:rPr lang="en-GB" altLang="en-US" sz="1800" b="1" i="0" dirty="0" smtClean="0">
                <a:solidFill>
                  <a:srgbClr val="0070C0"/>
                </a:solidFill>
                <a:latin typeface="Book Antiqua" pitchFamily="18" charset="0"/>
              </a:rPr>
              <a:t>advantage</a:t>
            </a:r>
            <a:r>
              <a:rPr lang="en-GB" altLang="en-US" sz="1800" i="0" dirty="0" smtClean="0">
                <a:solidFill>
                  <a:srgbClr val="0070C0"/>
                </a:solidFill>
                <a:latin typeface="Book Antiqua" pitchFamily="18" charset="0"/>
              </a:rPr>
              <a:t>: </a:t>
            </a:r>
            <a:r>
              <a:rPr lang="en-GB" altLang="en-US" sz="1800" i="0" dirty="0" smtClean="0">
                <a:latin typeface="Book Antiqua" pitchFamily="18" charset="0"/>
              </a:rPr>
              <a:t>match R&amp;I with business and develop links (related variety); adoption of (generic/new) technologies for </a:t>
            </a:r>
            <a:r>
              <a:rPr lang="en-GB" altLang="en-US" sz="1800" i="0" dirty="0" smtClean="0">
                <a:solidFill>
                  <a:srgbClr val="0070C0"/>
                </a:solidFill>
                <a:latin typeface="Book Antiqua" pitchFamily="18" charset="0"/>
              </a:rPr>
              <a:t>diversification/modernisation </a:t>
            </a:r>
            <a:r>
              <a:rPr lang="en-GB" altLang="en-US" sz="1800" i="0" dirty="0" smtClean="0">
                <a:latin typeface="Book Antiqua" pitchFamily="18" charset="0"/>
              </a:rPr>
              <a:t>of sectors + explore </a:t>
            </a:r>
            <a:r>
              <a:rPr lang="en-GB" altLang="en-US" sz="1800" i="0" dirty="0" smtClean="0">
                <a:solidFill>
                  <a:srgbClr val="0070C0"/>
                </a:solidFill>
                <a:latin typeface="Book Antiqua" pitchFamily="18" charset="0"/>
              </a:rPr>
              <a:t>emerging areas</a:t>
            </a:r>
          </a:p>
          <a:p>
            <a:pPr marL="57150" indent="0" algn="just">
              <a:buFontTx/>
              <a:buNone/>
            </a:pPr>
            <a:endParaRPr lang="en-GB" altLang="en-US" sz="1800" i="0" dirty="0" smtClean="0">
              <a:solidFill>
                <a:srgbClr val="92D050"/>
              </a:solidFill>
              <a:latin typeface="Book Antiqua" pitchFamily="18" charset="0"/>
            </a:endParaRPr>
          </a:p>
          <a:p>
            <a:pPr marL="57150" indent="0" algn="just">
              <a:buFontTx/>
              <a:buNone/>
            </a:pPr>
            <a:r>
              <a:rPr lang="en-GB" altLang="en-US" sz="1800" i="0" dirty="0" smtClean="0">
                <a:solidFill>
                  <a:srgbClr val="2D5EC1"/>
                </a:solidFill>
                <a:latin typeface="Book Antiqua" pitchFamily="18" charset="0"/>
              </a:rPr>
              <a:t>Policy</a:t>
            </a:r>
            <a:r>
              <a:rPr lang="en-GB" altLang="en-US" sz="1800" b="1" i="0" dirty="0" smtClean="0">
                <a:solidFill>
                  <a:srgbClr val="3E6FD2"/>
                </a:solidFill>
                <a:latin typeface="Book Antiqua" pitchFamily="18" charset="0"/>
              </a:rPr>
              <a:t> </a:t>
            </a:r>
            <a:r>
              <a:rPr lang="en-GB" altLang="en-US" sz="1800" b="1" i="0" u="sng" dirty="0" smtClean="0">
                <a:solidFill>
                  <a:srgbClr val="C00000"/>
                </a:solidFill>
                <a:latin typeface="Book Antiqua" pitchFamily="18" charset="0"/>
              </a:rPr>
              <a:t>C</a:t>
            </a:r>
            <a:r>
              <a:rPr lang="en-GB" altLang="en-US" sz="1800" b="1" i="0" dirty="0" smtClean="0">
                <a:solidFill>
                  <a:srgbClr val="0070C0"/>
                </a:solidFill>
                <a:latin typeface="Book Antiqua" pitchFamily="18" charset="0"/>
              </a:rPr>
              <a:t>hoices</a:t>
            </a:r>
            <a:r>
              <a:rPr lang="en-GB" altLang="en-US" sz="1800" i="0" dirty="0" smtClean="0">
                <a:solidFill>
                  <a:srgbClr val="0070C0"/>
                </a:solidFill>
                <a:latin typeface="Book Antiqua" pitchFamily="18" charset="0"/>
              </a:rPr>
              <a:t> </a:t>
            </a:r>
            <a:r>
              <a:rPr lang="en-GB" altLang="en-US" sz="1800" i="0" dirty="0" smtClean="0">
                <a:latin typeface="Book Antiqua" pitchFamily="18" charset="0"/>
              </a:rPr>
              <a:t>(tough ones): select few priorities on basis of specialisation &amp; integration in international value chains</a:t>
            </a:r>
          </a:p>
          <a:p>
            <a:pPr marL="57150" indent="0" algn="just">
              <a:buFontTx/>
              <a:buNone/>
            </a:pPr>
            <a:endParaRPr lang="en-GB" altLang="en-US" sz="1800" b="1" i="0" u="sng" dirty="0" smtClean="0">
              <a:solidFill>
                <a:srgbClr val="C00000"/>
              </a:solidFill>
              <a:latin typeface="Book Antiqua" pitchFamily="18" charset="0"/>
            </a:endParaRPr>
          </a:p>
          <a:p>
            <a:pPr marL="57150" indent="0" algn="just">
              <a:buFontTx/>
              <a:buNone/>
            </a:pPr>
            <a:r>
              <a:rPr lang="en-GB" altLang="en-US" sz="1800" b="1" i="0" u="sng" dirty="0" smtClean="0">
                <a:solidFill>
                  <a:srgbClr val="C00000"/>
                </a:solidFill>
                <a:latin typeface="Book Antiqua" pitchFamily="18" charset="0"/>
              </a:rPr>
              <a:t>C</a:t>
            </a:r>
            <a:r>
              <a:rPr lang="en-GB" altLang="en-US" sz="1800" b="1" i="0" dirty="0" smtClean="0">
                <a:solidFill>
                  <a:srgbClr val="0070C0"/>
                </a:solidFill>
                <a:latin typeface="Book Antiqua" pitchFamily="18" charset="0"/>
              </a:rPr>
              <a:t>ritical mass </a:t>
            </a:r>
            <a:r>
              <a:rPr lang="en-GB" altLang="en-US" sz="1800" i="0" dirty="0" smtClean="0">
                <a:latin typeface="Book Antiqua" pitchFamily="18" charset="0"/>
              </a:rPr>
              <a:t>of resources &amp; talent: cooperation between regions by avoiding duplication and fragmentation</a:t>
            </a:r>
          </a:p>
          <a:p>
            <a:pPr marL="57150" indent="0" algn="just">
              <a:buFontTx/>
              <a:buNone/>
            </a:pPr>
            <a:endParaRPr lang="en-GB" altLang="en-US" sz="1800" b="1" i="0" u="sng" dirty="0" smtClean="0">
              <a:solidFill>
                <a:srgbClr val="C00000"/>
              </a:solidFill>
              <a:latin typeface="Book Antiqua" pitchFamily="18" charset="0"/>
            </a:endParaRPr>
          </a:p>
          <a:p>
            <a:pPr marL="57150" indent="0" algn="just">
              <a:buFontTx/>
              <a:buNone/>
            </a:pPr>
            <a:r>
              <a:rPr lang="en-GB" altLang="en-US" sz="1800" b="1" i="0" u="sng" dirty="0" smtClean="0">
                <a:solidFill>
                  <a:srgbClr val="C00000"/>
                </a:solidFill>
                <a:latin typeface="Book Antiqua" pitchFamily="18" charset="0"/>
              </a:rPr>
              <a:t>C</a:t>
            </a:r>
            <a:r>
              <a:rPr lang="en-GB" altLang="en-US" sz="1800" b="1" i="0" dirty="0" smtClean="0">
                <a:solidFill>
                  <a:srgbClr val="0070C0"/>
                </a:solidFill>
                <a:latin typeface="Book Antiqua" pitchFamily="18" charset="0"/>
              </a:rPr>
              <a:t>ollaborative Leadership</a:t>
            </a:r>
            <a:r>
              <a:rPr lang="en-GB" altLang="en-US" sz="1800" i="0" dirty="0" smtClean="0">
                <a:solidFill>
                  <a:srgbClr val="0070C0"/>
                </a:solidFill>
                <a:latin typeface="Book Antiqua" pitchFamily="18" charset="0"/>
              </a:rPr>
              <a:t>: </a:t>
            </a:r>
            <a:r>
              <a:rPr lang="en-GB" altLang="en-US" sz="1800" i="0" dirty="0" smtClean="0">
                <a:latin typeface="Book Antiqua" pitchFamily="18" charset="0"/>
              </a:rPr>
              <a:t>involve stakeholders from academia, businesses, public administrations and civil society ("quadruple helix") &amp; synergies between funding instruments (EU, national, regional)</a:t>
            </a:r>
          </a:p>
        </p:txBody>
      </p:sp>
      <p:sp>
        <p:nvSpPr>
          <p:cNvPr id="4" name="Rectangle 3"/>
          <p:cNvSpPr/>
          <p:nvPr/>
        </p:nvSpPr>
        <p:spPr>
          <a:xfrm>
            <a:off x="4885489" y="122194"/>
            <a:ext cx="2948243" cy="461665"/>
          </a:xfrm>
          <a:prstGeom prst="rect">
            <a:avLst/>
          </a:prstGeom>
        </p:spPr>
        <p:txBody>
          <a:bodyPr wrap="none">
            <a:spAutoFit/>
          </a:bodyPr>
          <a:lstStyle/>
          <a:p>
            <a:pPr algn="ctr">
              <a:buNone/>
            </a:pPr>
            <a:r>
              <a:rPr lang="en-GB" altLang="en-US" sz="2400" dirty="0" smtClean="0">
                <a:solidFill>
                  <a:srgbClr val="0070C0"/>
                </a:solidFill>
                <a:latin typeface="Book Antiqua" pitchFamily="18" charset="0"/>
              </a:rPr>
              <a:t>Smart Specialisation</a:t>
            </a:r>
            <a:endParaRPr lang="hr-HR" sz="2400" dirty="0" smtClean="0">
              <a:solidFill>
                <a:srgbClr val="0070C0"/>
              </a:solidFill>
              <a:latin typeface="Book Antiqua" pitchFamily="18" charset="0"/>
            </a:endParaRPr>
          </a:p>
        </p:txBody>
      </p:sp>
    </p:spTree>
    <p:extLst>
      <p:ext uri="{BB962C8B-B14F-4D97-AF65-F5344CB8AC3E}">
        <p14:creationId xmlns:p14="http://schemas.microsoft.com/office/powerpoint/2010/main" val="36673717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Screenshot 2018-04-12 18.35.07.png"/>
          <p:cNvPicPr>
            <a:picLocks noChangeAspect="1" noChangeArrowheads="1"/>
          </p:cNvPicPr>
          <p:nvPr/>
        </p:nvPicPr>
        <p:blipFill>
          <a:blip r:embed="rId3" cstate="print"/>
          <a:srcRect/>
          <a:stretch>
            <a:fillRect/>
          </a:stretch>
        </p:blipFill>
        <p:spPr bwMode="auto">
          <a:xfrm>
            <a:off x="158261" y="747346"/>
            <a:ext cx="10975903" cy="5706208"/>
          </a:xfrm>
          <a:prstGeom prst="rect">
            <a:avLst/>
          </a:prstGeom>
          <a:noFill/>
        </p:spPr>
      </p:pic>
      <p:sp>
        <p:nvSpPr>
          <p:cNvPr id="5" name="Rechteck 1"/>
          <p:cNvSpPr>
            <a:spLocks noChangeArrowheads="1"/>
          </p:cNvSpPr>
          <p:nvPr/>
        </p:nvSpPr>
        <p:spPr bwMode="auto">
          <a:xfrm>
            <a:off x="143286" y="728691"/>
            <a:ext cx="11548420" cy="369332"/>
          </a:xfrm>
          <a:prstGeom prst="rect">
            <a:avLst/>
          </a:prstGeom>
          <a:solidFill>
            <a:schemeClr val="bg1"/>
          </a:solidFill>
          <a:ln w="9525">
            <a:noFill/>
            <a:miter lim="800000"/>
            <a:headEnd/>
            <a:tailEnd/>
          </a:ln>
        </p:spPr>
        <p:txBody>
          <a:bodyPr wrap="square">
            <a:spAutoFit/>
          </a:bodyPr>
          <a:lstStyle/>
          <a:p>
            <a:r>
              <a:rPr lang="hr-HR" altLang="en-US" dirty="0" smtClean="0">
                <a:solidFill>
                  <a:srgbClr val="0070C0"/>
                </a:solidFill>
                <a:latin typeface="Book Antiqua" pitchFamily="18" charset="0"/>
              </a:rPr>
              <a:t>Smart </a:t>
            </a:r>
            <a:r>
              <a:rPr lang="hr-HR" altLang="en-US" dirty="0" err="1" smtClean="0">
                <a:solidFill>
                  <a:srgbClr val="0070C0"/>
                </a:solidFill>
                <a:latin typeface="Book Antiqua" pitchFamily="18" charset="0"/>
              </a:rPr>
              <a:t>specialization</a:t>
            </a:r>
            <a:r>
              <a:rPr lang="hr-HR" altLang="en-US" dirty="0" smtClean="0">
                <a:solidFill>
                  <a:srgbClr val="0070C0"/>
                </a:solidFill>
                <a:latin typeface="Book Antiqua" pitchFamily="18" charset="0"/>
              </a:rPr>
              <a:t> </a:t>
            </a:r>
            <a:r>
              <a:rPr lang="hr-HR" altLang="en-US" dirty="0" err="1" smtClean="0">
                <a:solidFill>
                  <a:srgbClr val="0070C0"/>
                </a:solidFill>
                <a:latin typeface="Book Antiqua" pitchFamily="18" charset="0"/>
              </a:rPr>
              <a:t>in</a:t>
            </a:r>
            <a:r>
              <a:rPr lang="hr-HR" altLang="en-US" dirty="0" smtClean="0">
                <a:solidFill>
                  <a:srgbClr val="0070C0"/>
                </a:solidFill>
                <a:latin typeface="Book Antiqua" pitchFamily="18" charset="0"/>
              </a:rPr>
              <a:t> </a:t>
            </a:r>
            <a:r>
              <a:rPr lang="hr-HR" altLang="en-US" dirty="0" err="1" smtClean="0">
                <a:solidFill>
                  <a:srgbClr val="0070C0"/>
                </a:solidFill>
                <a:latin typeface="Book Antiqua" pitchFamily="18" charset="0"/>
              </a:rPr>
              <a:t>practise</a:t>
            </a:r>
            <a:r>
              <a:rPr lang="hr-HR" altLang="en-US" dirty="0" smtClean="0">
                <a:solidFill>
                  <a:srgbClr val="0070C0"/>
                </a:solidFill>
                <a:latin typeface="Book Antiqua" pitchFamily="18" charset="0"/>
              </a:rPr>
              <a:t>…?</a:t>
            </a:r>
            <a:endParaRPr lang="en-US" altLang="en-US" dirty="0">
              <a:solidFill>
                <a:srgbClr val="0070C0"/>
              </a:solidFill>
              <a:latin typeface="Book Antiqua" pitchFamily="18" charset="0"/>
            </a:endParaRPr>
          </a:p>
        </p:txBody>
      </p:sp>
      <p:pic>
        <p:nvPicPr>
          <p:cNvPr id="30722" name="Picture 3"/>
          <p:cNvPicPr>
            <a:picLocks noChangeAspect="1" noChangeArrowheads="1"/>
          </p:cNvPicPr>
          <p:nvPr/>
        </p:nvPicPr>
        <p:blipFill>
          <a:blip r:embed="rId4" cstate="print"/>
          <a:srcRect/>
          <a:stretch>
            <a:fillRect/>
          </a:stretch>
        </p:blipFill>
        <p:spPr bwMode="auto">
          <a:xfrm>
            <a:off x="5586459" y="2124637"/>
            <a:ext cx="5003800" cy="3333750"/>
          </a:xfrm>
          <a:prstGeom prst="rect">
            <a:avLst/>
          </a:prstGeom>
          <a:noFill/>
          <a:ln w="9525" algn="ctr">
            <a:noFill/>
            <a:miter lim="800000"/>
            <a:headEnd/>
            <a:tailEnd/>
          </a:ln>
        </p:spPr>
      </p:pic>
      <p:sp>
        <p:nvSpPr>
          <p:cNvPr id="7" name="Rectangle 6"/>
          <p:cNvSpPr/>
          <p:nvPr/>
        </p:nvSpPr>
        <p:spPr>
          <a:xfrm>
            <a:off x="4696019" y="262237"/>
            <a:ext cx="2948243" cy="461665"/>
          </a:xfrm>
          <a:prstGeom prst="rect">
            <a:avLst/>
          </a:prstGeom>
        </p:spPr>
        <p:txBody>
          <a:bodyPr wrap="none">
            <a:spAutoFit/>
          </a:bodyPr>
          <a:lstStyle/>
          <a:p>
            <a:pPr algn="ctr">
              <a:buNone/>
            </a:pPr>
            <a:r>
              <a:rPr lang="en-GB" altLang="en-US" sz="2400" dirty="0" smtClean="0">
                <a:solidFill>
                  <a:srgbClr val="0070C0"/>
                </a:solidFill>
                <a:latin typeface="Book Antiqua" pitchFamily="18" charset="0"/>
              </a:rPr>
              <a:t>Smart Specialisation</a:t>
            </a:r>
            <a:endParaRPr lang="hr-HR" sz="2400" dirty="0" smtClean="0">
              <a:solidFill>
                <a:srgbClr val="0070C0"/>
              </a:solidFill>
              <a:latin typeface="Book Antiqua" pitchFamily="18" charset="0"/>
            </a:endParaRPr>
          </a:p>
        </p:txBody>
      </p:sp>
      <p:sp>
        <p:nvSpPr>
          <p:cNvPr id="2" name="Pravokutnik 1"/>
          <p:cNvSpPr/>
          <p:nvPr/>
        </p:nvSpPr>
        <p:spPr>
          <a:xfrm>
            <a:off x="3002035" y="3606846"/>
            <a:ext cx="4011034" cy="369332"/>
          </a:xfrm>
          <a:prstGeom prst="rect">
            <a:avLst/>
          </a:prstGeom>
          <a:solidFill>
            <a:srgbClr val="FFFF00"/>
          </a:solidFill>
        </p:spPr>
        <p:txBody>
          <a:bodyPr wrap="none">
            <a:spAutoFit/>
          </a:bodyPr>
          <a:lstStyle/>
          <a:p>
            <a:r>
              <a:rPr lang="hr-HR" altLang="en-US" dirty="0">
                <a:solidFill>
                  <a:srgbClr val="0070C0"/>
                </a:solidFill>
                <a:latin typeface="Book Antiqua" pitchFamily="18" charset="0"/>
              </a:rPr>
              <a:t>Smart </a:t>
            </a:r>
            <a:r>
              <a:rPr lang="hr-HR" altLang="en-US" dirty="0" err="1">
                <a:solidFill>
                  <a:srgbClr val="0070C0"/>
                </a:solidFill>
                <a:latin typeface="Book Antiqua" pitchFamily="18" charset="0"/>
              </a:rPr>
              <a:t>specialization</a:t>
            </a:r>
            <a:r>
              <a:rPr lang="hr-HR" altLang="en-US" dirty="0">
                <a:solidFill>
                  <a:srgbClr val="0070C0"/>
                </a:solidFill>
                <a:latin typeface="Book Antiqua" pitchFamily="18" charset="0"/>
              </a:rPr>
              <a:t> </a:t>
            </a:r>
            <a:r>
              <a:rPr lang="hr-HR" altLang="en-US" dirty="0" err="1">
                <a:solidFill>
                  <a:srgbClr val="0070C0"/>
                </a:solidFill>
                <a:latin typeface="Book Antiqua" pitchFamily="18" charset="0"/>
              </a:rPr>
              <a:t>in</a:t>
            </a:r>
            <a:r>
              <a:rPr lang="hr-HR" altLang="en-US" dirty="0">
                <a:solidFill>
                  <a:srgbClr val="0070C0"/>
                </a:solidFill>
                <a:latin typeface="Book Antiqua" pitchFamily="18" charset="0"/>
              </a:rPr>
              <a:t> </a:t>
            </a:r>
            <a:r>
              <a:rPr lang="hr-HR" altLang="en-US" dirty="0" err="1">
                <a:solidFill>
                  <a:srgbClr val="0070C0"/>
                </a:solidFill>
                <a:latin typeface="Book Antiqua" pitchFamily="18" charset="0"/>
              </a:rPr>
              <a:t>practise</a:t>
            </a:r>
            <a:r>
              <a:rPr lang="hr-HR" altLang="en-US" dirty="0" smtClean="0">
                <a:solidFill>
                  <a:srgbClr val="0070C0"/>
                </a:solidFill>
                <a:latin typeface="Book Antiqua" pitchFamily="18" charset="0"/>
              </a:rPr>
              <a:t>…????</a:t>
            </a:r>
            <a:endParaRPr lang="en-US" altLang="en-US" dirty="0">
              <a:solidFill>
                <a:srgbClr val="0070C0"/>
              </a:solidFill>
              <a:latin typeface="Book Antiqua" pitchFamily="18" charset="0"/>
            </a:endParaRPr>
          </a:p>
        </p:txBody>
      </p:sp>
    </p:spTree>
    <p:extLst>
      <p:ext uri="{BB962C8B-B14F-4D97-AF65-F5344CB8AC3E}">
        <p14:creationId xmlns:p14="http://schemas.microsoft.com/office/powerpoint/2010/main" val="30863807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4754" y="122194"/>
            <a:ext cx="4589718" cy="461665"/>
          </a:xfrm>
          <a:prstGeom prst="rect">
            <a:avLst/>
          </a:prstGeom>
        </p:spPr>
        <p:txBody>
          <a:bodyPr wrap="none">
            <a:spAutoFit/>
          </a:bodyPr>
          <a:lstStyle/>
          <a:p>
            <a:pPr algn="ctr">
              <a:buNone/>
            </a:pPr>
            <a:r>
              <a:rPr lang="en-GB" altLang="en-US" sz="2400" dirty="0" smtClean="0">
                <a:solidFill>
                  <a:srgbClr val="0070C0"/>
                </a:solidFill>
                <a:latin typeface="Book Antiqua" pitchFamily="18" charset="0"/>
              </a:rPr>
              <a:t>Smart Specialisation</a:t>
            </a:r>
            <a:r>
              <a:rPr lang="hr-HR" altLang="en-US" sz="2400" dirty="0" smtClean="0">
                <a:solidFill>
                  <a:srgbClr val="0070C0"/>
                </a:solidFill>
                <a:latin typeface="Book Antiqua" pitchFamily="18" charset="0"/>
              </a:rPr>
              <a:t> </a:t>
            </a:r>
            <a:r>
              <a:rPr lang="hr-HR" altLang="en-US" sz="2400" dirty="0" err="1" smtClean="0">
                <a:solidFill>
                  <a:srgbClr val="FF0000"/>
                </a:solidFill>
                <a:latin typeface="Book Antiqua" pitchFamily="18" charset="0"/>
              </a:rPr>
              <a:t>in</a:t>
            </a:r>
            <a:r>
              <a:rPr lang="hr-HR" altLang="en-US" sz="2400" dirty="0" smtClean="0">
                <a:solidFill>
                  <a:srgbClr val="FF0000"/>
                </a:solidFill>
                <a:latin typeface="Book Antiqua" pitchFamily="18" charset="0"/>
              </a:rPr>
              <a:t> </a:t>
            </a:r>
            <a:r>
              <a:rPr lang="hr-HR" altLang="en-US" sz="2400" dirty="0" err="1" smtClean="0">
                <a:solidFill>
                  <a:srgbClr val="FF0000"/>
                </a:solidFill>
                <a:latin typeface="Book Antiqua" pitchFamily="18" charset="0"/>
              </a:rPr>
              <a:t>practise</a:t>
            </a:r>
            <a:r>
              <a:rPr lang="hr-HR" altLang="en-US" sz="2400" dirty="0" smtClean="0">
                <a:solidFill>
                  <a:srgbClr val="FF0000"/>
                </a:solidFill>
                <a:latin typeface="Book Antiqua" pitchFamily="18" charset="0"/>
              </a:rPr>
              <a:t>..</a:t>
            </a:r>
            <a:endParaRPr lang="hr-HR" sz="2400" dirty="0" smtClean="0">
              <a:solidFill>
                <a:srgbClr val="FF0000"/>
              </a:solidFill>
              <a:latin typeface="Book Antiqua" pitchFamily="18" charset="0"/>
            </a:endParaRPr>
          </a:p>
        </p:txBody>
      </p:sp>
      <p:sp>
        <p:nvSpPr>
          <p:cNvPr id="5" name="TextBox 4"/>
          <p:cNvSpPr txBox="1"/>
          <p:nvPr/>
        </p:nvSpPr>
        <p:spPr>
          <a:xfrm>
            <a:off x="9234616" y="6488668"/>
            <a:ext cx="2133600" cy="369332"/>
          </a:xfrm>
          <a:prstGeom prst="rect">
            <a:avLst/>
          </a:prstGeom>
          <a:solidFill>
            <a:schemeClr val="bg1"/>
          </a:solidFill>
        </p:spPr>
        <p:txBody>
          <a:bodyPr wrap="square" rtlCol="0">
            <a:spAutoFit/>
          </a:bodyPr>
          <a:lstStyle/>
          <a:p>
            <a:endParaRPr lang="hr-HR" dirty="0"/>
          </a:p>
        </p:txBody>
      </p:sp>
      <p:pic>
        <p:nvPicPr>
          <p:cNvPr id="6" name="Slika 5"/>
          <p:cNvPicPr>
            <a:picLocks noChangeAspect="1"/>
          </p:cNvPicPr>
          <p:nvPr/>
        </p:nvPicPr>
        <p:blipFill>
          <a:blip r:embed="rId3"/>
          <a:stretch>
            <a:fillRect/>
          </a:stretch>
        </p:blipFill>
        <p:spPr>
          <a:xfrm>
            <a:off x="726142" y="1389529"/>
            <a:ext cx="7754470" cy="3926542"/>
          </a:xfrm>
          <a:prstGeom prst="rect">
            <a:avLst/>
          </a:prstGeom>
        </p:spPr>
      </p:pic>
      <p:sp>
        <p:nvSpPr>
          <p:cNvPr id="7" name="TekstniOkvir 6"/>
          <p:cNvSpPr txBox="1"/>
          <p:nvPr/>
        </p:nvSpPr>
        <p:spPr>
          <a:xfrm>
            <a:off x="726142" y="5316071"/>
            <a:ext cx="2055371" cy="246221"/>
          </a:xfrm>
          <a:prstGeom prst="rect">
            <a:avLst/>
          </a:prstGeom>
          <a:noFill/>
        </p:spPr>
        <p:txBody>
          <a:bodyPr wrap="none" rtlCol="0">
            <a:spAutoFit/>
          </a:bodyPr>
          <a:lstStyle/>
          <a:p>
            <a:r>
              <a:rPr lang="hr-HR" sz="1000" dirty="0" err="1" smtClean="0"/>
              <a:t>Source</a:t>
            </a:r>
            <a:r>
              <a:rPr lang="hr-HR" sz="1000" dirty="0" smtClean="0"/>
              <a:t>: Morgan </a:t>
            </a:r>
            <a:r>
              <a:rPr lang="hr-HR" sz="1000" dirty="0" err="1" smtClean="0"/>
              <a:t>and</a:t>
            </a:r>
            <a:r>
              <a:rPr lang="hr-HR" sz="1000" dirty="0" smtClean="0"/>
              <a:t> </a:t>
            </a:r>
            <a:r>
              <a:rPr lang="hr-HR" sz="1000" dirty="0" err="1" smtClean="0"/>
              <a:t>Marques</a:t>
            </a:r>
            <a:r>
              <a:rPr lang="hr-HR" sz="1000" dirty="0" smtClean="0"/>
              <a:t>, 2018</a:t>
            </a:r>
            <a:endParaRPr lang="hr-HR" sz="1000" dirty="0"/>
          </a:p>
        </p:txBody>
      </p:sp>
      <p:sp>
        <p:nvSpPr>
          <p:cNvPr id="8" name="TekstniOkvir 7"/>
          <p:cNvSpPr txBox="1"/>
          <p:nvPr/>
        </p:nvSpPr>
        <p:spPr>
          <a:xfrm>
            <a:off x="8448283" y="1671436"/>
            <a:ext cx="3241693" cy="3416320"/>
          </a:xfrm>
          <a:prstGeom prst="rect">
            <a:avLst/>
          </a:prstGeom>
          <a:noFill/>
        </p:spPr>
        <p:txBody>
          <a:bodyPr wrap="square" rtlCol="0">
            <a:spAutoFit/>
          </a:bodyPr>
          <a:lstStyle/>
          <a:p>
            <a:pPr marL="285750" indent="-285750" algn="just">
              <a:buFont typeface="Arial" panose="020B0604020202020204" pitchFamily="34" charset="0"/>
              <a:buChar char="•"/>
            </a:pPr>
            <a:r>
              <a:rPr lang="hr-HR" b="1" i="1" dirty="0">
                <a:solidFill>
                  <a:srgbClr val="0070C0"/>
                </a:solidFill>
                <a:latin typeface="Book Antiqua" pitchFamily="18" charset="0"/>
              </a:rPr>
              <a:t>No </a:t>
            </a:r>
            <a:r>
              <a:rPr lang="hr-HR" b="1" i="1" dirty="0" err="1">
                <a:solidFill>
                  <a:srgbClr val="0070C0"/>
                </a:solidFill>
                <a:latin typeface="Book Antiqua" pitchFamily="18" charset="0"/>
              </a:rPr>
              <a:t>coorelation</a:t>
            </a:r>
            <a:r>
              <a:rPr lang="hr-HR" b="1" i="1" dirty="0">
                <a:solidFill>
                  <a:srgbClr val="0070C0"/>
                </a:solidFill>
                <a:latin typeface="Book Antiqua" pitchFamily="18" charset="0"/>
              </a:rPr>
              <a:t> </a:t>
            </a:r>
            <a:r>
              <a:rPr lang="hr-HR" b="1" i="1" dirty="0" err="1">
                <a:solidFill>
                  <a:srgbClr val="0070C0"/>
                </a:solidFill>
                <a:latin typeface="Book Antiqua" pitchFamily="18" charset="0"/>
              </a:rPr>
              <a:t>between</a:t>
            </a:r>
            <a:r>
              <a:rPr lang="hr-HR" b="1" i="1" dirty="0">
                <a:solidFill>
                  <a:srgbClr val="0070C0"/>
                </a:solidFill>
                <a:latin typeface="Book Antiqua" pitchFamily="18" charset="0"/>
              </a:rPr>
              <a:t> development </a:t>
            </a:r>
            <a:r>
              <a:rPr lang="hr-HR" b="1" i="1" dirty="0" err="1">
                <a:solidFill>
                  <a:srgbClr val="0070C0"/>
                </a:solidFill>
                <a:latin typeface="Book Antiqua" pitchFamily="18" charset="0"/>
              </a:rPr>
              <a:t>stage</a:t>
            </a:r>
            <a:r>
              <a:rPr lang="hr-HR" b="1" i="1" dirty="0">
                <a:solidFill>
                  <a:srgbClr val="0070C0"/>
                </a:solidFill>
                <a:latin typeface="Book Antiqua" pitchFamily="18" charset="0"/>
              </a:rPr>
              <a:t> </a:t>
            </a:r>
            <a:r>
              <a:rPr lang="hr-HR" b="1" i="1" dirty="0" err="1">
                <a:solidFill>
                  <a:srgbClr val="0070C0"/>
                </a:solidFill>
                <a:latin typeface="Book Antiqua" pitchFamily="18" charset="0"/>
              </a:rPr>
              <a:t>and</a:t>
            </a:r>
            <a:r>
              <a:rPr lang="hr-HR" b="1" i="1" dirty="0">
                <a:solidFill>
                  <a:srgbClr val="0070C0"/>
                </a:solidFill>
                <a:latin typeface="Book Antiqua" pitchFamily="18" charset="0"/>
              </a:rPr>
              <a:t> </a:t>
            </a:r>
            <a:r>
              <a:rPr lang="hr-HR" b="1" i="1" dirty="0" err="1">
                <a:solidFill>
                  <a:srgbClr val="0070C0"/>
                </a:solidFill>
                <a:latin typeface="Book Antiqua" pitchFamily="18" charset="0"/>
              </a:rPr>
              <a:t>implementation</a:t>
            </a:r>
            <a:r>
              <a:rPr lang="hr-HR" b="1" i="1" dirty="0">
                <a:solidFill>
                  <a:srgbClr val="0070C0"/>
                </a:solidFill>
                <a:latin typeface="Book Antiqua" pitchFamily="18" charset="0"/>
              </a:rPr>
              <a:t> rate</a:t>
            </a:r>
            <a:r>
              <a:rPr lang="hr-HR" b="1" i="1" dirty="0" smtClean="0">
                <a:solidFill>
                  <a:srgbClr val="0070C0"/>
                </a:solidFill>
                <a:latin typeface="Book Antiqua" pitchFamily="18" charset="0"/>
              </a:rPr>
              <a:t>.</a:t>
            </a:r>
          </a:p>
          <a:p>
            <a:pPr marL="285750" indent="-285750" algn="just">
              <a:buFont typeface="Arial" panose="020B0604020202020204" pitchFamily="34" charset="0"/>
              <a:buChar char="•"/>
            </a:pPr>
            <a:endParaRPr lang="hr-HR" b="1" i="1" dirty="0">
              <a:solidFill>
                <a:srgbClr val="0070C0"/>
              </a:solidFill>
              <a:latin typeface="Book Antiqua" pitchFamily="18" charset="0"/>
            </a:endParaRPr>
          </a:p>
          <a:p>
            <a:pPr marL="285750" indent="-285750" algn="just">
              <a:buFont typeface="Arial" panose="020B0604020202020204" pitchFamily="34" charset="0"/>
              <a:buChar char="•"/>
            </a:pPr>
            <a:r>
              <a:rPr lang="hr-HR" b="1" i="1" dirty="0" err="1">
                <a:solidFill>
                  <a:srgbClr val="0070C0"/>
                </a:solidFill>
                <a:latin typeface="Book Antiqua" pitchFamily="18" charset="0"/>
              </a:rPr>
              <a:t>Strong</a:t>
            </a:r>
            <a:r>
              <a:rPr lang="hr-HR" b="1" i="1" dirty="0">
                <a:solidFill>
                  <a:srgbClr val="0070C0"/>
                </a:solidFill>
                <a:latin typeface="Book Antiqua" pitchFamily="18" charset="0"/>
              </a:rPr>
              <a:t> </a:t>
            </a:r>
            <a:r>
              <a:rPr lang="hr-HR" b="1" i="1" dirty="0" err="1">
                <a:solidFill>
                  <a:srgbClr val="0070C0"/>
                </a:solidFill>
                <a:latin typeface="Book Antiqua" pitchFamily="18" charset="0"/>
              </a:rPr>
              <a:t>coorelation</a:t>
            </a:r>
            <a:r>
              <a:rPr lang="hr-HR" b="1" i="1" dirty="0">
                <a:solidFill>
                  <a:srgbClr val="0070C0"/>
                </a:solidFill>
                <a:latin typeface="Book Antiqua" pitchFamily="18" charset="0"/>
              </a:rPr>
              <a:t> </a:t>
            </a:r>
            <a:r>
              <a:rPr lang="hr-HR" b="1" i="1" dirty="0" err="1">
                <a:solidFill>
                  <a:srgbClr val="0070C0"/>
                </a:solidFill>
                <a:latin typeface="Book Antiqua" pitchFamily="18" charset="0"/>
              </a:rPr>
              <a:t>between</a:t>
            </a:r>
            <a:r>
              <a:rPr lang="hr-HR" b="1" i="1" dirty="0">
                <a:solidFill>
                  <a:srgbClr val="0070C0"/>
                </a:solidFill>
                <a:latin typeface="Book Antiqua" pitchFamily="18" charset="0"/>
              </a:rPr>
              <a:t> development </a:t>
            </a:r>
            <a:r>
              <a:rPr lang="hr-HR" b="1" i="1" dirty="0" err="1">
                <a:solidFill>
                  <a:srgbClr val="0070C0"/>
                </a:solidFill>
                <a:latin typeface="Book Antiqua" pitchFamily="18" charset="0"/>
              </a:rPr>
              <a:t>stage</a:t>
            </a:r>
            <a:r>
              <a:rPr lang="hr-HR" b="1" i="1" dirty="0">
                <a:solidFill>
                  <a:srgbClr val="0070C0"/>
                </a:solidFill>
                <a:latin typeface="Book Antiqua" pitchFamily="18" charset="0"/>
              </a:rPr>
              <a:t> </a:t>
            </a:r>
            <a:r>
              <a:rPr lang="hr-HR" b="1" i="1" dirty="0" err="1">
                <a:solidFill>
                  <a:srgbClr val="0070C0"/>
                </a:solidFill>
                <a:latin typeface="Book Antiqua" pitchFamily="18" charset="0"/>
              </a:rPr>
              <a:t>and</a:t>
            </a:r>
            <a:r>
              <a:rPr lang="hr-HR" b="1" i="1" dirty="0">
                <a:solidFill>
                  <a:srgbClr val="0070C0"/>
                </a:solidFill>
                <a:latin typeface="Book Antiqua" pitchFamily="18" charset="0"/>
              </a:rPr>
              <a:t> </a:t>
            </a:r>
            <a:r>
              <a:rPr lang="hr-HR" b="1" i="1" dirty="0" err="1">
                <a:solidFill>
                  <a:srgbClr val="0070C0"/>
                </a:solidFill>
                <a:latin typeface="Book Antiqua" pitchFamily="18" charset="0"/>
              </a:rPr>
              <a:t>co-financing</a:t>
            </a:r>
            <a:r>
              <a:rPr lang="hr-HR" b="1" i="1" dirty="0">
                <a:solidFill>
                  <a:srgbClr val="0070C0"/>
                </a:solidFill>
                <a:latin typeface="Book Antiqua" pitchFamily="18" charset="0"/>
              </a:rPr>
              <a:t> rate =&gt; </a:t>
            </a:r>
            <a:r>
              <a:rPr lang="hr-HR" b="1" i="1" dirty="0" err="1">
                <a:solidFill>
                  <a:srgbClr val="0070C0"/>
                </a:solidFill>
                <a:latin typeface="Book Antiqua" pitchFamily="18" charset="0"/>
              </a:rPr>
              <a:t>less</a:t>
            </a:r>
            <a:r>
              <a:rPr lang="hr-HR" b="1" i="1" dirty="0">
                <a:solidFill>
                  <a:srgbClr val="0070C0"/>
                </a:solidFill>
                <a:latin typeface="Book Antiqua" pitchFamily="18" charset="0"/>
              </a:rPr>
              <a:t> </a:t>
            </a:r>
            <a:r>
              <a:rPr lang="hr-HR" b="1" i="1" dirty="0" err="1">
                <a:solidFill>
                  <a:srgbClr val="0070C0"/>
                </a:solidFill>
                <a:latin typeface="Book Antiqua" pitchFamily="18" charset="0"/>
              </a:rPr>
              <a:t>oportunity</a:t>
            </a:r>
            <a:r>
              <a:rPr lang="hr-HR" b="1" i="1" dirty="0">
                <a:solidFill>
                  <a:srgbClr val="0070C0"/>
                </a:solidFill>
                <a:latin typeface="Book Antiqua" pitchFamily="18" charset="0"/>
              </a:rPr>
              <a:t> to </a:t>
            </a:r>
            <a:r>
              <a:rPr lang="hr-HR" b="1" i="1" dirty="0" err="1">
                <a:solidFill>
                  <a:srgbClr val="0070C0"/>
                </a:solidFill>
                <a:latin typeface="Book Antiqua" pitchFamily="18" charset="0"/>
              </a:rPr>
              <a:t>experiment</a:t>
            </a:r>
            <a:r>
              <a:rPr lang="hr-HR" b="1" i="1" dirty="0">
                <a:solidFill>
                  <a:srgbClr val="0070C0"/>
                </a:solidFill>
                <a:latin typeface="Book Antiqua" pitchFamily="18" charset="0"/>
              </a:rPr>
              <a:t> </a:t>
            </a:r>
            <a:r>
              <a:rPr lang="hr-HR" b="1" i="1" dirty="0" err="1">
                <a:solidFill>
                  <a:srgbClr val="0070C0"/>
                </a:solidFill>
                <a:latin typeface="Book Antiqua" pitchFamily="18" charset="0"/>
              </a:rPr>
              <a:t>with</a:t>
            </a:r>
            <a:r>
              <a:rPr lang="hr-HR" b="1" i="1" dirty="0">
                <a:solidFill>
                  <a:srgbClr val="0070C0"/>
                </a:solidFill>
                <a:latin typeface="Book Antiqua" pitchFamily="18" charset="0"/>
              </a:rPr>
              <a:t> </a:t>
            </a:r>
            <a:r>
              <a:rPr lang="hr-HR" b="1" i="1" dirty="0" err="1">
                <a:solidFill>
                  <a:srgbClr val="0070C0"/>
                </a:solidFill>
                <a:latin typeface="Book Antiqua" pitchFamily="18" charset="0"/>
              </a:rPr>
              <a:t>policies</a:t>
            </a:r>
            <a:r>
              <a:rPr lang="hr-HR" b="1" i="1" dirty="0">
                <a:solidFill>
                  <a:srgbClr val="0070C0"/>
                </a:solidFill>
                <a:latin typeface="Book Antiqua" pitchFamily="18" charset="0"/>
              </a:rPr>
              <a:t> </a:t>
            </a:r>
            <a:r>
              <a:rPr lang="hr-HR" b="1" i="1" dirty="0" err="1" smtClean="0">
                <a:solidFill>
                  <a:srgbClr val="0070C0"/>
                </a:solidFill>
                <a:latin typeface="Book Antiqua" pitchFamily="18" charset="0"/>
              </a:rPr>
              <a:t>inativties</a:t>
            </a:r>
            <a:r>
              <a:rPr lang="hr-HR" b="1" i="1" dirty="0" smtClean="0">
                <a:solidFill>
                  <a:srgbClr val="0070C0"/>
                </a:solidFill>
                <a:latin typeface="Book Antiqua" pitchFamily="18" charset="0"/>
              </a:rPr>
              <a:t> for </a:t>
            </a:r>
            <a:r>
              <a:rPr lang="hr-HR" b="1" i="1" dirty="0" err="1" smtClean="0">
                <a:solidFill>
                  <a:srgbClr val="0070C0"/>
                </a:solidFill>
                <a:latin typeface="Book Antiqua" pitchFamily="18" charset="0"/>
              </a:rPr>
              <a:t>less</a:t>
            </a:r>
            <a:r>
              <a:rPr lang="hr-HR" b="1" i="1" dirty="0" smtClean="0">
                <a:solidFill>
                  <a:srgbClr val="0070C0"/>
                </a:solidFill>
                <a:latin typeface="Book Antiqua" pitchFamily="18" charset="0"/>
              </a:rPr>
              <a:t> </a:t>
            </a:r>
            <a:r>
              <a:rPr lang="hr-HR" b="1" i="1" dirty="0" err="1" smtClean="0">
                <a:solidFill>
                  <a:srgbClr val="0070C0"/>
                </a:solidFill>
                <a:latin typeface="Book Antiqua" pitchFamily="18" charset="0"/>
              </a:rPr>
              <a:t>developed</a:t>
            </a:r>
            <a:r>
              <a:rPr lang="hr-HR" b="1" i="1" dirty="0" smtClean="0">
                <a:solidFill>
                  <a:srgbClr val="0070C0"/>
                </a:solidFill>
                <a:latin typeface="Book Antiqua" pitchFamily="18" charset="0"/>
              </a:rPr>
              <a:t> </a:t>
            </a:r>
            <a:r>
              <a:rPr lang="hr-HR" b="1" i="1" dirty="0" err="1" smtClean="0">
                <a:solidFill>
                  <a:srgbClr val="0070C0"/>
                </a:solidFill>
                <a:latin typeface="Book Antiqua" pitchFamily="18" charset="0"/>
              </a:rPr>
              <a:t>regions</a:t>
            </a:r>
            <a:r>
              <a:rPr lang="hr-HR" b="1" i="1" dirty="0" smtClean="0">
                <a:solidFill>
                  <a:srgbClr val="0070C0"/>
                </a:solidFill>
                <a:latin typeface="Book Antiqua" pitchFamily="18" charset="0"/>
              </a:rPr>
              <a:t> </a:t>
            </a:r>
            <a:r>
              <a:rPr lang="hr-HR" b="1" i="1" dirty="0">
                <a:solidFill>
                  <a:srgbClr val="0070C0"/>
                </a:solidFill>
                <a:latin typeface="Book Antiqua" pitchFamily="18" charset="0"/>
              </a:rPr>
              <a:t>(Morgan </a:t>
            </a:r>
            <a:r>
              <a:rPr lang="hr-HR" b="1" i="1" dirty="0" err="1">
                <a:solidFill>
                  <a:srgbClr val="0070C0"/>
                </a:solidFill>
                <a:latin typeface="Book Antiqua" pitchFamily="18" charset="0"/>
              </a:rPr>
              <a:t>and</a:t>
            </a:r>
            <a:r>
              <a:rPr lang="hr-HR" b="1" i="1" dirty="0">
                <a:solidFill>
                  <a:srgbClr val="0070C0"/>
                </a:solidFill>
                <a:latin typeface="Book Antiqua" pitchFamily="18" charset="0"/>
              </a:rPr>
              <a:t> </a:t>
            </a:r>
            <a:r>
              <a:rPr lang="hr-HR" b="1" i="1" dirty="0" err="1">
                <a:solidFill>
                  <a:srgbClr val="0070C0"/>
                </a:solidFill>
                <a:latin typeface="Book Antiqua" pitchFamily="18" charset="0"/>
              </a:rPr>
              <a:t>Marques</a:t>
            </a:r>
            <a:r>
              <a:rPr lang="hr-HR" b="1" i="1" dirty="0">
                <a:solidFill>
                  <a:srgbClr val="0070C0"/>
                </a:solidFill>
                <a:latin typeface="Book Antiqua" pitchFamily="18" charset="0"/>
              </a:rPr>
              <a:t>, 2018)</a:t>
            </a:r>
          </a:p>
        </p:txBody>
      </p:sp>
      <p:sp>
        <p:nvSpPr>
          <p:cNvPr id="9" name="Pravokutnik 8"/>
          <p:cNvSpPr/>
          <p:nvPr/>
        </p:nvSpPr>
        <p:spPr>
          <a:xfrm>
            <a:off x="134470" y="804860"/>
            <a:ext cx="11555506" cy="369332"/>
          </a:xfrm>
          <a:prstGeom prst="rect">
            <a:avLst/>
          </a:prstGeom>
        </p:spPr>
        <p:txBody>
          <a:bodyPr wrap="square">
            <a:spAutoFit/>
          </a:bodyPr>
          <a:lstStyle/>
          <a:p>
            <a:pPr marL="449263" indent="-449263" algn="just">
              <a:buFontTx/>
              <a:buAutoNum type="arabicParenR"/>
              <a:defRPr/>
            </a:pPr>
            <a:r>
              <a:rPr lang="en-US" b="1" i="1" dirty="0">
                <a:solidFill>
                  <a:srgbClr val="0070C0"/>
                </a:solidFill>
                <a:latin typeface="Book Antiqua" pitchFamily="18" charset="0"/>
              </a:rPr>
              <a:t>RIS3 has been described as “the largest innovation policy experiment in the world” (</a:t>
            </a:r>
            <a:r>
              <a:rPr lang="en-US" b="1" i="1" dirty="0" err="1">
                <a:solidFill>
                  <a:srgbClr val="0070C0"/>
                </a:solidFill>
                <a:latin typeface="Book Antiqua" pitchFamily="18" charset="0"/>
              </a:rPr>
              <a:t>Radosevic</a:t>
            </a:r>
            <a:r>
              <a:rPr lang="en-US" b="1" i="1" dirty="0">
                <a:solidFill>
                  <a:srgbClr val="0070C0"/>
                </a:solidFill>
                <a:latin typeface="Book Antiqua" pitchFamily="18" charset="0"/>
              </a:rPr>
              <a:t> et al, 2018)</a:t>
            </a:r>
            <a:endParaRPr lang="hr-HR" b="1" i="1" dirty="0">
              <a:solidFill>
                <a:srgbClr val="0070C0"/>
              </a:solidFill>
              <a:latin typeface="Book Antiqua" pitchFamily="18" charset="0"/>
            </a:endParaRPr>
          </a:p>
        </p:txBody>
      </p:sp>
    </p:spTree>
    <p:extLst>
      <p:ext uri="{BB962C8B-B14F-4D97-AF65-F5344CB8AC3E}">
        <p14:creationId xmlns:p14="http://schemas.microsoft.com/office/powerpoint/2010/main" val="4016776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itchFamily="34" charset="0"/>
              <a:buChar char="•"/>
              <a:defRPr/>
            </a:pPr>
            <a:r>
              <a:rPr lang="hr-HR" sz="2800" dirty="0" err="1" smtClean="0">
                <a:solidFill>
                  <a:schemeClr val="tx1">
                    <a:lumMod val="95000"/>
                    <a:lumOff val="5000"/>
                  </a:schemeClr>
                </a:solidFill>
                <a:latin typeface="Book Antiqua" pitchFamily="18" charset="0"/>
              </a:rPr>
              <a:t>Different</a:t>
            </a:r>
            <a:r>
              <a:rPr lang="hr-HR" sz="2800" dirty="0" smtClean="0">
                <a:solidFill>
                  <a:schemeClr val="tx1">
                    <a:lumMod val="95000"/>
                    <a:lumOff val="5000"/>
                  </a:schemeClr>
                </a:solidFill>
                <a:latin typeface="Book Antiqua" pitchFamily="18" charset="0"/>
              </a:rPr>
              <a:t> </a:t>
            </a:r>
            <a:r>
              <a:rPr lang="hr-HR" sz="2800" dirty="0" err="1" smtClean="0">
                <a:solidFill>
                  <a:schemeClr val="tx1">
                    <a:lumMod val="95000"/>
                    <a:lumOff val="5000"/>
                  </a:schemeClr>
                </a:solidFill>
                <a:latin typeface="Book Antiqua" pitchFamily="18" charset="0"/>
              </a:rPr>
              <a:t>aproach</a:t>
            </a:r>
            <a:r>
              <a:rPr lang="hr-HR" sz="2800" dirty="0" smtClean="0">
                <a:solidFill>
                  <a:schemeClr val="tx1">
                    <a:lumMod val="95000"/>
                    <a:lumOff val="5000"/>
                  </a:schemeClr>
                </a:solidFill>
                <a:latin typeface="Book Antiqua" pitchFamily="18" charset="0"/>
              </a:rPr>
              <a:t> to </a:t>
            </a:r>
            <a:r>
              <a:rPr lang="hr-HR" sz="2800" dirty="0" err="1" smtClean="0">
                <a:solidFill>
                  <a:schemeClr val="tx1">
                    <a:lumMod val="95000"/>
                    <a:lumOff val="5000"/>
                  </a:schemeClr>
                </a:solidFill>
                <a:latin typeface="Book Antiqua" pitchFamily="18" charset="0"/>
              </a:rPr>
              <a:t>defining</a:t>
            </a:r>
            <a:r>
              <a:rPr lang="hr-HR" sz="2800" dirty="0" smtClean="0">
                <a:solidFill>
                  <a:schemeClr val="tx1">
                    <a:lumMod val="95000"/>
                    <a:lumOff val="5000"/>
                  </a:schemeClr>
                </a:solidFill>
                <a:latin typeface="Book Antiqua" pitchFamily="18" charset="0"/>
              </a:rPr>
              <a:t> </a:t>
            </a:r>
            <a:r>
              <a:rPr lang="hr-HR" sz="2800" dirty="0" err="1" smtClean="0">
                <a:solidFill>
                  <a:schemeClr val="tx1">
                    <a:lumMod val="95000"/>
                    <a:lumOff val="5000"/>
                  </a:schemeClr>
                </a:solidFill>
                <a:latin typeface="Book Antiqua" pitchFamily="18" charset="0"/>
              </a:rPr>
              <a:t>competitivness</a:t>
            </a:r>
            <a:r>
              <a:rPr lang="hr-HR" sz="2800" dirty="0" smtClean="0">
                <a:solidFill>
                  <a:schemeClr val="tx1">
                    <a:lumMod val="95000"/>
                    <a:lumOff val="5000"/>
                  </a:schemeClr>
                </a:solidFill>
                <a:latin typeface="Book Antiqua" pitchFamily="18" charset="0"/>
              </a:rPr>
              <a:t>: </a:t>
            </a:r>
          </a:p>
          <a:p>
            <a:pPr>
              <a:buFontTx/>
              <a:buNone/>
              <a:defRPr/>
            </a:pPr>
            <a:r>
              <a:rPr lang="hr-HR" sz="2800" b="1" i="1" dirty="0" smtClean="0">
                <a:solidFill>
                  <a:srgbClr val="0070C0"/>
                </a:solidFill>
                <a:latin typeface="Book Antiqua" pitchFamily="18" charset="0"/>
              </a:rPr>
              <a:t>	- </a:t>
            </a:r>
            <a:r>
              <a:rPr lang="hr-HR" sz="2800" b="1" i="1" dirty="0" err="1" smtClean="0">
                <a:solidFill>
                  <a:srgbClr val="0070C0"/>
                </a:solidFill>
                <a:latin typeface="Book Antiqua" pitchFamily="18" charset="0"/>
              </a:rPr>
              <a:t>productivity</a:t>
            </a:r>
            <a:r>
              <a:rPr lang="hr-HR" sz="2800" b="1" i="1" dirty="0" smtClean="0">
                <a:solidFill>
                  <a:srgbClr val="0070C0"/>
                </a:solidFill>
                <a:latin typeface="Book Antiqua" pitchFamily="18" charset="0"/>
              </a:rPr>
              <a:t> </a:t>
            </a:r>
            <a:r>
              <a:rPr lang="hr-HR" sz="2800" b="1" i="1" dirty="0" err="1" smtClean="0">
                <a:solidFill>
                  <a:srgbClr val="0070C0"/>
                </a:solidFill>
                <a:latin typeface="Book Antiqua" pitchFamily="18" charset="0"/>
              </a:rPr>
              <a:t>and</a:t>
            </a:r>
            <a:r>
              <a:rPr lang="hr-HR" sz="2800" b="1" i="1" dirty="0" smtClean="0">
                <a:solidFill>
                  <a:srgbClr val="0070C0"/>
                </a:solidFill>
                <a:latin typeface="Book Antiqua" pitchFamily="18" charset="0"/>
              </a:rPr>
              <a:t> </a:t>
            </a:r>
            <a:r>
              <a:rPr lang="hr-HR" sz="2800" b="1" i="1" dirty="0" err="1" smtClean="0">
                <a:solidFill>
                  <a:srgbClr val="0070C0"/>
                </a:solidFill>
                <a:latin typeface="Book Antiqua" pitchFamily="18" charset="0"/>
              </a:rPr>
              <a:t>competitivness</a:t>
            </a:r>
            <a:endParaRPr lang="hr-HR" sz="2800" b="1" i="1" dirty="0" smtClean="0">
              <a:solidFill>
                <a:srgbClr val="0070C0"/>
              </a:solidFill>
              <a:latin typeface="Book Antiqua" pitchFamily="18" charset="0"/>
            </a:endParaRPr>
          </a:p>
          <a:p>
            <a:pPr>
              <a:buFontTx/>
              <a:buNone/>
              <a:defRPr/>
            </a:pPr>
            <a:r>
              <a:rPr lang="hr-HR" sz="2800" b="1" i="1" dirty="0" smtClean="0">
                <a:solidFill>
                  <a:srgbClr val="0070C0"/>
                </a:solidFill>
                <a:latin typeface="Book Antiqua" pitchFamily="18" charset="0"/>
              </a:rPr>
              <a:t>	- </a:t>
            </a:r>
            <a:r>
              <a:rPr lang="hr-HR" sz="2800" b="1" i="1" dirty="0" err="1" smtClean="0">
                <a:solidFill>
                  <a:srgbClr val="0070C0"/>
                </a:solidFill>
                <a:latin typeface="Book Antiqua" pitchFamily="18" charset="0"/>
              </a:rPr>
              <a:t>prosperity</a:t>
            </a:r>
            <a:r>
              <a:rPr lang="hr-HR" sz="2800" b="1" i="1" dirty="0" smtClean="0">
                <a:solidFill>
                  <a:srgbClr val="0070C0"/>
                </a:solidFill>
                <a:latin typeface="Book Antiqua" pitchFamily="18" charset="0"/>
              </a:rPr>
              <a:t> </a:t>
            </a:r>
            <a:r>
              <a:rPr lang="hr-HR" sz="2800" b="1" i="1" dirty="0" err="1" smtClean="0">
                <a:solidFill>
                  <a:srgbClr val="0070C0"/>
                </a:solidFill>
                <a:latin typeface="Book Antiqua" pitchFamily="18" charset="0"/>
              </a:rPr>
              <a:t>and</a:t>
            </a:r>
            <a:r>
              <a:rPr lang="hr-HR" sz="2800" b="1" i="1" dirty="0" smtClean="0">
                <a:solidFill>
                  <a:srgbClr val="0070C0"/>
                </a:solidFill>
                <a:latin typeface="Book Antiqua" pitchFamily="18" charset="0"/>
              </a:rPr>
              <a:t> </a:t>
            </a:r>
            <a:r>
              <a:rPr lang="hr-HR" sz="2800" b="1" i="1" dirty="0" err="1" smtClean="0">
                <a:solidFill>
                  <a:srgbClr val="0070C0"/>
                </a:solidFill>
                <a:latin typeface="Book Antiqua" pitchFamily="18" charset="0"/>
              </a:rPr>
              <a:t>competitivness</a:t>
            </a:r>
            <a:endParaRPr lang="hr-HR" dirty="0" smtClean="0"/>
          </a:p>
          <a:p>
            <a:pPr algn="just">
              <a:defRPr/>
            </a:pPr>
            <a:r>
              <a:rPr lang="en-US" i="1" dirty="0" smtClean="0">
                <a:solidFill>
                  <a:srgbClr val="FF0000"/>
                </a:solidFill>
              </a:rPr>
              <a:t>Regional competitiveness can be defined as the ability to offer an attractive and sustainable environment for firms and residents to live and work.</a:t>
            </a:r>
            <a:r>
              <a:rPr lang="hr-HR" i="1" dirty="0" smtClean="0">
                <a:solidFill>
                  <a:srgbClr val="FF0000"/>
                </a:solidFill>
              </a:rPr>
              <a:t>(</a:t>
            </a:r>
            <a:r>
              <a:rPr lang="hr-HR" i="1" dirty="0" err="1" smtClean="0">
                <a:solidFill>
                  <a:srgbClr val="FF0000"/>
                </a:solidFill>
              </a:rPr>
              <a:t>Dijkstra</a:t>
            </a:r>
            <a:r>
              <a:rPr lang="hr-HR" i="1" dirty="0" smtClean="0">
                <a:solidFill>
                  <a:srgbClr val="FF0000"/>
                </a:solidFill>
              </a:rPr>
              <a:t> et al. 2011.)</a:t>
            </a:r>
          </a:p>
        </p:txBody>
      </p:sp>
      <p:sp>
        <p:nvSpPr>
          <p:cNvPr id="4" name="Title 2"/>
          <p:cNvSpPr txBox="1">
            <a:spLocks/>
          </p:cNvSpPr>
          <p:nvPr/>
        </p:nvSpPr>
        <p:spPr>
          <a:xfrm>
            <a:off x="478699" y="260648"/>
            <a:ext cx="10705867" cy="504056"/>
          </a:xfrm>
          <a:prstGeom prst="rect">
            <a:avLst/>
          </a:prstGeom>
        </p:spPr>
        <p:txBody>
          <a:bodyPr anchor="ctr">
            <a:scene3d>
              <a:camera prst="orthographicFront"/>
              <a:lightRig rig="soft" dir="t"/>
            </a:scene3d>
            <a:sp3d prstMaterial="softEdge">
              <a:bevelT w="25400" h="25400"/>
            </a:sp3d>
          </a:bodyPr>
          <a:lstStyle/>
          <a:p>
            <a:pPr algn="ctr" fontAlgn="auto">
              <a:spcAft>
                <a:spcPts val="0"/>
              </a:spcAft>
              <a:defRPr/>
            </a:pPr>
            <a:r>
              <a:rPr lang="hr-HR" sz="3200" dirty="0">
                <a:solidFill>
                  <a:schemeClr val="tx1">
                    <a:lumMod val="95000"/>
                    <a:lumOff val="5000"/>
                  </a:schemeClr>
                </a:solidFill>
                <a:latin typeface="Book Antiqua" pitchFamily="18" charset="0"/>
                <a:ea typeface="+mj-ea"/>
                <a:cs typeface="+mj-cs"/>
              </a:rPr>
              <a:t/>
            </a:r>
            <a:br>
              <a:rPr lang="hr-HR" sz="3200" dirty="0">
                <a:solidFill>
                  <a:schemeClr val="tx1">
                    <a:lumMod val="95000"/>
                    <a:lumOff val="5000"/>
                  </a:schemeClr>
                </a:solidFill>
                <a:latin typeface="Book Antiqua" pitchFamily="18" charset="0"/>
                <a:ea typeface="+mj-ea"/>
                <a:cs typeface="+mj-cs"/>
              </a:rPr>
            </a:br>
            <a:r>
              <a:rPr lang="hr-HR" sz="4000" dirty="0" err="1">
                <a:solidFill>
                  <a:srgbClr val="FF0000"/>
                </a:solidFill>
                <a:latin typeface="Book Antiqua" pitchFamily="18" charset="0"/>
                <a:ea typeface="+mj-ea"/>
                <a:cs typeface="+mj-cs"/>
              </a:rPr>
              <a:t>Regional</a:t>
            </a:r>
            <a:r>
              <a:rPr lang="hr-HR" sz="4000" dirty="0">
                <a:solidFill>
                  <a:srgbClr val="FF0000"/>
                </a:solidFill>
                <a:latin typeface="Book Antiqua" pitchFamily="18" charset="0"/>
                <a:ea typeface="+mj-ea"/>
                <a:cs typeface="+mj-cs"/>
              </a:rPr>
              <a:t> </a:t>
            </a:r>
            <a:r>
              <a:rPr lang="hr-HR" sz="4000" dirty="0" err="1" smtClean="0">
                <a:solidFill>
                  <a:srgbClr val="FF0000"/>
                </a:solidFill>
                <a:latin typeface="Book Antiqua" pitchFamily="18" charset="0"/>
                <a:ea typeface="+mj-ea"/>
                <a:cs typeface="+mj-cs"/>
              </a:rPr>
              <a:t>Competitiveness</a:t>
            </a:r>
            <a:endParaRPr lang="hr-HR" sz="4000" dirty="0">
              <a:solidFill>
                <a:srgbClr val="FF0000"/>
              </a:solidFill>
              <a:latin typeface="Book Antiqua" pitchFamily="18" charset="0"/>
              <a:ea typeface="+mj-ea"/>
              <a:cs typeface="+mj-cs"/>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0" y="1374023"/>
            <a:ext cx="11809312" cy="5262979"/>
          </a:xfrm>
          <a:prstGeom prst="rect">
            <a:avLst/>
          </a:prstGeom>
        </p:spPr>
        <p:txBody>
          <a:bodyPr wrap="square">
            <a:spAutoFit/>
          </a:bodyPr>
          <a:lstStyle/>
          <a:p>
            <a:pPr algn="just">
              <a:defRPr/>
            </a:pPr>
            <a:r>
              <a:rPr lang="hr-HR" sz="2400" b="1" i="1" dirty="0" err="1" smtClean="0">
                <a:solidFill>
                  <a:srgbClr val="0070C0"/>
                </a:solidFill>
                <a:latin typeface="Book Antiqua" pitchFamily="18" charset="0"/>
              </a:rPr>
              <a:t>Key</a:t>
            </a:r>
            <a:r>
              <a:rPr lang="hr-HR" sz="2400" b="1" i="1" dirty="0" smtClean="0">
                <a:solidFill>
                  <a:srgbClr val="0070C0"/>
                </a:solidFill>
                <a:latin typeface="Book Antiqua" pitchFamily="18" charset="0"/>
              </a:rPr>
              <a:t> </a:t>
            </a:r>
            <a:r>
              <a:rPr lang="hr-HR" sz="2400" b="1" i="1" dirty="0" err="1" smtClean="0">
                <a:solidFill>
                  <a:srgbClr val="0070C0"/>
                </a:solidFill>
                <a:latin typeface="Book Antiqua" pitchFamily="18" charset="0"/>
              </a:rPr>
              <a:t>messages</a:t>
            </a:r>
            <a:r>
              <a:rPr lang="hr-HR" sz="2400" b="1" i="1" dirty="0" smtClean="0">
                <a:solidFill>
                  <a:srgbClr val="0070C0"/>
                </a:solidFill>
                <a:latin typeface="Book Antiqua" pitchFamily="18" charset="0"/>
              </a:rPr>
              <a:t> </a:t>
            </a:r>
            <a:r>
              <a:rPr lang="hr-HR" sz="2400" b="1" i="1" dirty="0" err="1" smtClean="0">
                <a:solidFill>
                  <a:srgbClr val="0070C0"/>
                </a:solidFill>
                <a:latin typeface="Book Antiqua" pitchFamily="18" charset="0"/>
              </a:rPr>
              <a:t>and</a:t>
            </a:r>
            <a:r>
              <a:rPr lang="hr-HR" sz="2400" b="1" i="1" dirty="0" smtClean="0">
                <a:solidFill>
                  <a:srgbClr val="0070C0"/>
                </a:solidFill>
                <a:latin typeface="Book Antiqua" pitchFamily="18" charset="0"/>
              </a:rPr>
              <a:t> Major </a:t>
            </a:r>
            <a:r>
              <a:rPr lang="hr-HR" sz="2400" b="1" i="1" dirty="0" err="1" smtClean="0">
                <a:solidFill>
                  <a:srgbClr val="0070C0"/>
                </a:solidFill>
                <a:latin typeface="Book Antiqua" pitchFamily="18" charset="0"/>
              </a:rPr>
              <a:t>challenges</a:t>
            </a:r>
            <a:r>
              <a:rPr lang="hr-HR" sz="2400" b="1" i="1" dirty="0" smtClean="0">
                <a:solidFill>
                  <a:srgbClr val="0070C0"/>
                </a:solidFill>
                <a:latin typeface="Book Antiqua" pitchFamily="18" charset="0"/>
              </a:rPr>
              <a:t> (</a:t>
            </a:r>
            <a:r>
              <a:rPr lang="hr-HR" sz="2400" b="1" i="1" dirty="0" err="1" smtClean="0">
                <a:solidFill>
                  <a:srgbClr val="0070C0"/>
                </a:solidFill>
                <a:latin typeface="Book Antiqua" pitchFamily="18" charset="0"/>
              </a:rPr>
              <a:t>especially</a:t>
            </a:r>
            <a:r>
              <a:rPr lang="hr-HR" sz="2400" b="1" i="1" dirty="0" smtClean="0">
                <a:solidFill>
                  <a:srgbClr val="0070C0"/>
                </a:solidFill>
                <a:latin typeface="Book Antiqua" pitchFamily="18" charset="0"/>
              </a:rPr>
              <a:t> for </a:t>
            </a:r>
            <a:r>
              <a:rPr lang="hr-HR" sz="2400" b="1" i="1" dirty="0" err="1" smtClean="0">
                <a:solidFill>
                  <a:srgbClr val="0070C0"/>
                </a:solidFill>
                <a:latin typeface="Book Antiqua" pitchFamily="18" charset="0"/>
              </a:rPr>
              <a:t>less</a:t>
            </a:r>
            <a:r>
              <a:rPr lang="hr-HR" sz="2400" b="1" i="1" dirty="0" smtClean="0">
                <a:solidFill>
                  <a:srgbClr val="0070C0"/>
                </a:solidFill>
                <a:latin typeface="Book Antiqua" pitchFamily="18" charset="0"/>
              </a:rPr>
              <a:t> </a:t>
            </a:r>
            <a:r>
              <a:rPr lang="hr-HR" sz="2400" b="1" i="1" dirty="0" err="1" smtClean="0">
                <a:solidFill>
                  <a:srgbClr val="0070C0"/>
                </a:solidFill>
                <a:latin typeface="Book Antiqua" pitchFamily="18" charset="0"/>
              </a:rPr>
              <a:t>developed</a:t>
            </a:r>
            <a:r>
              <a:rPr lang="hr-HR" sz="2400" b="1" i="1" dirty="0" smtClean="0">
                <a:solidFill>
                  <a:srgbClr val="0070C0"/>
                </a:solidFill>
                <a:latin typeface="Book Antiqua" pitchFamily="18" charset="0"/>
              </a:rPr>
              <a:t> </a:t>
            </a:r>
            <a:r>
              <a:rPr lang="hr-HR" sz="2400" b="1" i="1" dirty="0" err="1" smtClean="0">
                <a:solidFill>
                  <a:srgbClr val="0070C0"/>
                </a:solidFill>
                <a:latin typeface="Book Antiqua" pitchFamily="18" charset="0"/>
              </a:rPr>
              <a:t>regions</a:t>
            </a:r>
            <a:r>
              <a:rPr lang="hr-HR" sz="2400" b="1" i="1" dirty="0" smtClean="0">
                <a:solidFill>
                  <a:srgbClr val="0070C0"/>
                </a:solidFill>
                <a:latin typeface="Book Antiqua" pitchFamily="18" charset="0"/>
              </a:rPr>
              <a:t>):</a:t>
            </a:r>
          </a:p>
          <a:p>
            <a:pPr algn="just">
              <a:defRPr/>
            </a:pPr>
            <a:endParaRPr lang="hr-HR" sz="2400" b="1" i="1" dirty="0" smtClean="0">
              <a:solidFill>
                <a:srgbClr val="0070C0"/>
              </a:solidFill>
              <a:latin typeface="Book Antiqua" pitchFamily="18" charset="0"/>
            </a:endParaRPr>
          </a:p>
          <a:p>
            <a:pPr marL="449263" indent="-449263" algn="just">
              <a:buFontTx/>
              <a:buAutoNum type="arabicParenR"/>
              <a:defRPr/>
            </a:pPr>
            <a:r>
              <a:rPr lang="hr-HR" sz="2400" b="1" i="1" dirty="0">
                <a:solidFill>
                  <a:srgbClr val="0070C0"/>
                </a:solidFill>
                <a:latin typeface="Book Antiqua" pitchFamily="18" charset="0"/>
              </a:rPr>
              <a:t> </a:t>
            </a:r>
            <a:r>
              <a:rPr lang="en-US" sz="2400" b="1" i="1" dirty="0">
                <a:solidFill>
                  <a:srgbClr val="0070C0"/>
                </a:solidFill>
                <a:latin typeface="Book Antiqua" pitchFamily="18" charset="0"/>
              </a:rPr>
              <a:t>It places huge demands on the public sector, in both the design and implementation </a:t>
            </a:r>
            <a:r>
              <a:rPr lang="en-US" sz="2400" b="1" i="1" dirty="0" smtClean="0">
                <a:solidFill>
                  <a:srgbClr val="0070C0"/>
                </a:solidFill>
                <a:latin typeface="Book Antiqua" pitchFamily="18" charset="0"/>
              </a:rPr>
              <a:t>stages</a:t>
            </a:r>
            <a:r>
              <a:rPr lang="hr-HR" sz="2400" b="1" i="1" dirty="0" smtClean="0">
                <a:solidFill>
                  <a:srgbClr val="0070C0"/>
                </a:solidFill>
                <a:latin typeface="Book Antiqua" pitchFamily="18" charset="0"/>
              </a:rPr>
              <a:t> =&gt; </a:t>
            </a:r>
            <a:r>
              <a:rPr lang="hr-HR" sz="2400" b="1" i="1" dirty="0" smtClean="0">
                <a:solidFill>
                  <a:srgbClr val="FF0000"/>
                </a:solidFill>
                <a:latin typeface="Book Antiqua" pitchFamily="18" charset="0"/>
              </a:rPr>
              <a:t>low </a:t>
            </a:r>
            <a:r>
              <a:rPr lang="hr-HR" sz="2400" b="1" i="1" dirty="0" err="1" smtClean="0">
                <a:solidFill>
                  <a:srgbClr val="FF0000"/>
                </a:solidFill>
                <a:latin typeface="Book Antiqua" pitchFamily="18" charset="0"/>
              </a:rPr>
              <a:t>capacity</a:t>
            </a:r>
            <a:r>
              <a:rPr lang="hr-HR" sz="2400" b="1" i="1" dirty="0" smtClean="0">
                <a:solidFill>
                  <a:srgbClr val="FF0000"/>
                </a:solidFill>
                <a:latin typeface="Book Antiqua" pitchFamily="18" charset="0"/>
              </a:rPr>
              <a:t> </a:t>
            </a:r>
            <a:r>
              <a:rPr lang="hr-HR" sz="2400" b="1" i="1" dirty="0" err="1" smtClean="0">
                <a:solidFill>
                  <a:srgbClr val="FF0000"/>
                </a:solidFill>
                <a:latin typeface="Book Antiqua" pitchFamily="18" charset="0"/>
              </a:rPr>
              <a:t>in</a:t>
            </a:r>
            <a:r>
              <a:rPr lang="hr-HR" sz="2400" b="1" i="1" dirty="0" smtClean="0">
                <a:solidFill>
                  <a:srgbClr val="FF0000"/>
                </a:solidFill>
                <a:latin typeface="Book Antiqua" pitchFamily="18" charset="0"/>
              </a:rPr>
              <a:t> </a:t>
            </a:r>
            <a:r>
              <a:rPr lang="hr-HR" sz="2400" b="1" i="1" dirty="0" err="1" smtClean="0">
                <a:solidFill>
                  <a:srgbClr val="FF0000"/>
                </a:solidFill>
                <a:latin typeface="Book Antiqua" pitchFamily="18" charset="0"/>
              </a:rPr>
              <a:t>public</a:t>
            </a:r>
            <a:r>
              <a:rPr lang="hr-HR" sz="2400" b="1" i="1" dirty="0" smtClean="0">
                <a:solidFill>
                  <a:srgbClr val="FF0000"/>
                </a:solidFill>
                <a:latin typeface="Book Antiqua" pitchFamily="18" charset="0"/>
              </a:rPr>
              <a:t> </a:t>
            </a:r>
            <a:r>
              <a:rPr lang="hr-HR" sz="2400" b="1" i="1" dirty="0" err="1" smtClean="0">
                <a:solidFill>
                  <a:srgbClr val="FF0000"/>
                </a:solidFill>
                <a:latin typeface="Book Antiqua" pitchFamily="18" charset="0"/>
              </a:rPr>
              <a:t>sector</a:t>
            </a:r>
            <a:endParaRPr lang="hr-HR" sz="2400" b="1" i="1" dirty="0" smtClean="0">
              <a:solidFill>
                <a:srgbClr val="FF0000"/>
              </a:solidFill>
              <a:latin typeface="Book Antiqua" pitchFamily="18" charset="0"/>
            </a:endParaRPr>
          </a:p>
          <a:p>
            <a:pPr marL="449263" indent="-449263" algn="just">
              <a:buFontTx/>
              <a:buAutoNum type="arabicParenR"/>
              <a:defRPr/>
            </a:pPr>
            <a:endParaRPr lang="hr-HR" sz="2400" b="1" i="1" dirty="0">
              <a:solidFill>
                <a:srgbClr val="0070C0"/>
              </a:solidFill>
              <a:latin typeface="Book Antiqua" pitchFamily="18" charset="0"/>
            </a:endParaRPr>
          </a:p>
          <a:p>
            <a:pPr marL="449263" indent="-449263" algn="just">
              <a:buFontTx/>
              <a:buAutoNum type="arabicParenR"/>
              <a:defRPr/>
            </a:pPr>
            <a:r>
              <a:rPr lang="hr-HR" sz="2400" b="1" i="1" dirty="0" err="1">
                <a:solidFill>
                  <a:srgbClr val="0070C0"/>
                </a:solidFill>
                <a:latin typeface="Book Antiqua" pitchFamily="18" charset="0"/>
              </a:rPr>
              <a:t>Crucial</a:t>
            </a:r>
            <a:r>
              <a:rPr lang="hr-HR" sz="2400" b="1" i="1" dirty="0">
                <a:solidFill>
                  <a:srgbClr val="0070C0"/>
                </a:solidFill>
                <a:latin typeface="Book Antiqua" pitchFamily="18" charset="0"/>
              </a:rPr>
              <a:t> role of </a:t>
            </a:r>
            <a:r>
              <a:rPr lang="en-US" sz="2400" b="1" i="1" dirty="0">
                <a:solidFill>
                  <a:srgbClr val="0070C0"/>
                </a:solidFill>
                <a:latin typeface="Book Antiqua" pitchFamily="18" charset="0"/>
              </a:rPr>
              <a:t>An </a:t>
            </a:r>
            <a:r>
              <a:rPr lang="hr-HR" sz="2400" b="1" i="1" dirty="0" err="1">
                <a:solidFill>
                  <a:srgbClr val="0070C0"/>
                </a:solidFill>
                <a:latin typeface="Book Antiqua" pitchFamily="18" charset="0"/>
              </a:rPr>
              <a:t>Entrepreneurial</a:t>
            </a:r>
            <a:r>
              <a:rPr lang="hr-HR" sz="2400" b="1" i="1" dirty="0">
                <a:solidFill>
                  <a:srgbClr val="0070C0"/>
                </a:solidFill>
                <a:latin typeface="Book Antiqua" pitchFamily="18" charset="0"/>
              </a:rPr>
              <a:t> </a:t>
            </a:r>
            <a:r>
              <a:rPr lang="hr-HR" sz="2400" b="1" i="1" dirty="0" err="1">
                <a:solidFill>
                  <a:srgbClr val="0070C0"/>
                </a:solidFill>
                <a:latin typeface="Book Antiqua" pitchFamily="18" charset="0"/>
              </a:rPr>
              <a:t>Discovery</a:t>
            </a:r>
            <a:r>
              <a:rPr lang="hr-HR" sz="2400" b="1" i="1" dirty="0">
                <a:solidFill>
                  <a:srgbClr val="0070C0"/>
                </a:solidFill>
                <a:latin typeface="Book Antiqua" pitchFamily="18" charset="0"/>
              </a:rPr>
              <a:t> </a:t>
            </a:r>
            <a:r>
              <a:rPr lang="hr-HR" sz="2400" b="1" i="1" dirty="0" err="1">
                <a:solidFill>
                  <a:srgbClr val="0070C0"/>
                </a:solidFill>
                <a:latin typeface="Book Antiqua" pitchFamily="18" charset="0"/>
              </a:rPr>
              <a:t>Process</a:t>
            </a:r>
            <a:r>
              <a:rPr lang="hr-HR" sz="2400" b="1" i="1" dirty="0">
                <a:solidFill>
                  <a:srgbClr val="0070C0"/>
                </a:solidFill>
                <a:latin typeface="Book Antiqua" pitchFamily="18" charset="0"/>
              </a:rPr>
              <a:t> (</a:t>
            </a:r>
            <a:r>
              <a:rPr lang="en-US" sz="2400" b="1" i="1" dirty="0">
                <a:solidFill>
                  <a:srgbClr val="0070C0"/>
                </a:solidFill>
                <a:latin typeface="Book Antiqua" pitchFamily="18" charset="0"/>
              </a:rPr>
              <a:t>EDP</a:t>
            </a:r>
            <a:r>
              <a:rPr lang="hr-HR" sz="2400" b="1" i="1" dirty="0">
                <a:solidFill>
                  <a:srgbClr val="0070C0"/>
                </a:solidFill>
                <a:latin typeface="Book Antiqua" pitchFamily="18" charset="0"/>
              </a:rPr>
              <a:t>)</a:t>
            </a:r>
            <a:r>
              <a:rPr lang="en-US" sz="2400" b="1" i="1" dirty="0">
                <a:solidFill>
                  <a:srgbClr val="0070C0"/>
                </a:solidFill>
                <a:latin typeface="Book Antiqua" pitchFamily="18" charset="0"/>
              </a:rPr>
              <a:t> utilizing entrepreneurial knowledge existing in a region or country </a:t>
            </a:r>
            <a:r>
              <a:rPr lang="hr-HR" sz="2400" b="1" i="1" dirty="0" smtClean="0">
                <a:solidFill>
                  <a:srgbClr val="0070C0"/>
                </a:solidFill>
                <a:latin typeface="Book Antiqua" pitchFamily="18" charset="0"/>
              </a:rPr>
              <a:t>=&gt; </a:t>
            </a:r>
            <a:r>
              <a:rPr lang="hr-HR" sz="2400" b="1" i="1" dirty="0" err="1">
                <a:solidFill>
                  <a:srgbClr val="FF0000"/>
                </a:solidFill>
                <a:latin typeface="Book Antiqua" pitchFamily="18" charset="0"/>
              </a:rPr>
              <a:t>limited</a:t>
            </a:r>
            <a:r>
              <a:rPr lang="hr-HR" sz="2400" b="1" i="1" dirty="0">
                <a:solidFill>
                  <a:srgbClr val="FF0000"/>
                </a:solidFill>
                <a:latin typeface="Book Antiqua" pitchFamily="18" charset="0"/>
              </a:rPr>
              <a:t> </a:t>
            </a:r>
            <a:r>
              <a:rPr lang="hr-HR" sz="2400" b="1" i="1" dirty="0" err="1">
                <a:solidFill>
                  <a:srgbClr val="FF0000"/>
                </a:solidFill>
                <a:latin typeface="Book Antiqua" pitchFamily="18" charset="0"/>
              </a:rPr>
              <a:t>demand</a:t>
            </a:r>
            <a:r>
              <a:rPr lang="hr-HR" sz="2400" b="1" i="1" dirty="0">
                <a:solidFill>
                  <a:srgbClr val="FF0000"/>
                </a:solidFill>
                <a:latin typeface="Book Antiqua" pitchFamily="18" charset="0"/>
              </a:rPr>
              <a:t> </a:t>
            </a:r>
            <a:r>
              <a:rPr lang="hr-HR" sz="2400" b="1" i="1" dirty="0" err="1">
                <a:solidFill>
                  <a:srgbClr val="FF0000"/>
                </a:solidFill>
                <a:latin typeface="Book Antiqua" pitchFamily="18" charset="0"/>
              </a:rPr>
              <a:t>in</a:t>
            </a:r>
            <a:r>
              <a:rPr lang="hr-HR" sz="2400" b="1" i="1" dirty="0">
                <a:solidFill>
                  <a:srgbClr val="FF0000"/>
                </a:solidFill>
                <a:latin typeface="Book Antiqua" pitchFamily="18" charset="0"/>
              </a:rPr>
              <a:t> </a:t>
            </a:r>
            <a:r>
              <a:rPr lang="hr-HR" sz="2400" b="1" i="1" dirty="0" err="1">
                <a:solidFill>
                  <a:srgbClr val="FF0000"/>
                </a:solidFill>
                <a:latin typeface="Book Antiqua" pitchFamily="18" charset="0"/>
              </a:rPr>
              <a:t>private</a:t>
            </a:r>
            <a:r>
              <a:rPr lang="hr-HR" sz="2400" b="1" i="1" dirty="0">
                <a:solidFill>
                  <a:srgbClr val="FF0000"/>
                </a:solidFill>
                <a:latin typeface="Book Antiqua" pitchFamily="18" charset="0"/>
              </a:rPr>
              <a:t> </a:t>
            </a:r>
            <a:r>
              <a:rPr lang="hr-HR" sz="2400" b="1" i="1" dirty="0" err="1">
                <a:solidFill>
                  <a:srgbClr val="FF0000"/>
                </a:solidFill>
                <a:latin typeface="Book Antiqua" pitchFamily="18" charset="0"/>
              </a:rPr>
              <a:t>sector</a:t>
            </a:r>
            <a:r>
              <a:rPr lang="hr-HR" sz="2400" b="1" i="1" dirty="0">
                <a:solidFill>
                  <a:srgbClr val="FF0000"/>
                </a:solidFill>
                <a:latin typeface="Book Antiqua" pitchFamily="18" charset="0"/>
              </a:rPr>
              <a:t> </a:t>
            </a:r>
            <a:r>
              <a:rPr lang="hr-HR" sz="2400" b="1" i="1" dirty="0" smtClean="0">
                <a:solidFill>
                  <a:srgbClr val="FF0000"/>
                </a:solidFill>
                <a:latin typeface="Book Antiqua" pitchFamily="18" charset="0"/>
              </a:rPr>
              <a:t>for </a:t>
            </a:r>
            <a:r>
              <a:rPr lang="hr-HR" sz="2400" b="1" i="1" dirty="0" err="1" smtClean="0">
                <a:solidFill>
                  <a:srgbClr val="FF0000"/>
                </a:solidFill>
                <a:latin typeface="Book Antiqua" pitchFamily="18" charset="0"/>
              </a:rPr>
              <a:t>strategic</a:t>
            </a:r>
            <a:r>
              <a:rPr lang="hr-HR" sz="2400" b="1" i="1" dirty="0" smtClean="0">
                <a:solidFill>
                  <a:srgbClr val="FF0000"/>
                </a:solidFill>
                <a:latin typeface="Book Antiqua" pitchFamily="18" charset="0"/>
              </a:rPr>
              <a:t> </a:t>
            </a:r>
            <a:r>
              <a:rPr lang="hr-HR" sz="2400" b="1" i="1" dirty="0" err="1" smtClean="0">
                <a:solidFill>
                  <a:srgbClr val="FF0000"/>
                </a:solidFill>
                <a:latin typeface="Book Antiqua" pitchFamily="18" charset="0"/>
              </a:rPr>
              <a:t>investment</a:t>
            </a:r>
            <a:r>
              <a:rPr lang="hr-HR" sz="2400" b="1" i="1" dirty="0" smtClean="0">
                <a:solidFill>
                  <a:srgbClr val="FF0000"/>
                </a:solidFill>
                <a:latin typeface="Book Antiqua" pitchFamily="18" charset="0"/>
              </a:rPr>
              <a:t> </a:t>
            </a:r>
            <a:r>
              <a:rPr lang="hr-HR" sz="2400" b="1" i="1" dirty="0" err="1" smtClean="0">
                <a:solidFill>
                  <a:srgbClr val="FF0000"/>
                </a:solidFill>
                <a:latin typeface="Book Antiqua" pitchFamily="18" charset="0"/>
              </a:rPr>
              <a:t>and</a:t>
            </a:r>
            <a:r>
              <a:rPr lang="hr-HR" sz="2400" b="1" i="1" dirty="0" smtClean="0">
                <a:solidFill>
                  <a:srgbClr val="FF0000"/>
                </a:solidFill>
                <a:latin typeface="Book Antiqua" pitchFamily="18" charset="0"/>
              </a:rPr>
              <a:t> </a:t>
            </a:r>
            <a:r>
              <a:rPr lang="hr-HR" sz="2400" b="1" i="1" dirty="0">
                <a:solidFill>
                  <a:srgbClr val="FF0000"/>
                </a:solidFill>
                <a:latin typeface="Book Antiqua" pitchFamily="18" charset="0"/>
              </a:rPr>
              <a:t>EDP </a:t>
            </a:r>
            <a:r>
              <a:rPr lang="hr-HR" sz="2400" b="1" i="1" dirty="0" err="1">
                <a:solidFill>
                  <a:srgbClr val="FF0000"/>
                </a:solidFill>
                <a:latin typeface="Book Antiqua" pitchFamily="18" charset="0"/>
              </a:rPr>
              <a:t>dominated</a:t>
            </a:r>
            <a:r>
              <a:rPr lang="hr-HR" sz="2400" b="1" i="1" dirty="0">
                <a:solidFill>
                  <a:srgbClr val="FF0000"/>
                </a:solidFill>
                <a:latin typeface="Book Antiqua" pitchFamily="18" charset="0"/>
              </a:rPr>
              <a:t> </a:t>
            </a:r>
            <a:r>
              <a:rPr lang="hr-HR" sz="2400" b="1" i="1" dirty="0" err="1">
                <a:solidFill>
                  <a:srgbClr val="FF0000"/>
                </a:solidFill>
                <a:latin typeface="Book Antiqua" pitchFamily="18" charset="0"/>
              </a:rPr>
              <a:t>by</a:t>
            </a:r>
            <a:r>
              <a:rPr lang="hr-HR" sz="2400" b="1" i="1" dirty="0">
                <a:solidFill>
                  <a:srgbClr val="FF0000"/>
                </a:solidFill>
                <a:latin typeface="Book Antiqua" pitchFamily="18" charset="0"/>
              </a:rPr>
              <a:t> </a:t>
            </a:r>
            <a:r>
              <a:rPr lang="hr-HR" sz="2400" b="1" i="1" dirty="0" err="1" smtClean="0">
                <a:solidFill>
                  <a:srgbClr val="FF0000"/>
                </a:solidFill>
                <a:latin typeface="Book Antiqua" pitchFamily="18" charset="0"/>
              </a:rPr>
              <a:t>insiders</a:t>
            </a:r>
            <a:endParaRPr lang="hr-HR" sz="2400" b="1" i="1" dirty="0" smtClean="0">
              <a:solidFill>
                <a:srgbClr val="FF0000"/>
              </a:solidFill>
              <a:latin typeface="Book Antiqua" pitchFamily="18" charset="0"/>
            </a:endParaRPr>
          </a:p>
          <a:p>
            <a:pPr marL="449263" indent="-449263" algn="just">
              <a:buFontTx/>
              <a:buAutoNum type="arabicParenR"/>
              <a:defRPr/>
            </a:pPr>
            <a:endParaRPr lang="hr-HR" sz="2400" b="1" i="1" dirty="0">
              <a:solidFill>
                <a:srgbClr val="FF0000"/>
              </a:solidFill>
              <a:latin typeface="Book Antiqua" pitchFamily="18" charset="0"/>
            </a:endParaRPr>
          </a:p>
          <a:p>
            <a:pPr marL="449263" indent="-449263" algn="just">
              <a:buFontTx/>
              <a:buAutoNum type="arabicParenR"/>
              <a:defRPr/>
            </a:pPr>
            <a:r>
              <a:rPr lang="en-US" sz="2400" b="1" i="1" dirty="0">
                <a:solidFill>
                  <a:srgbClr val="0070C0"/>
                </a:solidFill>
                <a:latin typeface="Book Antiqua" pitchFamily="18" charset="0"/>
              </a:rPr>
              <a:t>It is intended as an experimental policy </a:t>
            </a:r>
            <a:r>
              <a:rPr lang="en-US" sz="2400" b="1" i="1" dirty="0" smtClean="0">
                <a:solidFill>
                  <a:srgbClr val="0070C0"/>
                </a:solidFill>
                <a:latin typeface="Book Antiqua" pitchFamily="18" charset="0"/>
              </a:rPr>
              <a:t>tool</a:t>
            </a:r>
            <a:r>
              <a:rPr lang="hr-HR" sz="2400" b="1" i="1" dirty="0" smtClean="0">
                <a:solidFill>
                  <a:srgbClr val="0070C0"/>
                </a:solidFill>
                <a:latin typeface="Book Antiqua" pitchFamily="18" charset="0"/>
              </a:rPr>
              <a:t> =&gt;</a:t>
            </a:r>
            <a:r>
              <a:rPr lang="en-US" sz="2400" b="1" i="1" dirty="0" smtClean="0">
                <a:solidFill>
                  <a:srgbClr val="0070C0"/>
                </a:solidFill>
                <a:latin typeface="Book Antiqua" pitchFamily="18" charset="0"/>
              </a:rPr>
              <a:t> </a:t>
            </a:r>
            <a:r>
              <a:rPr lang="en-US" sz="2400" b="1" i="1" dirty="0">
                <a:solidFill>
                  <a:srgbClr val="FF0000"/>
                </a:solidFill>
                <a:latin typeface="Book Antiqua" pitchFamily="18" charset="0"/>
              </a:rPr>
              <a:t>but operates within a </a:t>
            </a:r>
            <a:r>
              <a:rPr lang="en-US" sz="2400" b="1" i="1" dirty="0" smtClean="0">
                <a:solidFill>
                  <a:srgbClr val="FF0000"/>
                </a:solidFill>
                <a:latin typeface="Book Antiqua" pitchFamily="18" charset="0"/>
              </a:rPr>
              <a:t>rigid</a:t>
            </a:r>
            <a:r>
              <a:rPr lang="hr-HR" sz="2400" b="1" i="1" dirty="0" smtClean="0">
                <a:solidFill>
                  <a:srgbClr val="FF0000"/>
                </a:solidFill>
                <a:latin typeface="Book Antiqua" pitchFamily="18" charset="0"/>
              </a:rPr>
              <a:t> (Low </a:t>
            </a:r>
            <a:r>
              <a:rPr lang="hr-HR" sz="2400" b="1" i="1" dirty="0" err="1" smtClean="0">
                <a:solidFill>
                  <a:srgbClr val="FF0000"/>
                </a:solidFill>
                <a:latin typeface="Book Antiqua" pitchFamily="18" charset="0"/>
              </a:rPr>
              <a:t>quality</a:t>
            </a:r>
            <a:r>
              <a:rPr lang="hr-HR" sz="2400" b="1" i="1" dirty="0" smtClean="0">
                <a:solidFill>
                  <a:srgbClr val="FF0000"/>
                </a:solidFill>
                <a:latin typeface="Book Antiqua" pitchFamily="18" charset="0"/>
              </a:rPr>
              <a:t>)</a:t>
            </a:r>
            <a:r>
              <a:rPr lang="en-US" sz="2400" b="1" i="1" dirty="0" smtClean="0">
                <a:solidFill>
                  <a:srgbClr val="FF0000"/>
                </a:solidFill>
                <a:latin typeface="Book Antiqua" pitchFamily="18" charset="0"/>
              </a:rPr>
              <a:t> </a:t>
            </a:r>
            <a:r>
              <a:rPr lang="en-US" sz="2400" b="1" i="1" dirty="0">
                <a:solidFill>
                  <a:srgbClr val="FF0000"/>
                </a:solidFill>
                <a:latin typeface="Book Antiqua" pitchFamily="18" charset="0"/>
              </a:rPr>
              <a:t>regulatory environment</a:t>
            </a:r>
            <a:endParaRPr lang="de-DE" sz="2400" b="1" i="1" dirty="0">
              <a:solidFill>
                <a:srgbClr val="FF0000"/>
              </a:solidFill>
              <a:latin typeface="Book Antiqua" pitchFamily="18" charset="0"/>
            </a:endParaRPr>
          </a:p>
          <a:p>
            <a:pPr marL="449263" indent="-449263" algn="just">
              <a:buFontTx/>
              <a:buAutoNum type="arabicParenR"/>
              <a:defRPr/>
            </a:pPr>
            <a:endParaRPr lang="hr-HR" sz="2400" b="1" i="1" dirty="0">
              <a:solidFill>
                <a:srgbClr val="FF0000"/>
              </a:solidFill>
              <a:latin typeface="Book Antiqua" pitchFamily="18" charset="0"/>
            </a:endParaRPr>
          </a:p>
          <a:p>
            <a:pPr marL="449263" indent="-449263" algn="just">
              <a:buFontTx/>
              <a:buAutoNum type="arabicParenR"/>
              <a:defRPr/>
            </a:pPr>
            <a:endParaRPr lang="hr-HR" sz="2400" b="1" i="1" dirty="0" smtClean="0">
              <a:solidFill>
                <a:srgbClr val="FF0000"/>
              </a:solidFill>
              <a:latin typeface="Book Antiqua" pitchFamily="18" charset="0"/>
            </a:endParaRPr>
          </a:p>
          <a:p>
            <a:pPr marL="449263" indent="-449263" algn="just">
              <a:buFontTx/>
              <a:buAutoNum type="arabicParenR"/>
              <a:defRPr/>
            </a:pPr>
            <a:endParaRPr lang="de-DE" sz="2400" b="1" i="1" dirty="0">
              <a:solidFill>
                <a:srgbClr val="0070C0"/>
              </a:solidFill>
              <a:latin typeface="Book Antiqua" pitchFamily="18" charset="0"/>
            </a:endParaRPr>
          </a:p>
        </p:txBody>
      </p:sp>
      <p:sp>
        <p:nvSpPr>
          <p:cNvPr id="5" name="TextBox 4"/>
          <p:cNvSpPr txBox="1"/>
          <p:nvPr/>
        </p:nvSpPr>
        <p:spPr>
          <a:xfrm>
            <a:off x="9234616" y="6488668"/>
            <a:ext cx="2133600" cy="369332"/>
          </a:xfrm>
          <a:prstGeom prst="rect">
            <a:avLst/>
          </a:prstGeom>
          <a:solidFill>
            <a:schemeClr val="bg1"/>
          </a:solidFill>
        </p:spPr>
        <p:txBody>
          <a:bodyPr wrap="square" rtlCol="0">
            <a:spAutoFit/>
          </a:bodyPr>
          <a:lstStyle/>
          <a:p>
            <a:endParaRPr lang="hr-HR" dirty="0"/>
          </a:p>
        </p:txBody>
      </p:sp>
      <p:sp>
        <p:nvSpPr>
          <p:cNvPr id="6" name="Rectangle 3"/>
          <p:cNvSpPr/>
          <p:nvPr/>
        </p:nvSpPr>
        <p:spPr>
          <a:xfrm>
            <a:off x="3912351" y="209591"/>
            <a:ext cx="4589718" cy="461665"/>
          </a:xfrm>
          <a:prstGeom prst="rect">
            <a:avLst/>
          </a:prstGeom>
        </p:spPr>
        <p:txBody>
          <a:bodyPr wrap="none">
            <a:spAutoFit/>
          </a:bodyPr>
          <a:lstStyle/>
          <a:p>
            <a:pPr algn="ctr">
              <a:buNone/>
            </a:pPr>
            <a:r>
              <a:rPr lang="en-GB" altLang="en-US" sz="2400" dirty="0" smtClean="0">
                <a:solidFill>
                  <a:srgbClr val="0070C0"/>
                </a:solidFill>
                <a:latin typeface="Book Antiqua" pitchFamily="18" charset="0"/>
              </a:rPr>
              <a:t>Smart Specialisation</a:t>
            </a:r>
            <a:r>
              <a:rPr lang="hr-HR" altLang="en-US" sz="2400" dirty="0" smtClean="0">
                <a:solidFill>
                  <a:srgbClr val="0070C0"/>
                </a:solidFill>
                <a:latin typeface="Book Antiqua" pitchFamily="18" charset="0"/>
              </a:rPr>
              <a:t> </a:t>
            </a:r>
            <a:r>
              <a:rPr lang="hr-HR" altLang="en-US" sz="2400" dirty="0" err="1" smtClean="0">
                <a:solidFill>
                  <a:srgbClr val="FF0000"/>
                </a:solidFill>
                <a:latin typeface="Book Antiqua" pitchFamily="18" charset="0"/>
              </a:rPr>
              <a:t>in</a:t>
            </a:r>
            <a:r>
              <a:rPr lang="hr-HR" altLang="en-US" sz="2400" dirty="0" smtClean="0">
                <a:solidFill>
                  <a:srgbClr val="FF0000"/>
                </a:solidFill>
                <a:latin typeface="Book Antiqua" pitchFamily="18" charset="0"/>
              </a:rPr>
              <a:t> </a:t>
            </a:r>
            <a:r>
              <a:rPr lang="hr-HR" altLang="en-US" sz="2400" dirty="0" err="1" smtClean="0">
                <a:solidFill>
                  <a:srgbClr val="FF0000"/>
                </a:solidFill>
                <a:latin typeface="Book Antiqua" pitchFamily="18" charset="0"/>
              </a:rPr>
              <a:t>practise</a:t>
            </a:r>
            <a:r>
              <a:rPr lang="hr-HR" altLang="en-US" sz="2400" dirty="0" smtClean="0">
                <a:solidFill>
                  <a:srgbClr val="FF0000"/>
                </a:solidFill>
                <a:latin typeface="Book Antiqua" pitchFamily="18" charset="0"/>
              </a:rPr>
              <a:t>..</a:t>
            </a:r>
            <a:endParaRPr lang="hr-HR" sz="2400" dirty="0" smtClean="0">
              <a:solidFill>
                <a:srgbClr val="FF0000"/>
              </a:solidFill>
              <a:latin typeface="Book Antiqua" pitchFamily="18" charset="0"/>
            </a:endParaRPr>
          </a:p>
        </p:txBody>
      </p:sp>
    </p:spTree>
    <p:extLst>
      <p:ext uri="{BB962C8B-B14F-4D97-AF65-F5344CB8AC3E}">
        <p14:creationId xmlns:p14="http://schemas.microsoft.com/office/powerpoint/2010/main" val="10619386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18"/>
          <p:cNvSpPr>
            <a:spLocks noChangeArrowheads="1"/>
          </p:cNvSpPr>
          <p:nvPr/>
        </p:nvSpPr>
        <p:spPr bwMode="auto">
          <a:xfrm>
            <a:off x="1007534" y="2060576"/>
            <a:ext cx="10369551" cy="677108"/>
          </a:xfrm>
          <a:prstGeom prst="rect">
            <a:avLst/>
          </a:prstGeom>
          <a:noFill/>
          <a:ln w="9525">
            <a:noFill/>
            <a:miter lim="800000"/>
            <a:headEnd/>
            <a:tailEnd/>
          </a:ln>
        </p:spPr>
        <p:txBody>
          <a:bodyPr>
            <a:spAutoFit/>
          </a:bodyPr>
          <a:lstStyle/>
          <a:p>
            <a:pPr algn="ctr"/>
            <a:r>
              <a:rPr lang="hr-HR" sz="2000" dirty="0" err="1">
                <a:solidFill>
                  <a:srgbClr val="FF0000"/>
                </a:solidFill>
              </a:rPr>
              <a:t>Thank</a:t>
            </a:r>
            <a:r>
              <a:rPr lang="hr-HR" sz="2000" dirty="0">
                <a:solidFill>
                  <a:srgbClr val="FF0000"/>
                </a:solidFill>
              </a:rPr>
              <a:t> </a:t>
            </a:r>
            <a:r>
              <a:rPr lang="hr-HR" sz="2000" dirty="0" err="1">
                <a:solidFill>
                  <a:srgbClr val="FF0000"/>
                </a:solidFill>
              </a:rPr>
              <a:t>you</a:t>
            </a:r>
            <a:r>
              <a:rPr lang="hr-HR" sz="2000" dirty="0">
                <a:solidFill>
                  <a:srgbClr val="FF0000"/>
                </a:solidFill>
              </a:rPr>
              <a:t> for </a:t>
            </a:r>
            <a:r>
              <a:rPr lang="hr-HR" sz="2000" dirty="0" err="1">
                <a:solidFill>
                  <a:srgbClr val="FF0000"/>
                </a:solidFill>
              </a:rPr>
              <a:t>your</a:t>
            </a:r>
            <a:r>
              <a:rPr lang="hr-HR" sz="2000" dirty="0">
                <a:solidFill>
                  <a:srgbClr val="FF0000"/>
                </a:solidFill>
              </a:rPr>
              <a:t> </a:t>
            </a:r>
            <a:r>
              <a:rPr lang="hr-HR" sz="2000" dirty="0" err="1">
                <a:solidFill>
                  <a:srgbClr val="FF0000"/>
                </a:solidFill>
              </a:rPr>
              <a:t>attention</a:t>
            </a:r>
            <a:r>
              <a:rPr lang="hr-HR" sz="2000" dirty="0">
                <a:solidFill>
                  <a:srgbClr val="FF0000"/>
                </a:solidFill>
              </a:rPr>
              <a:t>!</a:t>
            </a:r>
          </a:p>
          <a:p>
            <a:endParaRPr lang="hr-HR" dirty="0">
              <a:solidFill>
                <a:srgbClr val="002060"/>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hr-HR" dirty="0" err="1" smtClean="0">
                <a:solidFill>
                  <a:srgbClr val="FF0000"/>
                </a:solidFill>
              </a:rPr>
              <a:t>Appendix</a:t>
            </a:r>
            <a:r>
              <a:rPr lang="hr-HR" dirty="0" smtClean="0">
                <a:solidFill>
                  <a:srgbClr val="FF0000"/>
                </a:solidFill>
              </a:rPr>
              <a:t/>
            </a:r>
            <a:br>
              <a:rPr lang="hr-HR" dirty="0" smtClean="0">
                <a:solidFill>
                  <a:srgbClr val="FF0000"/>
                </a:solidFill>
              </a:rPr>
            </a:br>
            <a:endParaRPr lang="hr-HR" dirty="0">
              <a:solidFill>
                <a:srgbClr val="FF0000"/>
              </a:solidFill>
            </a:endParaRPr>
          </a:p>
        </p:txBody>
      </p:sp>
      <p:sp>
        <p:nvSpPr>
          <p:cNvPr id="3" name="Rezervirano mjesto sadržaja 2"/>
          <p:cNvSpPr>
            <a:spLocks noGrp="1"/>
          </p:cNvSpPr>
          <p:nvPr>
            <p:ph idx="1"/>
          </p:nvPr>
        </p:nvSpPr>
        <p:spPr/>
        <p:txBody>
          <a:bodyPr/>
          <a:lstStyle/>
          <a:p>
            <a:endParaRPr lang="hr-HR"/>
          </a:p>
        </p:txBody>
      </p:sp>
    </p:spTree>
    <p:extLst>
      <p:ext uri="{BB962C8B-B14F-4D97-AF65-F5344CB8AC3E}">
        <p14:creationId xmlns:p14="http://schemas.microsoft.com/office/powerpoint/2010/main" val="4069728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478699" y="260648"/>
            <a:ext cx="10705867" cy="504056"/>
          </a:xfrm>
          <a:prstGeom prst="rect">
            <a:avLst/>
          </a:prstGeom>
        </p:spPr>
        <p:txBody>
          <a:bodyPr anchor="ctr">
            <a:scene3d>
              <a:camera prst="orthographicFront"/>
              <a:lightRig rig="soft" dir="t"/>
            </a:scene3d>
            <a:sp3d prstMaterial="softEdge">
              <a:bevelT w="25400" h="25400"/>
            </a:sp3d>
          </a:bodyPr>
          <a:lstStyle/>
          <a:p>
            <a:pPr algn="ctr" fontAlgn="auto">
              <a:spcBef>
                <a:spcPts val="0"/>
              </a:spcBef>
              <a:spcAft>
                <a:spcPts val="0"/>
              </a:spcAft>
              <a:defRPr/>
            </a:pPr>
            <a:r>
              <a:rPr lang="hr-HR" sz="3200" dirty="0">
                <a:solidFill>
                  <a:schemeClr val="tx1">
                    <a:lumMod val="95000"/>
                    <a:lumOff val="5000"/>
                  </a:schemeClr>
                </a:solidFill>
                <a:latin typeface="Book Antiqua" pitchFamily="18" charset="0"/>
                <a:ea typeface="+mj-ea"/>
                <a:cs typeface="+mj-cs"/>
              </a:rPr>
              <a:t/>
            </a:r>
            <a:br>
              <a:rPr lang="hr-HR" sz="3200" dirty="0">
                <a:solidFill>
                  <a:schemeClr val="tx1">
                    <a:lumMod val="95000"/>
                    <a:lumOff val="5000"/>
                  </a:schemeClr>
                </a:solidFill>
                <a:latin typeface="Book Antiqua" pitchFamily="18" charset="0"/>
                <a:ea typeface="+mj-ea"/>
                <a:cs typeface="+mj-cs"/>
              </a:rPr>
            </a:br>
            <a:r>
              <a:rPr lang="hr-HR" sz="4000" dirty="0" err="1">
                <a:solidFill>
                  <a:srgbClr val="0070C0"/>
                </a:solidFill>
                <a:latin typeface="Book Antiqua" pitchFamily="18" charset="0"/>
                <a:ea typeface="+mj-ea"/>
                <a:cs typeface="+mj-cs"/>
              </a:rPr>
              <a:t>Regional</a:t>
            </a:r>
            <a:r>
              <a:rPr lang="hr-HR" sz="4000" dirty="0">
                <a:solidFill>
                  <a:srgbClr val="0070C0"/>
                </a:solidFill>
                <a:latin typeface="Book Antiqua" pitchFamily="18" charset="0"/>
                <a:ea typeface="+mj-ea"/>
                <a:cs typeface="+mj-cs"/>
              </a:rPr>
              <a:t> </a:t>
            </a:r>
            <a:r>
              <a:rPr lang="hr-HR" sz="4000" dirty="0" err="1">
                <a:solidFill>
                  <a:srgbClr val="0070C0"/>
                </a:solidFill>
                <a:latin typeface="Book Antiqua" pitchFamily="18" charset="0"/>
                <a:ea typeface="+mj-ea"/>
                <a:cs typeface="+mj-cs"/>
              </a:rPr>
              <a:t>Competitiveness</a:t>
            </a:r>
            <a:r>
              <a:rPr lang="hr-HR" sz="4000" dirty="0">
                <a:solidFill>
                  <a:srgbClr val="0070C0"/>
                </a:solidFill>
                <a:latin typeface="Book Antiqua" pitchFamily="18" charset="0"/>
                <a:ea typeface="+mj-ea"/>
                <a:cs typeface="+mj-cs"/>
              </a:rPr>
              <a:t> </a:t>
            </a:r>
            <a:r>
              <a:rPr lang="hr-HR" sz="4000" dirty="0" err="1">
                <a:solidFill>
                  <a:srgbClr val="0070C0"/>
                </a:solidFill>
                <a:latin typeface="Book Antiqua" pitchFamily="18" charset="0"/>
                <a:ea typeface="+mj-ea"/>
                <a:cs typeface="+mj-cs"/>
              </a:rPr>
              <a:t>Index</a:t>
            </a:r>
            <a:r>
              <a:rPr lang="hr-HR" sz="4000" dirty="0">
                <a:solidFill>
                  <a:srgbClr val="0070C0"/>
                </a:solidFill>
                <a:latin typeface="Book Antiqua" pitchFamily="18" charset="0"/>
                <a:ea typeface="+mj-ea"/>
                <a:cs typeface="+mj-cs"/>
              </a:rPr>
              <a:t> 2016</a:t>
            </a:r>
          </a:p>
        </p:txBody>
      </p:sp>
      <p:sp>
        <p:nvSpPr>
          <p:cNvPr id="31747" name="Rectangle 6"/>
          <p:cNvSpPr>
            <a:spLocks noChangeArrowheads="1"/>
          </p:cNvSpPr>
          <p:nvPr/>
        </p:nvSpPr>
        <p:spPr bwMode="auto">
          <a:xfrm>
            <a:off x="2550979" y="2574925"/>
            <a:ext cx="705353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hr-HR" altLang="sr-Latn-RS" sz="4000" dirty="0" err="1">
                <a:solidFill>
                  <a:srgbClr val="FF0000"/>
                </a:solidFill>
                <a:latin typeface="Book Antiqua" panose="02040602050305030304" pitchFamily="18" charset="0"/>
              </a:rPr>
              <a:t>Basic</a:t>
            </a:r>
            <a:r>
              <a:rPr lang="hr-HR" altLang="sr-Latn-RS" sz="4000" dirty="0">
                <a:solidFill>
                  <a:srgbClr val="FF0000"/>
                </a:solidFill>
                <a:latin typeface="Book Antiqua" panose="02040602050305030304" pitchFamily="18" charset="0"/>
              </a:rPr>
              <a:t> </a:t>
            </a:r>
            <a:r>
              <a:rPr lang="hr-HR" altLang="sr-Latn-RS" sz="4000" dirty="0" err="1">
                <a:solidFill>
                  <a:srgbClr val="FF0000"/>
                </a:solidFill>
                <a:latin typeface="Book Antiqua" panose="02040602050305030304" pitchFamily="18" charset="0"/>
              </a:rPr>
              <a:t>group</a:t>
            </a:r>
            <a:endParaRPr lang="hr-HR" altLang="sr-Latn-RS" sz="4000" dirty="0">
              <a:solidFill>
                <a:srgbClr val="FF0000"/>
              </a:solidFill>
              <a:latin typeface="Book Antiqua" panose="02040602050305030304" pitchFamily="18" charset="0"/>
            </a:endParaRPr>
          </a:p>
          <a:p>
            <a:pPr algn="ctr"/>
            <a:r>
              <a:rPr lang="hr-HR" altLang="sr-Latn-RS" sz="4000" dirty="0">
                <a:solidFill>
                  <a:srgbClr val="0070C0"/>
                </a:solidFill>
                <a:latin typeface="Book Antiqua" panose="02040602050305030304" pitchFamily="18" charset="0"/>
              </a:rPr>
              <a:t>(</a:t>
            </a:r>
            <a:r>
              <a:rPr lang="hr-HR" altLang="sr-Latn-RS" sz="4000" dirty="0" err="1">
                <a:solidFill>
                  <a:srgbClr val="0070C0"/>
                </a:solidFill>
                <a:latin typeface="Book Antiqua" panose="02040602050305030304" pitchFamily="18" charset="0"/>
              </a:rPr>
              <a:t>expactations</a:t>
            </a:r>
            <a:r>
              <a:rPr lang="hr-HR" altLang="sr-Latn-RS" sz="4000" dirty="0">
                <a:solidFill>
                  <a:srgbClr val="0070C0"/>
                </a:solidFill>
                <a:latin typeface="Book Antiqua" panose="02040602050305030304" pitchFamily="18" charset="0"/>
              </a:rPr>
              <a:t> </a:t>
            </a:r>
            <a:r>
              <a:rPr lang="hr-HR" altLang="sr-Latn-RS" sz="4000" dirty="0" smtClean="0">
                <a:solidFill>
                  <a:srgbClr val="0070C0"/>
                </a:solidFill>
                <a:latin typeface="Book Antiqua" panose="02040602050305030304" pitchFamily="18" charset="0"/>
              </a:rPr>
              <a:t>for A-I </a:t>
            </a:r>
            <a:r>
              <a:rPr lang="hr-HR" altLang="sr-Latn-RS" sz="4000" dirty="0" err="1" smtClean="0">
                <a:solidFill>
                  <a:srgbClr val="0070C0"/>
                </a:solidFill>
                <a:latin typeface="Book Antiqua" panose="02040602050305030304" pitchFamily="18" charset="0"/>
              </a:rPr>
              <a:t>regions</a:t>
            </a:r>
            <a:r>
              <a:rPr lang="hr-HR" altLang="sr-Latn-RS" sz="4000" dirty="0" smtClean="0">
                <a:solidFill>
                  <a:srgbClr val="0070C0"/>
                </a:solidFill>
                <a:latin typeface="Book Antiqua" panose="02040602050305030304" pitchFamily="18" charset="0"/>
              </a:rPr>
              <a:t>?)</a:t>
            </a:r>
            <a:endParaRPr lang="hr-HR" altLang="sr-Latn-RS" sz="4000" dirty="0">
              <a:solidFill>
                <a:srgbClr val="0070C0"/>
              </a:solidFill>
            </a:endParaRPr>
          </a:p>
        </p:txBody>
      </p:sp>
    </p:spTree>
    <p:extLst>
      <p:ext uri="{BB962C8B-B14F-4D97-AF65-F5344CB8AC3E}">
        <p14:creationId xmlns:p14="http://schemas.microsoft.com/office/powerpoint/2010/main" val="204002376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1763" y="442913"/>
            <a:ext cx="12009438" cy="954087"/>
          </a:xfrm>
          <a:prstGeom prst="rect">
            <a:avLst/>
          </a:prstGeom>
        </p:spPr>
        <p:txBody>
          <a:bodyPr>
            <a:spAutoFit/>
          </a:bodyPr>
          <a:lstStyle/>
          <a:p>
            <a:pPr lvl="1" fontAlgn="auto">
              <a:spcBef>
                <a:spcPts val="0"/>
              </a:spcBef>
              <a:spcAft>
                <a:spcPts val="0"/>
              </a:spcAft>
              <a:defRPr/>
            </a:pPr>
            <a:r>
              <a:rPr lang="hr-HR" sz="2800" b="1" i="1" dirty="0" err="1">
                <a:solidFill>
                  <a:srgbClr val="0070C0"/>
                </a:solidFill>
                <a:latin typeface="Book Antiqua" pitchFamily="18" charset="0"/>
                <a:cs typeface="+mn-cs"/>
              </a:rPr>
              <a:t>Basic</a:t>
            </a:r>
            <a:endParaRPr lang="hr-HR" sz="2800" b="1" i="1" dirty="0">
              <a:solidFill>
                <a:srgbClr val="0070C0"/>
              </a:solidFill>
              <a:latin typeface="Book Antiqua" pitchFamily="18" charset="0"/>
              <a:cs typeface="+mn-cs"/>
            </a:endParaRPr>
          </a:p>
          <a:p>
            <a:pPr marL="971550" lvl="1" indent="-514350" fontAlgn="auto">
              <a:spcBef>
                <a:spcPts val="0"/>
              </a:spcBef>
              <a:spcAft>
                <a:spcPts val="0"/>
              </a:spcAft>
              <a:buFontTx/>
              <a:buAutoNum type="arabicPeriod"/>
              <a:defRPr/>
            </a:pPr>
            <a:r>
              <a:rPr lang="hr-HR" sz="2800" b="1" i="1" dirty="0" err="1">
                <a:solidFill>
                  <a:srgbClr val="FF0000"/>
                </a:solidFill>
                <a:latin typeface="Book Antiqua" pitchFamily="18" charset="0"/>
                <a:cs typeface="+mn-cs"/>
              </a:rPr>
              <a:t>Institutions</a:t>
            </a:r>
            <a:r>
              <a:rPr lang="hr-HR" sz="2800" b="1" i="1" dirty="0">
                <a:solidFill>
                  <a:srgbClr val="FF0000"/>
                </a:solidFill>
                <a:latin typeface="Book Antiqua" pitchFamily="18" charset="0"/>
                <a:cs typeface="+mn-cs"/>
              </a:rPr>
              <a:t> </a:t>
            </a:r>
            <a:r>
              <a:rPr lang="hr-HR" sz="2000" b="1" i="1" dirty="0">
                <a:solidFill>
                  <a:srgbClr val="0070C0"/>
                </a:solidFill>
                <a:latin typeface="Book Antiqua" pitchFamily="18" charset="0"/>
                <a:cs typeface="+mn-cs"/>
              </a:rPr>
              <a:t>(National </a:t>
            </a:r>
            <a:r>
              <a:rPr lang="hr-HR" sz="2000" b="1" i="1" dirty="0" err="1">
                <a:solidFill>
                  <a:srgbClr val="0070C0"/>
                </a:solidFill>
                <a:latin typeface="Book Antiqua" pitchFamily="18" charset="0"/>
                <a:cs typeface="+mn-cs"/>
              </a:rPr>
              <a:t>and</a:t>
            </a:r>
            <a:r>
              <a:rPr lang="hr-HR" sz="2000" b="1" i="1" dirty="0">
                <a:solidFill>
                  <a:srgbClr val="0070C0"/>
                </a:solidFill>
                <a:latin typeface="Book Antiqua" pitchFamily="18" charset="0"/>
                <a:cs typeface="+mn-cs"/>
              </a:rPr>
              <a:t> Sub national </a:t>
            </a:r>
            <a:r>
              <a:rPr lang="hr-HR" sz="2000" b="1" i="1" dirty="0" err="1">
                <a:solidFill>
                  <a:srgbClr val="0070C0"/>
                </a:solidFill>
                <a:latin typeface="Book Antiqua" pitchFamily="18" charset="0"/>
                <a:cs typeface="+mn-cs"/>
              </a:rPr>
              <a:t>level</a:t>
            </a:r>
            <a:r>
              <a:rPr lang="hr-HR" sz="2000" b="1" i="1" dirty="0">
                <a:solidFill>
                  <a:srgbClr val="0070C0"/>
                </a:solidFill>
                <a:latin typeface="Book Antiqua" pitchFamily="18" charset="0"/>
                <a:cs typeface="+mn-cs"/>
              </a:rPr>
              <a:t> data)</a:t>
            </a:r>
          </a:p>
        </p:txBody>
      </p:sp>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25" y="1416050"/>
            <a:ext cx="7754938" cy="544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2"/>
          <p:cNvSpPr txBox="1">
            <a:spLocks/>
          </p:cNvSpPr>
          <p:nvPr/>
        </p:nvSpPr>
        <p:spPr>
          <a:xfrm>
            <a:off x="549038" y="0"/>
            <a:ext cx="10705867" cy="504056"/>
          </a:xfrm>
          <a:prstGeom prst="rect">
            <a:avLst/>
          </a:prstGeom>
        </p:spPr>
        <p:txBody>
          <a:bodyPr anchor="ctr">
            <a:scene3d>
              <a:camera prst="orthographicFront"/>
              <a:lightRig rig="soft" dir="t"/>
            </a:scene3d>
            <a:sp3d prstMaterial="softEdge">
              <a:bevelT w="25400" h="25400"/>
            </a:sp3d>
          </a:bodyPr>
          <a:lstStyle/>
          <a:p>
            <a:pPr algn="ctr" fontAlgn="auto">
              <a:spcBef>
                <a:spcPts val="0"/>
              </a:spcBef>
              <a:spcAft>
                <a:spcPts val="0"/>
              </a:spcAft>
              <a:defRPr/>
            </a:pPr>
            <a:r>
              <a:rPr lang="hr-HR" sz="2400" dirty="0" err="1">
                <a:solidFill>
                  <a:srgbClr val="0070C0"/>
                </a:solidFill>
                <a:latin typeface="Book Antiqua" pitchFamily="18" charset="0"/>
                <a:ea typeface="+mj-ea"/>
                <a:cs typeface="+mj-cs"/>
              </a:rPr>
              <a:t>Regional</a:t>
            </a:r>
            <a:r>
              <a:rPr lang="hr-HR" sz="2400" dirty="0">
                <a:solidFill>
                  <a:srgbClr val="0070C0"/>
                </a:solidFill>
                <a:latin typeface="Book Antiqua" pitchFamily="18" charset="0"/>
                <a:ea typeface="+mj-ea"/>
                <a:cs typeface="+mj-cs"/>
              </a:rPr>
              <a:t> </a:t>
            </a:r>
            <a:r>
              <a:rPr lang="hr-HR" sz="2400" dirty="0" err="1">
                <a:solidFill>
                  <a:srgbClr val="0070C0"/>
                </a:solidFill>
                <a:latin typeface="Book Antiqua" pitchFamily="18" charset="0"/>
                <a:ea typeface="+mj-ea"/>
                <a:cs typeface="+mj-cs"/>
              </a:rPr>
              <a:t>Competitiveness</a:t>
            </a:r>
            <a:r>
              <a:rPr lang="hr-HR" sz="2400" dirty="0">
                <a:solidFill>
                  <a:srgbClr val="0070C0"/>
                </a:solidFill>
                <a:latin typeface="Book Antiqua" pitchFamily="18" charset="0"/>
                <a:ea typeface="+mj-ea"/>
                <a:cs typeface="+mj-cs"/>
              </a:rPr>
              <a:t> </a:t>
            </a:r>
            <a:r>
              <a:rPr lang="hr-HR" sz="2400" dirty="0" err="1">
                <a:solidFill>
                  <a:srgbClr val="0070C0"/>
                </a:solidFill>
                <a:latin typeface="Book Antiqua" pitchFamily="18" charset="0"/>
                <a:ea typeface="+mj-ea"/>
                <a:cs typeface="+mj-cs"/>
              </a:rPr>
              <a:t>Index</a:t>
            </a:r>
            <a:r>
              <a:rPr lang="hr-HR" sz="2400" dirty="0">
                <a:solidFill>
                  <a:srgbClr val="0070C0"/>
                </a:solidFill>
                <a:latin typeface="Book Antiqua" pitchFamily="18" charset="0"/>
                <a:ea typeface="+mj-ea"/>
                <a:cs typeface="+mj-cs"/>
              </a:rPr>
              <a:t> 2016</a:t>
            </a:r>
          </a:p>
        </p:txBody>
      </p:sp>
    </p:spTree>
    <p:extLst>
      <p:ext uri="{BB962C8B-B14F-4D97-AF65-F5344CB8AC3E}">
        <p14:creationId xmlns:p14="http://schemas.microsoft.com/office/powerpoint/2010/main" val="3753024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9413" y="1490663"/>
            <a:ext cx="11377612" cy="1385887"/>
          </a:xfrm>
          <a:prstGeom prst="rect">
            <a:avLst/>
          </a:prstGeom>
        </p:spPr>
        <p:txBody>
          <a:bodyPr>
            <a:spAutoFit/>
          </a:bodyPr>
          <a:lstStyle/>
          <a:p>
            <a:pPr lvl="1" fontAlgn="auto">
              <a:spcBef>
                <a:spcPts val="0"/>
              </a:spcBef>
              <a:spcAft>
                <a:spcPts val="0"/>
              </a:spcAft>
              <a:defRPr/>
            </a:pPr>
            <a:r>
              <a:rPr lang="hr-HR" sz="2800" b="1" i="1" dirty="0" err="1">
                <a:solidFill>
                  <a:srgbClr val="0070C0"/>
                </a:solidFill>
                <a:latin typeface="Book Antiqua" pitchFamily="18" charset="0"/>
                <a:cs typeface="+mn-cs"/>
              </a:rPr>
              <a:t>Basic</a:t>
            </a:r>
            <a:endParaRPr lang="hr-HR" sz="2800" b="1" i="1" dirty="0">
              <a:solidFill>
                <a:srgbClr val="0070C0"/>
              </a:solidFill>
              <a:latin typeface="Book Antiqua" pitchFamily="18" charset="0"/>
              <a:cs typeface="+mn-cs"/>
            </a:endParaRPr>
          </a:p>
          <a:p>
            <a:pPr marL="971550" lvl="1" indent="-514350" fontAlgn="auto">
              <a:spcBef>
                <a:spcPts val="0"/>
              </a:spcBef>
              <a:spcAft>
                <a:spcPts val="0"/>
              </a:spcAft>
              <a:buFontTx/>
              <a:buAutoNum type="arabicPeriod"/>
              <a:defRPr/>
            </a:pPr>
            <a:r>
              <a:rPr lang="hr-HR" sz="2800" b="1" i="1" dirty="0" err="1">
                <a:solidFill>
                  <a:srgbClr val="FF0000"/>
                </a:solidFill>
                <a:latin typeface="Book Antiqua" pitchFamily="18" charset="0"/>
                <a:cs typeface="+mn-cs"/>
              </a:rPr>
              <a:t>Macroeconomic</a:t>
            </a:r>
            <a:r>
              <a:rPr lang="hr-HR" sz="2800" b="1" i="1" dirty="0">
                <a:solidFill>
                  <a:srgbClr val="FF0000"/>
                </a:solidFill>
                <a:latin typeface="Book Antiqua" pitchFamily="18" charset="0"/>
                <a:cs typeface="+mn-cs"/>
              </a:rPr>
              <a:t> </a:t>
            </a:r>
            <a:r>
              <a:rPr lang="hr-HR" sz="2800" b="1" i="1" dirty="0" err="1">
                <a:solidFill>
                  <a:srgbClr val="FF0000"/>
                </a:solidFill>
                <a:latin typeface="Book Antiqua" pitchFamily="18" charset="0"/>
                <a:cs typeface="+mn-cs"/>
              </a:rPr>
              <a:t>stability</a:t>
            </a:r>
            <a:endParaRPr lang="hr-HR" sz="2800" b="1" i="1" dirty="0">
              <a:solidFill>
                <a:srgbClr val="FF0000"/>
              </a:solidFill>
              <a:latin typeface="Book Antiqua" pitchFamily="18" charset="0"/>
              <a:cs typeface="+mn-cs"/>
            </a:endParaRPr>
          </a:p>
          <a:p>
            <a:pPr marL="971550" lvl="1" indent="-514350" fontAlgn="auto">
              <a:spcBef>
                <a:spcPts val="0"/>
              </a:spcBef>
              <a:spcAft>
                <a:spcPts val="0"/>
              </a:spcAft>
              <a:defRPr/>
            </a:pPr>
            <a:r>
              <a:rPr lang="hr-HR" sz="2800" b="1" i="1" dirty="0">
                <a:solidFill>
                  <a:srgbClr val="FF0000"/>
                </a:solidFill>
                <a:latin typeface="Book Antiqua" pitchFamily="18" charset="0"/>
                <a:cs typeface="+mn-cs"/>
              </a:rPr>
              <a:t> </a:t>
            </a:r>
          </a:p>
        </p:txBody>
      </p:sp>
      <p:pic>
        <p:nvPicPr>
          <p:cNvPr id="337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4013" y="2609850"/>
            <a:ext cx="8420100" cy="2543175"/>
          </a:xfrm>
        </p:spPr>
      </p:pic>
      <p:sp>
        <p:nvSpPr>
          <p:cNvPr id="10" name="Title 2"/>
          <p:cNvSpPr txBox="1">
            <a:spLocks/>
          </p:cNvSpPr>
          <p:nvPr/>
        </p:nvSpPr>
        <p:spPr>
          <a:xfrm>
            <a:off x="478699" y="260648"/>
            <a:ext cx="10705867" cy="504056"/>
          </a:xfrm>
          <a:prstGeom prst="rect">
            <a:avLst/>
          </a:prstGeom>
        </p:spPr>
        <p:txBody>
          <a:bodyPr anchor="ctr">
            <a:scene3d>
              <a:camera prst="orthographicFront"/>
              <a:lightRig rig="soft" dir="t"/>
            </a:scene3d>
            <a:sp3d prstMaterial="softEdge">
              <a:bevelT w="25400" h="25400"/>
            </a:sp3d>
          </a:bodyPr>
          <a:lstStyle/>
          <a:p>
            <a:pPr algn="ctr" fontAlgn="auto">
              <a:spcBef>
                <a:spcPts val="0"/>
              </a:spcBef>
              <a:spcAft>
                <a:spcPts val="0"/>
              </a:spcAft>
              <a:defRPr/>
            </a:pPr>
            <a:r>
              <a:rPr lang="hr-HR" sz="2400" dirty="0" err="1">
                <a:solidFill>
                  <a:srgbClr val="0070C0"/>
                </a:solidFill>
                <a:latin typeface="Book Antiqua" pitchFamily="18" charset="0"/>
                <a:ea typeface="+mj-ea"/>
                <a:cs typeface="+mj-cs"/>
              </a:rPr>
              <a:t>Regional</a:t>
            </a:r>
            <a:r>
              <a:rPr lang="hr-HR" sz="2400" dirty="0">
                <a:solidFill>
                  <a:srgbClr val="0070C0"/>
                </a:solidFill>
                <a:latin typeface="Book Antiqua" pitchFamily="18" charset="0"/>
                <a:ea typeface="+mj-ea"/>
                <a:cs typeface="+mj-cs"/>
              </a:rPr>
              <a:t> </a:t>
            </a:r>
            <a:r>
              <a:rPr lang="hr-HR" sz="2400" dirty="0" err="1">
                <a:solidFill>
                  <a:srgbClr val="0070C0"/>
                </a:solidFill>
                <a:latin typeface="Book Antiqua" pitchFamily="18" charset="0"/>
                <a:ea typeface="+mj-ea"/>
                <a:cs typeface="+mj-cs"/>
              </a:rPr>
              <a:t>Competitiveness</a:t>
            </a:r>
            <a:r>
              <a:rPr lang="hr-HR" sz="2400" dirty="0">
                <a:solidFill>
                  <a:srgbClr val="0070C0"/>
                </a:solidFill>
                <a:latin typeface="Book Antiqua" pitchFamily="18" charset="0"/>
                <a:ea typeface="+mj-ea"/>
                <a:cs typeface="+mj-cs"/>
              </a:rPr>
              <a:t> </a:t>
            </a:r>
            <a:r>
              <a:rPr lang="hr-HR" sz="2400" dirty="0" err="1">
                <a:solidFill>
                  <a:srgbClr val="0070C0"/>
                </a:solidFill>
                <a:latin typeface="Book Antiqua" pitchFamily="18" charset="0"/>
                <a:ea typeface="+mj-ea"/>
                <a:cs typeface="+mj-cs"/>
              </a:rPr>
              <a:t>Index</a:t>
            </a:r>
            <a:r>
              <a:rPr lang="hr-HR" sz="2400" dirty="0">
                <a:solidFill>
                  <a:srgbClr val="0070C0"/>
                </a:solidFill>
                <a:latin typeface="Book Antiqua" pitchFamily="18" charset="0"/>
                <a:ea typeface="+mj-ea"/>
                <a:cs typeface="+mj-cs"/>
              </a:rPr>
              <a:t> 2016</a:t>
            </a:r>
          </a:p>
        </p:txBody>
      </p:sp>
    </p:spTree>
    <p:extLst>
      <p:ext uri="{BB962C8B-B14F-4D97-AF65-F5344CB8AC3E}">
        <p14:creationId xmlns:p14="http://schemas.microsoft.com/office/powerpoint/2010/main" val="1665503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7650" y="1085850"/>
            <a:ext cx="9539288" cy="1384300"/>
          </a:xfrm>
          <a:prstGeom prst="rect">
            <a:avLst/>
          </a:prstGeom>
        </p:spPr>
        <p:txBody>
          <a:bodyPr>
            <a:spAutoFit/>
          </a:bodyPr>
          <a:lstStyle/>
          <a:p>
            <a:pPr lvl="1" fontAlgn="auto">
              <a:spcBef>
                <a:spcPts val="0"/>
              </a:spcBef>
              <a:spcAft>
                <a:spcPts val="0"/>
              </a:spcAft>
              <a:defRPr/>
            </a:pPr>
            <a:r>
              <a:rPr lang="hr-HR" sz="2800" b="1" i="1" dirty="0" err="1">
                <a:solidFill>
                  <a:srgbClr val="0070C0"/>
                </a:solidFill>
                <a:latin typeface="Book Antiqua" pitchFamily="18" charset="0"/>
                <a:cs typeface="+mn-cs"/>
              </a:rPr>
              <a:t>Basic</a:t>
            </a:r>
            <a:endParaRPr lang="hr-HR" sz="2800" b="1" i="1" dirty="0">
              <a:solidFill>
                <a:srgbClr val="0070C0"/>
              </a:solidFill>
              <a:latin typeface="Book Antiqua" pitchFamily="18" charset="0"/>
              <a:cs typeface="+mn-cs"/>
            </a:endParaRPr>
          </a:p>
          <a:p>
            <a:pPr marL="971550" lvl="1" indent="-514350" fontAlgn="auto">
              <a:spcBef>
                <a:spcPts val="0"/>
              </a:spcBef>
              <a:spcAft>
                <a:spcPts val="0"/>
              </a:spcAft>
              <a:buFontTx/>
              <a:buAutoNum type="arabicPeriod"/>
              <a:defRPr/>
            </a:pPr>
            <a:r>
              <a:rPr lang="hr-HR" sz="2800" b="1" i="1" dirty="0" err="1">
                <a:solidFill>
                  <a:srgbClr val="FF0000"/>
                </a:solidFill>
                <a:latin typeface="Book Antiqua" pitchFamily="18" charset="0"/>
                <a:cs typeface="+mn-cs"/>
              </a:rPr>
              <a:t>Infrastructure</a:t>
            </a:r>
            <a:endParaRPr lang="hr-HR" sz="2800" b="1" i="1" dirty="0">
              <a:solidFill>
                <a:srgbClr val="FF0000"/>
              </a:solidFill>
              <a:latin typeface="Book Antiqua" pitchFamily="18" charset="0"/>
              <a:cs typeface="+mn-cs"/>
            </a:endParaRPr>
          </a:p>
          <a:p>
            <a:pPr marL="971550" lvl="1" indent="-514350" fontAlgn="auto">
              <a:spcBef>
                <a:spcPts val="0"/>
              </a:spcBef>
              <a:spcAft>
                <a:spcPts val="0"/>
              </a:spcAft>
              <a:defRPr/>
            </a:pPr>
            <a:r>
              <a:rPr lang="hr-HR" sz="2800" b="1" i="1" dirty="0">
                <a:solidFill>
                  <a:srgbClr val="FF0000"/>
                </a:solidFill>
                <a:latin typeface="Book Antiqua" pitchFamily="18" charset="0"/>
                <a:cs typeface="+mn-cs"/>
              </a:rPr>
              <a:t> </a:t>
            </a:r>
          </a:p>
        </p:txBody>
      </p:sp>
      <p:pic>
        <p:nvPicPr>
          <p:cNvPr id="3481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58800" y="2124075"/>
            <a:ext cx="8439150" cy="1763713"/>
          </a:xfrm>
        </p:spPr>
      </p:pic>
      <p:sp>
        <p:nvSpPr>
          <p:cNvPr id="9" name="Title 2"/>
          <p:cNvSpPr txBox="1">
            <a:spLocks/>
          </p:cNvSpPr>
          <p:nvPr/>
        </p:nvSpPr>
        <p:spPr>
          <a:xfrm>
            <a:off x="478699" y="260648"/>
            <a:ext cx="10705867" cy="504056"/>
          </a:xfrm>
          <a:prstGeom prst="rect">
            <a:avLst/>
          </a:prstGeom>
        </p:spPr>
        <p:txBody>
          <a:bodyPr anchor="ctr">
            <a:scene3d>
              <a:camera prst="orthographicFront"/>
              <a:lightRig rig="soft" dir="t"/>
            </a:scene3d>
            <a:sp3d prstMaterial="softEdge">
              <a:bevelT w="25400" h="25400"/>
            </a:sp3d>
          </a:bodyPr>
          <a:lstStyle/>
          <a:p>
            <a:pPr algn="ctr" fontAlgn="auto">
              <a:spcBef>
                <a:spcPts val="0"/>
              </a:spcBef>
              <a:spcAft>
                <a:spcPts val="0"/>
              </a:spcAft>
              <a:defRPr/>
            </a:pPr>
            <a:r>
              <a:rPr lang="hr-HR" sz="2400" dirty="0" err="1">
                <a:solidFill>
                  <a:srgbClr val="0070C0"/>
                </a:solidFill>
                <a:latin typeface="Book Antiqua" pitchFamily="18" charset="0"/>
                <a:ea typeface="+mj-ea"/>
                <a:cs typeface="+mj-cs"/>
              </a:rPr>
              <a:t>Regional</a:t>
            </a:r>
            <a:r>
              <a:rPr lang="hr-HR" sz="2400" dirty="0">
                <a:solidFill>
                  <a:srgbClr val="0070C0"/>
                </a:solidFill>
                <a:latin typeface="Book Antiqua" pitchFamily="18" charset="0"/>
                <a:ea typeface="+mj-ea"/>
                <a:cs typeface="+mj-cs"/>
              </a:rPr>
              <a:t> </a:t>
            </a:r>
            <a:r>
              <a:rPr lang="hr-HR" sz="2400" dirty="0" err="1">
                <a:solidFill>
                  <a:srgbClr val="0070C0"/>
                </a:solidFill>
                <a:latin typeface="Book Antiqua" pitchFamily="18" charset="0"/>
                <a:ea typeface="+mj-ea"/>
                <a:cs typeface="+mj-cs"/>
              </a:rPr>
              <a:t>Competitiveness</a:t>
            </a:r>
            <a:r>
              <a:rPr lang="hr-HR" sz="2400" dirty="0">
                <a:solidFill>
                  <a:srgbClr val="0070C0"/>
                </a:solidFill>
                <a:latin typeface="Book Antiqua" pitchFamily="18" charset="0"/>
                <a:ea typeface="+mj-ea"/>
                <a:cs typeface="+mj-cs"/>
              </a:rPr>
              <a:t> </a:t>
            </a:r>
            <a:r>
              <a:rPr lang="hr-HR" sz="2400" dirty="0" err="1">
                <a:solidFill>
                  <a:srgbClr val="0070C0"/>
                </a:solidFill>
                <a:latin typeface="Book Antiqua" pitchFamily="18" charset="0"/>
                <a:ea typeface="+mj-ea"/>
                <a:cs typeface="+mj-cs"/>
              </a:rPr>
              <a:t>Index</a:t>
            </a:r>
            <a:r>
              <a:rPr lang="hr-HR" sz="2400" dirty="0">
                <a:solidFill>
                  <a:srgbClr val="0070C0"/>
                </a:solidFill>
                <a:latin typeface="Book Antiqua" pitchFamily="18" charset="0"/>
                <a:ea typeface="+mj-ea"/>
                <a:cs typeface="+mj-cs"/>
              </a:rPr>
              <a:t> 2016</a:t>
            </a:r>
          </a:p>
        </p:txBody>
      </p:sp>
    </p:spTree>
    <p:extLst>
      <p:ext uri="{BB962C8B-B14F-4D97-AF65-F5344CB8AC3E}">
        <p14:creationId xmlns:p14="http://schemas.microsoft.com/office/powerpoint/2010/main" val="309346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4213" y="1341438"/>
            <a:ext cx="9480550" cy="954087"/>
          </a:xfrm>
          <a:prstGeom prst="rect">
            <a:avLst/>
          </a:prstGeom>
        </p:spPr>
        <p:txBody>
          <a:bodyPr>
            <a:spAutoFit/>
          </a:bodyPr>
          <a:lstStyle/>
          <a:p>
            <a:pPr lvl="1" fontAlgn="auto">
              <a:spcBef>
                <a:spcPts val="0"/>
              </a:spcBef>
              <a:spcAft>
                <a:spcPts val="0"/>
              </a:spcAft>
              <a:defRPr/>
            </a:pPr>
            <a:r>
              <a:rPr lang="hr-HR" sz="2800" b="1" i="1" dirty="0" err="1">
                <a:solidFill>
                  <a:srgbClr val="0070C0"/>
                </a:solidFill>
                <a:latin typeface="Book Antiqua" pitchFamily="18" charset="0"/>
                <a:cs typeface="+mn-cs"/>
              </a:rPr>
              <a:t>Basic</a:t>
            </a:r>
            <a:endParaRPr lang="hr-HR" sz="2800" b="1" i="1" dirty="0">
              <a:solidFill>
                <a:srgbClr val="0070C0"/>
              </a:solidFill>
              <a:latin typeface="Book Antiqua" pitchFamily="18" charset="0"/>
              <a:cs typeface="+mn-cs"/>
            </a:endParaRPr>
          </a:p>
          <a:p>
            <a:pPr marL="971550" lvl="1" indent="-514350" fontAlgn="auto">
              <a:spcBef>
                <a:spcPts val="0"/>
              </a:spcBef>
              <a:spcAft>
                <a:spcPts val="0"/>
              </a:spcAft>
              <a:buFontTx/>
              <a:buAutoNum type="arabicPeriod"/>
              <a:defRPr/>
            </a:pPr>
            <a:r>
              <a:rPr lang="hr-HR" sz="2800" b="1" i="1" dirty="0">
                <a:solidFill>
                  <a:srgbClr val="FF0000"/>
                </a:solidFill>
                <a:latin typeface="Book Antiqua" pitchFamily="18" charset="0"/>
                <a:cs typeface="+mn-cs"/>
              </a:rPr>
              <a:t>Health</a:t>
            </a:r>
          </a:p>
        </p:txBody>
      </p:sp>
      <p:pic>
        <p:nvPicPr>
          <p:cNvPr id="3584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20725" y="2606675"/>
            <a:ext cx="8477250" cy="2641600"/>
          </a:xfrm>
        </p:spPr>
      </p:pic>
      <p:sp>
        <p:nvSpPr>
          <p:cNvPr id="8" name="Title 2"/>
          <p:cNvSpPr txBox="1">
            <a:spLocks/>
          </p:cNvSpPr>
          <p:nvPr/>
        </p:nvSpPr>
        <p:spPr>
          <a:xfrm>
            <a:off x="478699" y="260648"/>
            <a:ext cx="10705867" cy="504056"/>
          </a:xfrm>
          <a:prstGeom prst="rect">
            <a:avLst/>
          </a:prstGeom>
        </p:spPr>
        <p:txBody>
          <a:bodyPr anchor="ctr">
            <a:scene3d>
              <a:camera prst="orthographicFront"/>
              <a:lightRig rig="soft" dir="t"/>
            </a:scene3d>
            <a:sp3d prstMaterial="softEdge">
              <a:bevelT w="25400" h="25400"/>
            </a:sp3d>
          </a:bodyPr>
          <a:lstStyle/>
          <a:p>
            <a:pPr algn="ctr" fontAlgn="auto">
              <a:spcBef>
                <a:spcPts val="0"/>
              </a:spcBef>
              <a:spcAft>
                <a:spcPts val="0"/>
              </a:spcAft>
              <a:defRPr/>
            </a:pPr>
            <a:r>
              <a:rPr lang="hr-HR" sz="2400" dirty="0" err="1">
                <a:solidFill>
                  <a:srgbClr val="0070C0"/>
                </a:solidFill>
                <a:latin typeface="Book Antiqua" pitchFamily="18" charset="0"/>
                <a:ea typeface="+mj-ea"/>
                <a:cs typeface="+mj-cs"/>
              </a:rPr>
              <a:t>Regional</a:t>
            </a:r>
            <a:r>
              <a:rPr lang="hr-HR" sz="2400" dirty="0">
                <a:solidFill>
                  <a:srgbClr val="0070C0"/>
                </a:solidFill>
                <a:latin typeface="Book Antiqua" pitchFamily="18" charset="0"/>
                <a:ea typeface="+mj-ea"/>
                <a:cs typeface="+mj-cs"/>
              </a:rPr>
              <a:t> </a:t>
            </a:r>
            <a:r>
              <a:rPr lang="hr-HR" sz="2400" dirty="0" err="1">
                <a:solidFill>
                  <a:srgbClr val="0070C0"/>
                </a:solidFill>
                <a:latin typeface="Book Antiqua" pitchFamily="18" charset="0"/>
                <a:ea typeface="+mj-ea"/>
                <a:cs typeface="+mj-cs"/>
              </a:rPr>
              <a:t>Competitiveness</a:t>
            </a:r>
            <a:r>
              <a:rPr lang="hr-HR" sz="2400" dirty="0">
                <a:solidFill>
                  <a:srgbClr val="0070C0"/>
                </a:solidFill>
                <a:latin typeface="Book Antiqua" pitchFamily="18" charset="0"/>
                <a:ea typeface="+mj-ea"/>
                <a:cs typeface="+mj-cs"/>
              </a:rPr>
              <a:t> </a:t>
            </a:r>
            <a:r>
              <a:rPr lang="hr-HR" sz="2400" dirty="0" err="1">
                <a:solidFill>
                  <a:srgbClr val="0070C0"/>
                </a:solidFill>
                <a:latin typeface="Book Antiqua" pitchFamily="18" charset="0"/>
                <a:ea typeface="+mj-ea"/>
                <a:cs typeface="+mj-cs"/>
              </a:rPr>
              <a:t>Index</a:t>
            </a:r>
            <a:r>
              <a:rPr lang="hr-HR" sz="2400" dirty="0">
                <a:solidFill>
                  <a:srgbClr val="0070C0"/>
                </a:solidFill>
                <a:latin typeface="Book Antiqua" pitchFamily="18" charset="0"/>
                <a:ea typeface="+mj-ea"/>
                <a:cs typeface="+mj-cs"/>
              </a:rPr>
              <a:t> 2016</a:t>
            </a:r>
          </a:p>
        </p:txBody>
      </p:sp>
    </p:spTree>
    <p:extLst>
      <p:ext uri="{BB962C8B-B14F-4D97-AF65-F5344CB8AC3E}">
        <p14:creationId xmlns:p14="http://schemas.microsoft.com/office/powerpoint/2010/main" val="289001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288" y="1341438"/>
            <a:ext cx="10594975" cy="1384300"/>
          </a:xfrm>
          <a:prstGeom prst="rect">
            <a:avLst/>
          </a:prstGeom>
        </p:spPr>
        <p:txBody>
          <a:bodyPr>
            <a:spAutoFit/>
          </a:bodyPr>
          <a:lstStyle/>
          <a:p>
            <a:pPr lvl="1" fontAlgn="auto">
              <a:spcBef>
                <a:spcPts val="0"/>
              </a:spcBef>
              <a:spcAft>
                <a:spcPts val="0"/>
              </a:spcAft>
              <a:defRPr/>
            </a:pPr>
            <a:r>
              <a:rPr lang="hr-HR" sz="2800" b="1" i="1" dirty="0" err="1">
                <a:solidFill>
                  <a:srgbClr val="0070C0"/>
                </a:solidFill>
                <a:latin typeface="Book Antiqua" pitchFamily="18" charset="0"/>
                <a:cs typeface="+mn-cs"/>
              </a:rPr>
              <a:t>Basic</a:t>
            </a:r>
            <a:endParaRPr lang="hr-HR" sz="2800" b="1" i="1" dirty="0">
              <a:solidFill>
                <a:srgbClr val="0070C0"/>
              </a:solidFill>
              <a:latin typeface="Book Antiqua" pitchFamily="18" charset="0"/>
              <a:cs typeface="+mn-cs"/>
            </a:endParaRPr>
          </a:p>
          <a:p>
            <a:pPr marL="971550" lvl="1" indent="-514350" fontAlgn="auto">
              <a:spcBef>
                <a:spcPts val="0"/>
              </a:spcBef>
              <a:spcAft>
                <a:spcPts val="0"/>
              </a:spcAft>
              <a:buFontTx/>
              <a:buAutoNum type="arabicPeriod"/>
              <a:defRPr/>
            </a:pPr>
            <a:r>
              <a:rPr lang="hr-HR" sz="2800" b="1" i="1" dirty="0" err="1">
                <a:solidFill>
                  <a:srgbClr val="FF0000"/>
                </a:solidFill>
                <a:latin typeface="Book Antiqua" pitchFamily="18" charset="0"/>
                <a:cs typeface="+mn-cs"/>
              </a:rPr>
              <a:t>Primary</a:t>
            </a:r>
            <a:r>
              <a:rPr lang="hr-HR" sz="2800" b="1" i="1" dirty="0">
                <a:solidFill>
                  <a:srgbClr val="FF0000"/>
                </a:solidFill>
                <a:latin typeface="Book Antiqua" pitchFamily="18" charset="0"/>
                <a:cs typeface="+mn-cs"/>
              </a:rPr>
              <a:t> </a:t>
            </a:r>
            <a:r>
              <a:rPr lang="hr-HR" sz="2800" b="1" i="1" dirty="0" err="1">
                <a:solidFill>
                  <a:srgbClr val="FF0000"/>
                </a:solidFill>
                <a:latin typeface="Book Antiqua" pitchFamily="18" charset="0"/>
                <a:cs typeface="+mn-cs"/>
              </a:rPr>
              <a:t>and</a:t>
            </a:r>
            <a:r>
              <a:rPr lang="hr-HR" sz="2800" b="1" i="1" dirty="0">
                <a:solidFill>
                  <a:srgbClr val="FF0000"/>
                </a:solidFill>
                <a:latin typeface="Book Antiqua" pitchFamily="18" charset="0"/>
                <a:cs typeface="+mn-cs"/>
              </a:rPr>
              <a:t> </a:t>
            </a:r>
            <a:r>
              <a:rPr lang="hr-HR" sz="2800" b="1" i="1" dirty="0" err="1">
                <a:solidFill>
                  <a:srgbClr val="FF0000"/>
                </a:solidFill>
                <a:latin typeface="Book Antiqua" pitchFamily="18" charset="0"/>
                <a:cs typeface="+mn-cs"/>
              </a:rPr>
              <a:t>Secondary</a:t>
            </a:r>
            <a:r>
              <a:rPr lang="hr-HR" sz="2800" b="1" i="1" dirty="0">
                <a:solidFill>
                  <a:srgbClr val="FF0000"/>
                </a:solidFill>
                <a:latin typeface="Book Antiqua" pitchFamily="18" charset="0"/>
                <a:cs typeface="+mn-cs"/>
              </a:rPr>
              <a:t> </a:t>
            </a:r>
            <a:r>
              <a:rPr lang="hr-HR" sz="2800" b="1" i="1" dirty="0" err="1">
                <a:solidFill>
                  <a:srgbClr val="FF0000"/>
                </a:solidFill>
                <a:latin typeface="Book Antiqua" pitchFamily="18" charset="0"/>
                <a:cs typeface="+mn-cs"/>
              </a:rPr>
              <a:t>Education</a:t>
            </a:r>
            <a:endParaRPr lang="hr-HR" sz="2800" b="1" i="1" dirty="0">
              <a:solidFill>
                <a:srgbClr val="FF0000"/>
              </a:solidFill>
              <a:latin typeface="Book Antiqua" pitchFamily="18" charset="0"/>
              <a:cs typeface="+mn-cs"/>
            </a:endParaRPr>
          </a:p>
          <a:p>
            <a:pPr marL="971550" lvl="1" indent="-514350" fontAlgn="auto">
              <a:spcBef>
                <a:spcPts val="0"/>
              </a:spcBef>
              <a:spcAft>
                <a:spcPts val="0"/>
              </a:spcAft>
              <a:defRPr/>
            </a:pPr>
            <a:r>
              <a:rPr lang="hr-HR" sz="2800" b="1" i="1" dirty="0">
                <a:solidFill>
                  <a:srgbClr val="FF0000"/>
                </a:solidFill>
                <a:latin typeface="Book Antiqua" pitchFamily="18" charset="0"/>
                <a:cs typeface="+mn-cs"/>
              </a:rPr>
              <a:t> </a:t>
            </a:r>
          </a:p>
        </p:txBody>
      </p:sp>
      <p:pic>
        <p:nvPicPr>
          <p:cNvPr id="368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325" y="2441575"/>
            <a:ext cx="84867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2"/>
          <p:cNvSpPr txBox="1">
            <a:spLocks/>
          </p:cNvSpPr>
          <p:nvPr/>
        </p:nvSpPr>
        <p:spPr>
          <a:xfrm>
            <a:off x="478699" y="260648"/>
            <a:ext cx="10705867" cy="504056"/>
          </a:xfrm>
          <a:prstGeom prst="rect">
            <a:avLst/>
          </a:prstGeom>
        </p:spPr>
        <p:txBody>
          <a:bodyPr anchor="ctr">
            <a:scene3d>
              <a:camera prst="orthographicFront"/>
              <a:lightRig rig="soft" dir="t"/>
            </a:scene3d>
            <a:sp3d prstMaterial="softEdge">
              <a:bevelT w="25400" h="25400"/>
            </a:sp3d>
          </a:bodyPr>
          <a:lstStyle/>
          <a:p>
            <a:pPr algn="ctr" fontAlgn="auto">
              <a:spcBef>
                <a:spcPts val="0"/>
              </a:spcBef>
              <a:spcAft>
                <a:spcPts val="0"/>
              </a:spcAft>
              <a:defRPr/>
            </a:pPr>
            <a:r>
              <a:rPr lang="hr-HR" sz="2400" dirty="0" err="1">
                <a:solidFill>
                  <a:srgbClr val="0070C0"/>
                </a:solidFill>
                <a:latin typeface="Book Antiqua" pitchFamily="18" charset="0"/>
                <a:ea typeface="+mj-ea"/>
                <a:cs typeface="+mj-cs"/>
              </a:rPr>
              <a:t>Regional</a:t>
            </a:r>
            <a:r>
              <a:rPr lang="hr-HR" sz="2400" dirty="0">
                <a:solidFill>
                  <a:srgbClr val="0070C0"/>
                </a:solidFill>
                <a:latin typeface="Book Antiqua" pitchFamily="18" charset="0"/>
                <a:ea typeface="+mj-ea"/>
                <a:cs typeface="+mj-cs"/>
              </a:rPr>
              <a:t> </a:t>
            </a:r>
            <a:r>
              <a:rPr lang="hr-HR" sz="2400" dirty="0" err="1">
                <a:solidFill>
                  <a:srgbClr val="0070C0"/>
                </a:solidFill>
                <a:latin typeface="Book Antiqua" pitchFamily="18" charset="0"/>
                <a:ea typeface="+mj-ea"/>
                <a:cs typeface="+mj-cs"/>
              </a:rPr>
              <a:t>Competitiveness</a:t>
            </a:r>
            <a:r>
              <a:rPr lang="hr-HR" sz="2400" dirty="0">
                <a:solidFill>
                  <a:srgbClr val="0070C0"/>
                </a:solidFill>
                <a:latin typeface="Book Antiqua" pitchFamily="18" charset="0"/>
                <a:ea typeface="+mj-ea"/>
                <a:cs typeface="+mj-cs"/>
              </a:rPr>
              <a:t> </a:t>
            </a:r>
            <a:r>
              <a:rPr lang="hr-HR" sz="2400" dirty="0" err="1">
                <a:solidFill>
                  <a:srgbClr val="0070C0"/>
                </a:solidFill>
                <a:latin typeface="Book Antiqua" pitchFamily="18" charset="0"/>
                <a:ea typeface="+mj-ea"/>
                <a:cs typeface="+mj-cs"/>
              </a:rPr>
              <a:t>Index</a:t>
            </a:r>
            <a:r>
              <a:rPr lang="hr-HR" sz="2400" dirty="0">
                <a:solidFill>
                  <a:srgbClr val="0070C0"/>
                </a:solidFill>
                <a:latin typeface="Book Antiqua" pitchFamily="18" charset="0"/>
                <a:ea typeface="+mj-ea"/>
                <a:cs typeface="+mj-cs"/>
              </a:rPr>
              <a:t> 2016</a:t>
            </a:r>
          </a:p>
        </p:txBody>
      </p:sp>
    </p:spTree>
    <p:extLst>
      <p:ext uri="{BB962C8B-B14F-4D97-AF65-F5344CB8AC3E}">
        <p14:creationId xmlns:p14="http://schemas.microsoft.com/office/powerpoint/2010/main" val="1292976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ChangeArrowheads="1"/>
          </p:cNvSpPr>
          <p:nvPr/>
        </p:nvSpPr>
        <p:spPr bwMode="auto">
          <a:xfrm>
            <a:off x="7151688" y="1484313"/>
            <a:ext cx="5040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r>
              <a:rPr lang="hr-HR" altLang="sr-Latn-RS" sz="2400" b="1" i="1">
                <a:solidFill>
                  <a:srgbClr val="FF0000"/>
                </a:solidFill>
                <a:latin typeface="Book Antiqua" panose="02040602050305030304" pitchFamily="18" charset="0"/>
              </a:rPr>
              <a:t>Basic - TOTAL</a:t>
            </a:r>
          </a:p>
        </p:txBody>
      </p:sp>
      <p:sp>
        <p:nvSpPr>
          <p:cNvPr id="7" name="Title 2"/>
          <p:cNvSpPr txBox="1">
            <a:spLocks/>
          </p:cNvSpPr>
          <p:nvPr/>
        </p:nvSpPr>
        <p:spPr>
          <a:xfrm>
            <a:off x="478699" y="260648"/>
            <a:ext cx="10705867" cy="504056"/>
          </a:xfrm>
          <a:prstGeom prst="rect">
            <a:avLst/>
          </a:prstGeom>
        </p:spPr>
        <p:txBody>
          <a:bodyPr anchor="ctr">
            <a:scene3d>
              <a:camera prst="orthographicFront"/>
              <a:lightRig rig="soft" dir="t"/>
            </a:scene3d>
            <a:sp3d prstMaterial="softEdge">
              <a:bevelT w="25400" h="25400"/>
            </a:sp3d>
          </a:bodyPr>
          <a:lstStyle/>
          <a:p>
            <a:pPr algn="ctr" fontAlgn="auto">
              <a:spcBef>
                <a:spcPts val="0"/>
              </a:spcBef>
              <a:spcAft>
                <a:spcPts val="0"/>
              </a:spcAft>
              <a:defRPr/>
            </a:pPr>
            <a:r>
              <a:rPr lang="hr-HR" sz="2400" dirty="0" err="1">
                <a:solidFill>
                  <a:srgbClr val="0070C0"/>
                </a:solidFill>
                <a:latin typeface="Book Antiqua" pitchFamily="18" charset="0"/>
                <a:ea typeface="+mj-ea"/>
                <a:cs typeface="+mj-cs"/>
              </a:rPr>
              <a:t>Regional</a:t>
            </a:r>
            <a:r>
              <a:rPr lang="hr-HR" sz="2400" dirty="0">
                <a:solidFill>
                  <a:srgbClr val="0070C0"/>
                </a:solidFill>
                <a:latin typeface="Book Antiqua" pitchFamily="18" charset="0"/>
                <a:ea typeface="+mj-ea"/>
                <a:cs typeface="+mj-cs"/>
              </a:rPr>
              <a:t> </a:t>
            </a:r>
            <a:r>
              <a:rPr lang="hr-HR" sz="2400" dirty="0" err="1">
                <a:solidFill>
                  <a:srgbClr val="0070C0"/>
                </a:solidFill>
                <a:latin typeface="Book Antiqua" pitchFamily="18" charset="0"/>
                <a:ea typeface="+mj-ea"/>
                <a:cs typeface="+mj-cs"/>
              </a:rPr>
              <a:t>Competitiveness</a:t>
            </a:r>
            <a:r>
              <a:rPr lang="hr-HR" sz="2400" dirty="0">
                <a:solidFill>
                  <a:srgbClr val="0070C0"/>
                </a:solidFill>
                <a:latin typeface="Book Antiqua" pitchFamily="18" charset="0"/>
                <a:ea typeface="+mj-ea"/>
                <a:cs typeface="+mj-cs"/>
              </a:rPr>
              <a:t> </a:t>
            </a:r>
            <a:r>
              <a:rPr lang="hr-HR" sz="2400" dirty="0" err="1">
                <a:solidFill>
                  <a:srgbClr val="0070C0"/>
                </a:solidFill>
                <a:latin typeface="Book Antiqua" pitchFamily="18" charset="0"/>
                <a:ea typeface="+mj-ea"/>
                <a:cs typeface="+mj-cs"/>
              </a:rPr>
              <a:t>Index</a:t>
            </a:r>
            <a:r>
              <a:rPr lang="hr-HR" sz="2400" dirty="0">
                <a:solidFill>
                  <a:srgbClr val="0070C0"/>
                </a:solidFill>
                <a:latin typeface="Book Antiqua" pitchFamily="18" charset="0"/>
                <a:ea typeface="+mj-ea"/>
                <a:cs typeface="+mj-cs"/>
              </a:rPr>
              <a:t> 2016</a:t>
            </a:r>
          </a:p>
        </p:txBody>
      </p:sp>
      <p:pic>
        <p:nvPicPr>
          <p:cNvPr id="389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901700"/>
            <a:ext cx="6137275" cy="5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Content Placeholder 7"/>
          <p:cNvSpPr>
            <a:spLocks noGrp="1"/>
          </p:cNvSpPr>
          <p:nvPr>
            <p:ph idx="1"/>
          </p:nvPr>
        </p:nvSpPr>
        <p:spPr/>
        <p:txBody>
          <a:bodyPr/>
          <a:lstStyle/>
          <a:p>
            <a:endParaRPr lang="hr-HR" altLang="sr-Latn-RS" smtClean="0"/>
          </a:p>
        </p:txBody>
      </p:sp>
      <p:pic>
        <p:nvPicPr>
          <p:cNvPr id="389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5950" y="2603500"/>
            <a:ext cx="451008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277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p:cNvSpPr>
            <a:spLocks noGrp="1"/>
          </p:cNvSpPr>
          <p:nvPr>
            <p:ph idx="1"/>
          </p:nvPr>
        </p:nvSpPr>
        <p:spPr>
          <a:xfrm>
            <a:off x="838200" y="1375719"/>
            <a:ext cx="10515600" cy="4801244"/>
          </a:xfrm>
        </p:spPr>
        <p:txBody>
          <a:bodyPr/>
          <a:lstStyle/>
          <a:p>
            <a:pPr algn="just">
              <a:buFontTx/>
              <a:buNone/>
            </a:pPr>
            <a:r>
              <a:rPr lang="en-US" sz="2800" dirty="0" smtClean="0">
                <a:latin typeface="Book Antiqua" pitchFamily="18" charset="0"/>
              </a:rPr>
              <a:t>Measuring Regional </a:t>
            </a:r>
            <a:r>
              <a:rPr lang="en-US" sz="2800" dirty="0" err="1" smtClean="0">
                <a:latin typeface="Book Antiqua" pitchFamily="18" charset="0"/>
              </a:rPr>
              <a:t>Competitivness</a:t>
            </a:r>
            <a:r>
              <a:rPr lang="en-US" sz="2800" dirty="0" smtClean="0">
                <a:latin typeface="Book Antiqua" pitchFamily="18" charset="0"/>
              </a:rPr>
              <a:t>?</a:t>
            </a:r>
          </a:p>
          <a:p>
            <a:pPr algn="just"/>
            <a:r>
              <a:rPr lang="en-US" sz="2000" dirty="0" smtClean="0">
                <a:latin typeface="Book Antiqua" pitchFamily="18" charset="0"/>
              </a:rPr>
              <a:t>It should balance the goals of business success with those of personal well-being. </a:t>
            </a:r>
          </a:p>
          <a:p>
            <a:pPr algn="just"/>
            <a:r>
              <a:rPr lang="en-US" sz="2000" dirty="0" smtClean="0">
                <a:latin typeface="Book Antiqua" pitchFamily="18" charset="0"/>
              </a:rPr>
              <a:t>It should include short and long period perspective.</a:t>
            </a:r>
          </a:p>
          <a:p>
            <a:pPr algn="just"/>
            <a:r>
              <a:rPr lang="en-US" sz="2000" dirty="0" smtClean="0">
                <a:latin typeface="Book Antiqua" pitchFamily="18" charset="0"/>
              </a:rPr>
              <a:t>It should carefully define spatial coverage (political, functional or statistical regions)</a:t>
            </a:r>
          </a:p>
          <a:p>
            <a:pPr algn="just"/>
            <a:r>
              <a:rPr lang="en-US" sz="2000" dirty="0" smtClean="0">
                <a:latin typeface="Book Antiqua" pitchFamily="18" charset="0"/>
              </a:rPr>
              <a:t>Different development phase  =&gt; different needs =&gt; different approach</a:t>
            </a:r>
          </a:p>
          <a:p>
            <a:pPr algn="just"/>
            <a:endParaRPr lang="en-US" sz="2000" dirty="0" smtClean="0">
              <a:latin typeface="Book Antiqua" pitchFamily="18" charset="0"/>
            </a:endParaRPr>
          </a:p>
          <a:p>
            <a:pPr algn="just"/>
            <a:r>
              <a:rPr lang="en-US" b="1" dirty="0" smtClean="0">
                <a:solidFill>
                  <a:srgbClr val="FF0000"/>
                </a:solidFill>
                <a:latin typeface="Book Antiqua" pitchFamily="18" charset="0"/>
              </a:rPr>
              <a:t>Regional Competitiveness Index (RCI)</a:t>
            </a:r>
          </a:p>
        </p:txBody>
      </p:sp>
      <p:sp>
        <p:nvSpPr>
          <p:cNvPr id="6" name="Title 2"/>
          <p:cNvSpPr txBox="1">
            <a:spLocks/>
          </p:cNvSpPr>
          <p:nvPr/>
        </p:nvSpPr>
        <p:spPr>
          <a:xfrm>
            <a:off x="478699" y="260648"/>
            <a:ext cx="10705867" cy="504056"/>
          </a:xfrm>
          <a:prstGeom prst="rect">
            <a:avLst/>
          </a:prstGeom>
        </p:spPr>
        <p:txBody>
          <a:bodyPr anchor="ctr">
            <a:scene3d>
              <a:camera prst="orthographicFront"/>
              <a:lightRig rig="soft" dir="t"/>
            </a:scene3d>
            <a:sp3d prstMaterial="softEdge">
              <a:bevelT w="25400" h="25400"/>
            </a:sp3d>
          </a:bodyPr>
          <a:lstStyle/>
          <a:p>
            <a:pPr algn="ctr" fontAlgn="auto">
              <a:spcAft>
                <a:spcPts val="0"/>
              </a:spcAft>
              <a:defRPr/>
            </a:pPr>
            <a:r>
              <a:rPr lang="hr-HR" sz="3200" dirty="0">
                <a:solidFill>
                  <a:schemeClr val="tx1">
                    <a:lumMod val="95000"/>
                    <a:lumOff val="5000"/>
                  </a:schemeClr>
                </a:solidFill>
                <a:latin typeface="Book Antiqua" pitchFamily="18" charset="0"/>
                <a:ea typeface="+mj-ea"/>
                <a:cs typeface="+mj-cs"/>
              </a:rPr>
              <a:t/>
            </a:r>
            <a:br>
              <a:rPr lang="hr-HR" sz="3200" dirty="0">
                <a:solidFill>
                  <a:schemeClr val="tx1">
                    <a:lumMod val="95000"/>
                    <a:lumOff val="5000"/>
                  </a:schemeClr>
                </a:solidFill>
                <a:latin typeface="Book Antiqua" pitchFamily="18" charset="0"/>
                <a:ea typeface="+mj-ea"/>
                <a:cs typeface="+mj-cs"/>
              </a:rPr>
            </a:br>
            <a:r>
              <a:rPr lang="hr-HR" sz="4000" dirty="0" err="1">
                <a:solidFill>
                  <a:srgbClr val="0070C0"/>
                </a:solidFill>
                <a:latin typeface="Book Antiqua" pitchFamily="18" charset="0"/>
                <a:ea typeface="+mj-ea"/>
                <a:cs typeface="+mj-cs"/>
              </a:rPr>
              <a:t>Regional</a:t>
            </a:r>
            <a:r>
              <a:rPr lang="hr-HR" sz="4000" dirty="0">
                <a:solidFill>
                  <a:srgbClr val="0070C0"/>
                </a:solidFill>
                <a:latin typeface="Book Antiqua" pitchFamily="18" charset="0"/>
                <a:ea typeface="+mj-ea"/>
                <a:cs typeface="+mj-cs"/>
              </a:rPr>
              <a:t> </a:t>
            </a:r>
            <a:r>
              <a:rPr lang="hr-HR" sz="4000" dirty="0" err="1" smtClean="0">
                <a:solidFill>
                  <a:srgbClr val="0070C0"/>
                </a:solidFill>
                <a:latin typeface="Book Antiqua" pitchFamily="18" charset="0"/>
                <a:ea typeface="+mj-ea"/>
                <a:cs typeface="+mj-cs"/>
              </a:rPr>
              <a:t>Competitiveness</a:t>
            </a:r>
            <a:r>
              <a:rPr lang="hr-HR" sz="4000" dirty="0" smtClean="0">
                <a:solidFill>
                  <a:srgbClr val="0070C0"/>
                </a:solidFill>
                <a:latin typeface="Book Antiqua" pitchFamily="18" charset="0"/>
                <a:ea typeface="+mj-ea"/>
                <a:cs typeface="+mj-cs"/>
              </a:rPr>
              <a:t> </a:t>
            </a:r>
            <a:r>
              <a:rPr lang="hr-HR" sz="4000" dirty="0" err="1" smtClean="0">
                <a:solidFill>
                  <a:srgbClr val="0070C0"/>
                </a:solidFill>
                <a:latin typeface="Book Antiqua" pitchFamily="18" charset="0"/>
                <a:ea typeface="+mj-ea"/>
                <a:cs typeface="+mj-cs"/>
              </a:rPr>
              <a:t>and</a:t>
            </a:r>
            <a:r>
              <a:rPr lang="hr-HR" sz="4000" dirty="0" smtClean="0">
                <a:solidFill>
                  <a:srgbClr val="0070C0"/>
                </a:solidFill>
                <a:latin typeface="Book Antiqua" pitchFamily="18" charset="0"/>
                <a:ea typeface="+mj-ea"/>
                <a:cs typeface="+mj-cs"/>
              </a:rPr>
              <a:t> </a:t>
            </a:r>
            <a:r>
              <a:rPr lang="hr-HR" sz="4000" dirty="0" err="1" smtClean="0">
                <a:solidFill>
                  <a:srgbClr val="0070C0"/>
                </a:solidFill>
                <a:latin typeface="Book Antiqua" pitchFamily="18" charset="0"/>
                <a:ea typeface="+mj-ea"/>
                <a:cs typeface="+mj-cs"/>
              </a:rPr>
              <a:t>Measuring</a:t>
            </a:r>
            <a:endParaRPr lang="hr-HR" sz="4000" dirty="0">
              <a:solidFill>
                <a:srgbClr val="0070C0"/>
              </a:solidFill>
              <a:latin typeface="Book Antiqua" pitchFamily="18" charset="0"/>
              <a:ea typeface="+mj-ea"/>
              <a:cs typeface="+mj-cs"/>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4"/>
          <p:cNvSpPr txBox="1">
            <a:spLocks noChangeArrowheads="1"/>
          </p:cNvSpPr>
          <p:nvPr/>
        </p:nvSpPr>
        <p:spPr bwMode="auto">
          <a:xfrm>
            <a:off x="1487488" y="2781300"/>
            <a:ext cx="8064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lvl="1" algn="ctr"/>
            <a:r>
              <a:rPr lang="hr-HR" altLang="sr-Latn-RS" sz="4000" i="1" dirty="0" err="1">
                <a:solidFill>
                  <a:srgbClr val="FF0000"/>
                </a:solidFill>
                <a:latin typeface="Book Antiqua" panose="02040602050305030304" pitchFamily="18" charset="0"/>
              </a:rPr>
              <a:t>Efficiency</a:t>
            </a:r>
            <a:r>
              <a:rPr lang="hr-HR" altLang="sr-Latn-RS" sz="4000" i="1" dirty="0">
                <a:solidFill>
                  <a:srgbClr val="FF0000"/>
                </a:solidFill>
                <a:latin typeface="Book Antiqua" panose="02040602050305030304" pitchFamily="18" charset="0"/>
              </a:rPr>
              <a:t> </a:t>
            </a:r>
            <a:r>
              <a:rPr lang="hr-HR" altLang="sr-Latn-RS" sz="4000" dirty="0" err="1" smtClean="0">
                <a:solidFill>
                  <a:srgbClr val="0070C0"/>
                </a:solidFill>
                <a:latin typeface="Book Antiqua" panose="02040602050305030304" pitchFamily="18" charset="0"/>
              </a:rPr>
              <a:t>group</a:t>
            </a:r>
            <a:endParaRPr lang="hr-HR" altLang="sr-Latn-RS" sz="4000" dirty="0">
              <a:solidFill>
                <a:srgbClr val="0070C0"/>
              </a:solidFill>
              <a:latin typeface="Book Antiqua" panose="02040602050305030304" pitchFamily="18" charset="0"/>
            </a:endParaRPr>
          </a:p>
        </p:txBody>
      </p:sp>
      <p:sp>
        <p:nvSpPr>
          <p:cNvPr id="4" name="Title 2"/>
          <p:cNvSpPr txBox="1">
            <a:spLocks/>
          </p:cNvSpPr>
          <p:nvPr/>
        </p:nvSpPr>
        <p:spPr>
          <a:xfrm>
            <a:off x="478699" y="260648"/>
            <a:ext cx="10705867" cy="504056"/>
          </a:xfrm>
          <a:prstGeom prst="rect">
            <a:avLst/>
          </a:prstGeom>
        </p:spPr>
        <p:txBody>
          <a:bodyPr anchor="ctr">
            <a:scene3d>
              <a:camera prst="orthographicFront"/>
              <a:lightRig rig="soft" dir="t"/>
            </a:scene3d>
            <a:sp3d prstMaterial="softEdge">
              <a:bevelT w="25400" h="25400"/>
            </a:sp3d>
          </a:bodyPr>
          <a:lstStyle/>
          <a:p>
            <a:pPr algn="ctr" fontAlgn="auto">
              <a:spcBef>
                <a:spcPts val="0"/>
              </a:spcBef>
              <a:spcAft>
                <a:spcPts val="0"/>
              </a:spcAft>
              <a:defRPr/>
            </a:pPr>
            <a:r>
              <a:rPr lang="hr-HR" sz="2400" dirty="0" err="1">
                <a:solidFill>
                  <a:srgbClr val="0070C0"/>
                </a:solidFill>
                <a:latin typeface="Book Antiqua" pitchFamily="18" charset="0"/>
                <a:ea typeface="+mj-ea"/>
                <a:cs typeface="+mj-cs"/>
              </a:rPr>
              <a:t>Regional</a:t>
            </a:r>
            <a:r>
              <a:rPr lang="hr-HR" sz="2400" dirty="0">
                <a:solidFill>
                  <a:srgbClr val="0070C0"/>
                </a:solidFill>
                <a:latin typeface="Book Antiqua" pitchFamily="18" charset="0"/>
                <a:ea typeface="+mj-ea"/>
                <a:cs typeface="+mj-cs"/>
              </a:rPr>
              <a:t> </a:t>
            </a:r>
            <a:r>
              <a:rPr lang="hr-HR" sz="2400" dirty="0" err="1">
                <a:solidFill>
                  <a:srgbClr val="0070C0"/>
                </a:solidFill>
                <a:latin typeface="Book Antiqua" pitchFamily="18" charset="0"/>
                <a:ea typeface="+mj-ea"/>
                <a:cs typeface="+mj-cs"/>
              </a:rPr>
              <a:t>Competitiveness</a:t>
            </a:r>
            <a:r>
              <a:rPr lang="hr-HR" sz="2400" dirty="0">
                <a:solidFill>
                  <a:srgbClr val="0070C0"/>
                </a:solidFill>
                <a:latin typeface="Book Antiqua" pitchFamily="18" charset="0"/>
                <a:ea typeface="+mj-ea"/>
                <a:cs typeface="+mj-cs"/>
              </a:rPr>
              <a:t> </a:t>
            </a:r>
            <a:r>
              <a:rPr lang="hr-HR" sz="2400" dirty="0" err="1">
                <a:solidFill>
                  <a:srgbClr val="0070C0"/>
                </a:solidFill>
                <a:latin typeface="Book Antiqua" pitchFamily="18" charset="0"/>
                <a:ea typeface="+mj-ea"/>
                <a:cs typeface="+mj-cs"/>
              </a:rPr>
              <a:t>Index</a:t>
            </a:r>
            <a:r>
              <a:rPr lang="hr-HR" sz="2400" dirty="0">
                <a:solidFill>
                  <a:srgbClr val="0070C0"/>
                </a:solidFill>
                <a:latin typeface="Book Antiqua" pitchFamily="18" charset="0"/>
                <a:ea typeface="+mj-ea"/>
                <a:cs typeface="+mj-cs"/>
              </a:rPr>
              <a:t> 2016</a:t>
            </a:r>
          </a:p>
        </p:txBody>
      </p:sp>
    </p:spTree>
    <p:extLst>
      <p:ext uri="{BB962C8B-B14F-4D97-AF65-F5344CB8AC3E}">
        <p14:creationId xmlns:p14="http://schemas.microsoft.com/office/powerpoint/2010/main" val="207299281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ChangeArrowheads="1"/>
          </p:cNvSpPr>
          <p:nvPr/>
        </p:nvSpPr>
        <p:spPr bwMode="auto">
          <a:xfrm>
            <a:off x="1103313" y="1125538"/>
            <a:ext cx="107537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971550" indent="-5143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r>
              <a:rPr lang="hr-HR" altLang="sr-Latn-RS" sz="2800" i="1">
                <a:solidFill>
                  <a:srgbClr val="0070C0"/>
                </a:solidFill>
                <a:latin typeface="Book Antiqua" panose="02040602050305030304" pitchFamily="18" charset="0"/>
              </a:rPr>
              <a:t>Efficiency </a:t>
            </a:r>
            <a:r>
              <a:rPr lang="hr-HR" altLang="sr-Latn-RS" sz="2800">
                <a:solidFill>
                  <a:srgbClr val="0070C0"/>
                </a:solidFill>
                <a:latin typeface="Book Antiqua" panose="02040602050305030304" pitchFamily="18" charset="0"/>
              </a:rPr>
              <a:t>group</a:t>
            </a:r>
          </a:p>
          <a:p>
            <a:pPr lvl="1">
              <a:buFontTx/>
              <a:buAutoNum type="arabicPeriod"/>
            </a:pPr>
            <a:r>
              <a:rPr lang="hr-HR" altLang="sr-Latn-RS" sz="2800" i="1">
                <a:solidFill>
                  <a:srgbClr val="0070C0"/>
                </a:solidFill>
                <a:latin typeface="Book Antiqua" panose="02040602050305030304" pitchFamily="18" charset="0"/>
              </a:rPr>
              <a:t>Indicators for</a:t>
            </a:r>
            <a:r>
              <a:rPr lang="en-US" altLang="sr-Latn-RS" sz="2800">
                <a:solidFill>
                  <a:srgbClr val="0070C0"/>
                </a:solidFill>
                <a:latin typeface="Book Antiqua" panose="02040602050305030304" pitchFamily="18" charset="0"/>
              </a:rPr>
              <a:t> </a:t>
            </a:r>
            <a:r>
              <a:rPr lang="en-US" altLang="sr-Latn-RS" sz="2800">
                <a:solidFill>
                  <a:srgbClr val="FF0000"/>
                </a:solidFill>
                <a:latin typeface="Book Antiqua" panose="02040602050305030304" pitchFamily="18" charset="0"/>
              </a:rPr>
              <a:t>Higher Education, Training and Lifelong Learning</a:t>
            </a:r>
            <a:r>
              <a:rPr lang="hr-HR" altLang="sr-Latn-RS" sz="2800" i="1">
                <a:solidFill>
                  <a:srgbClr val="FF0000"/>
                </a:solidFill>
                <a:latin typeface="Book Antiqua" panose="02040602050305030304" pitchFamily="18" charset="0"/>
              </a:rPr>
              <a:t> </a:t>
            </a:r>
          </a:p>
          <a:p>
            <a:pPr lvl="1"/>
            <a:r>
              <a:rPr lang="hr-HR" altLang="sr-Latn-RS" sz="2800" i="1">
                <a:solidFill>
                  <a:srgbClr val="FF0000"/>
                </a:solidFill>
                <a:latin typeface="Book Antiqua" panose="02040602050305030304" pitchFamily="18" charset="0"/>
              </a:rPr>
              <a:t> </a:t>
            </a:r>
          </a:p>
        </p:txBody>
      </p:sp>
      <p:pic>
        <p:nvPicPr>
          <p:cNvPr id="4096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33563" y="2513013"/>
            <a:ext cx="8524875" cy="3071812"/>
          </a:xfrm>
        </p:spPr>
      </p:pic>
      <p:sp>
        <p:nvSpPr>
          <p:cNvPr id="9" name="Title 2"/>
          <p:cNvSpPr txBox="1">
            <a:spLocks/>
          </p:cNvSpPr>
          <p:nvPr/>
        </p:nvSpPr>
        <p:spPr>
          <a:xfrm>
            <a:off x="478699" y="260648"/>
            <a:ext cx="10705867" cy="504056"/>
          </a:xfrm>
          <a:prstGeom prst="rect">
            <a:avLst/>
          </a:prstGeom>
        </p:spPr>
        <p:txBody>
          <a:bodyPr anchor="ctr">
            <a:scene3d>
              <a:camera prst="orthographicFront"/>
              <a:lightRig rig="soft" dir="t"/>
            </a:scene3d>
            <a:sp3d prstMaterial="softEdge">
              <a:bevelT w="25400" h="25400"/>
            </a:sp3d>
          </a:bodyPr>
          <a:lstStyle/>
          <a:p>
            <a:pPr algn="ctr" fontAlgn="auto">
              <a:spcBef>
                <a:spcPts val="0"/>
              </a:spcBef>
              <a:spcAft>
                <a:spcPts val="0"/>
              </a:spcAft>
              <a:defRPr/>
            </a:pPr>
            <a:r>
              <a:rPr lang="hr-HR" sz="2400" dirty="0" err="1">
                <a:solidFill>
                  <a:srgbClr val="0070C0"/>
                </a:solidFill>
                <a:latin typeface="Book Antiqua" pitchFamily="18" charset="0"/>
                <a:ea typeface="+mj-ea"/>
                <a:cs typeface="+mj-cs"/>
              </a:rPr>
              <a:t>Regional</a:t>
            </a:r>
            <a:r>
              <a:rPr lang="hr-HR" sz="2400" dirty="0">
                <a:solidFill>
                  <a:srgbClr val="0070C0"/>
                </a:solidFill>
                <a:latin typeface="Book Antiqua" pitchFamily="18" charset="0"/>
                <a:ea typeface="+mj-ea"/>
                <a:cs typeface="+mj-cs"/>
              </a:rPr>
              <a:t> </a:t>
            </a:r>
            <a:r>
              <a:rPr lang="hr-HR" sz="2400" dirty="0" err="1">
                <a:solidFill>
                  <a:srgbClr val="0070C0"/>
                </a:solidFill>
                <a:latin typeface="Book Antiqua" pitchFamily="18" charset="0"/>
                <a:ea typeface="+mj-ea"/>
                <a:cs typeface="+mj-cs"/>
              </a:rPr>
              <a:t>Competitiveness</a:t>
            </a:r>
            <a:r>
              <a:rPr lang="hr-HR" sz="2400" dirty="0">
                <a:solidFill>
                  <a:srgbClr val="0070C0"/>
                </a:solidFill>
                <a:latin typeface="Book Antiqua" pitchFamily="18" charset="0"/>
                <a:ea typeface="+mj-ea"/>
                <a:cs typeface="+mj-cs"/>
              </a:rPr>
              <a:t> </a:t>
            </a:r>
            <a:r>
              <a:rPr lang="hr-HR" sz="2400" dirty="0" err="1">
                <a:solidFill>
                  <a:srgbClr val="0070C0"/>
                </a:solidFill>
                <a:latin typeface="Book Antiqua" pitchFamily="18" charset="0"/>
                <a:ea typeface="+mj-ea"/>
                <a:cs typeface="+mj-cs"/>
              </a:rPr>
              <a:t>Index</a:t>
            </a:r>
            <a:r>
              <a:rPr lang="hr-HR" sz="2400" dirty="0">
                <a:solidFill>
                  <a:srgbClr val="0070C0"/>
                </a:solidFill>
                <a:latin typeface="Book Antiqua" pitchFamily="18" charset="0"/>
                <a:ea typeface="+mj-ea"/>
                <a:cs typeface="+mj-cs"/>
              </a:rPr>
              <a:t> 2016</a:t>
            </a:r>
          </a:p>
        </p:txBody>
      </p:sp>
    </p:spTree>
    <p:extLst>
      <p:ext uri="{BB962C8B-B14F-4D97-AF65-F5344CB8AC3E}">
        <p14:creationId xmlns:p14="http://schemas.microsoft.com/office/powerpoint/2010/main" val="78601426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ChangeArrowheads="1"/>
          </p:cNvSpPr>
          <p:nvPr/>
        </p:nvSpPr>
        <p:spPr bwMode="auto">
          <a:xfrm>
            <a:off x="1103313" y="1125538"/>
            <a:ext cx="10753725"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971550" indent="-5143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r>
              <a:rPr lang="hr-HR" altLang="sr-Latn-RS" sz="2800" i="1">
                <a:solidFill>
                  <a:srgbClr val="0070C0"/>
                </a:solidFill>
                <a:latin typeface="Book Antiqua" panose="02040602050305030304" pitchFamily="18" charset="0"/>
              </a:rPr>
              <a:t>Efficiency </a:t>
            </a:r>
            <a:r>
              <a:rPr lang="hr-HR" altLang="sr-Latn-RS" sz="2800">
                <a:solidFill>
                  <a:srgbClr val="0070C0"/>
                </a:solidFill>
                <a:latin typeface="Book Antiqua" panose="02040602050305030304" pitchFamily="18" charset="0"/>
              </a:rPr>
              <a:t>group</a:t>
            </a:r>
          </a:p>
          <a:p>
            <a:pPr lvl="1">
              <a:buFontTx/>
              <a:buAutoNum type="arabicPeriod"/>
            </a:pPr>
            <a:r>
              <a:rPr lang="hr-HR" altLang="sr-Latn-RS" sz="2800" i="1">
                <a:solidFill>
                  <a:srgbClr val="0070C0"/>
                </a:solidFill>
                <a:latin typeface="Book Antiqua" panose="02040602050305030304" pitchFamily="18" charset="0"/>
              </a:rPr>
              <a:t>Indicators for</a:t>
            </a:r>
            <a:r>
              <a:rPr lang="en-US" altLang="sr-Latn-RS" sz="2800">
                <a:solidFill>
                  <a:srgbClr val="0070C0"/>
                </a:solidFill>
                <a:latin typeface="Book Antiqua" panose="02040602050305030304" pitchFamily="18" charset="0"/>
              </a:rPr>
              <a:t> </a:t>
            </a:r>
            <a:r>
              <a:rPr lang="en-US" altLang="sr-Latn-RS" sz="2800">
                <a:solidFill>
                  <a:srgbClr val="FF0000"/>
                </a:solidFill>
                <a:latin typeface="Book Antiqua" panose="02040602050305030304" pitchFamily="18" charset="0"/>
              </a:rPr>
              <a:t>Labour Market Efficiency</a:t>
            </a:r>
            <a:r>
              <a:rPr lang="hr-HR" altLang="sr-Latn-RS" sz="2800" i="1">
                <a:solidFill>
                  <a:srgbClr val="FF0000"/>
                </a:solidFill>
                <a:latin typeface="Book Antiqua" panose="02040602050305030304" pitchFamily="18" charset="0"/>
              </a:rPr>
              <a:t>  </a:t>
            </a:r>
          </a:p>
          <a:p>
            <a:pPr lvl="1"/>
            <a:r>
              <a:rPr lang="hr-HR" altLang="sr-Latn-RS" sz="2800" i="1">
                <a:solidFill>
                  <a:srgbClr val="FF0000"/>
                </a:solidFill>
                <a:latin typeface="Book Antiqua" panose="02040602050305030304" pitchFamily="18" charset="0"/>
              </a:rPr>
              <a:t> </a:t>
            </a:r>
          </a:p>
        </p:txBody>
      </p:sp>
      <p:pic>
        <p:nvPicPr>
          <p:cNvPr id="4198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33563" y="2287588"/>
            <a:ext cx="8524875" cy="3429000"/>
          </a:xfrm>
        </p:spPr>
      </p:pic>
      <p:sp>
        <p:nvSpPr>
          <p:cNvPr id="7" name="Title 2"/>
          <p:cNvSpPr txBox="1">
            <a:spLocks/>
          </p:cNvSpPr>
          <p:nvPr/>
        </p:nvSpPr>
        <p:spPr>
          <a:xfrm>
            <a:off x="478699" y="260648"/>
            <a:ext cx="10705867" cy="504056"/>
          </a:xfrm>
          <a:prstGeom prst="rect">
            <a:avLst/>
          </a:prstGeom>
        </p:spPr>
        <p:txBody>
          <a:bodyPr anchor="ctr">
            <a:scene3d>
              <a:camera prst="orthographicFront"/>
              <a:lightRig rig="soft" dir="t"/>
            </a:scene3d>
            <a:sp3d prstMaterial="softEdge">
              <a:bevelT w="25400" h="25400"/>
            </a:sp3d>
          </a:bodyPr>
          <a:lstStyle/>
          <a:p>
            <a:pPr algn="ctr" fontAlgn="auto">
              <a:spcBef>
                <a:spcPts val="0"/>
              </a:spcBef>
              <a:spcAft>
                <a:spcPts val="0"/>
              </a:spcAft>
              <a:defRPr/>
            </a:pPr>
            <a:r>
              <a:rPr lang="hr-HR" sz="2400" dirty="0" err="1">
                <a:solidFill>
                  <a:srgbClr val="0070C0"/>
                </a:solidFill>
                <a:latin typeface="Book Antiqua" pitchFamily="18" charset="0"/>
                <a:ea typeface="+mj-ea"/>
                <a:cs typeface="+mj-cs"/>
              </a:rPr>
              <a:t>Regional</a:t>
            </a:r>
            <a:r>
              <a:rPr lang="hr-HR" sz="2400" dirty="0">
                <a:solidFill>
                  <a:srgbClr val="0070C0"/>
                </a:solidFill>
                <a:latin typeface="Book Antiqua" pitchFamily="18" charset="0"/>
                <a:ea typeface="+mj-ea"/>
                <a:cs typeface="+mj-cs"/>
              </a:rPr>
              <a:t> </a:t>
            </a:r>
            <a:r>
              <a:rPr lang="hr-HR" sz="2400" dirty="0" err="1">
                <a:solidFill>
                  <a:srgbClr val="0070C0"/>
                </a:solidFill>
                <a:latin typeface="Book Antiqua" pitchFamily="18" charset="0"/>
                <a:ea typeface="+mj-ea"/>
                <a:cs typeface="+mj-cs"/>
              </a:rPr>
              <a:t>Competitiveness</a:t>
            </a:r>
            <a:r>
              <a:rPr lang="hr-HR" sz="2400" dirty="0">
                <a:solidFill>
                  <a:srgbClr val="0070C0"/>
                </a:solidFill>
                <a:latin typeface="Book Antiqua" pitchFamily="18" charset="0"/>
                <a:ea typeface="+mj-ea"/>
                <a:cs typeface="+mj-cs"/>
              </a:rPr>
              <a:t> </a:t>
            </a:r>
            <a:r>
              <a:rPr lang="hr-HR" sz="2400" dirty="0" err="1">
                <a:solidFill>
                  <a:srgbClr val="0070C0"/>
                </a:solidFill>
                <a:latin typeface="Book Antiqua" pitchFamily="18" charset="0"/>
                <a:ea typeface="+mj-ea"/>
                <a:cs typeface="+mj-cs"/>
              </a:rPr>
              <a:t>Index</a:t>
            </a:r>
            <a:r>
              <a:rPr lang="hr-HR" sz="2400" dirty="0">
                <a:solidFill>
                  <a:srgbClr val="0070C0"/>
                </a:solidFill>
                <a:latin typeface="Book Antiqua" pitchFamily="18" charset="0"/>
                <a:ea typeface="+mj-ea"/>
                <a:cs typeface="+mj-cs"/>
              </a:rPr>
              <a:t> 2016</a:t>
            </a:r>
          </a:p>
        </p:txBody>
      </p:sp>
    </p:spTree>
    <p:extLst>
      <p:ext uri="{BB962C8B-B14F-4D97-AF65-F5344CB8AC3E}">
        <p14:creationId xmlns:p14="http://schemas.microsoft.com/office/powerpoint/2010/main" val="43145823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ChangeArrowheads="1"/>
          </p:cNvSpPr>
          <p:nvPr/>
        </p:nvSpPr>
        <p:spPr bwMode="auto">
          <a:xfrm>
            <a:off x="1103313" y="1125538"/>
            <a:ext cx="10753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971550" indent="-5143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r>
              <a:rPr lang="hr-HR" altLang="sr-Latn-RS" sz="2800" i="1">
                <a:solidFill>
                  <a:srgbClr val="0070C0"/>
                </a:solidFill>
                <a:latin typeface="Book Antiqua" panose="02040602050305030304" pitchFamily="18" charset="0"/>
              </a:rPr>
              <a:t>Efficiency </a:t>
            </a:r>
            <a:r>
              <a:rPr lang="hr-HR" altLang="sr-Latn-RS" sz="2800">
                <a:solidFill>
                  <a:srgbClr val="0070C0"/>
                </a:solidFill>
                <a:latin typeface="Book Antiqua" panose="02040602050305030304" pitchFamily="18" charset="0"/>
              </a:rPr>
              <a:t>group</a:t>
            </a:r>
          </a:p>
          <a:p>
            <a:pPr lvl="1">
              <a:buFontTx/>
              <a:buAutoNum type="arabicPeriod"/>
            </a:pPr>
            <a:r>
              <a:rPr lang="hr-HR" altLang="sr-Latn-RS" sz="2800" i="1">
                <a:solidFill>
                  <a:srgbClr val="0070C0"/>
                </a:solidFill>
                <a:latin typeface="Book Antiqua" panose="02040602050305030304" pitchFamily="18" charset="0"/>
              </a:rPr>
              <a:t>Indicators for</a:t>
            </a:r>
            <a:r>
              <a:rPr lang="en-US" altLang="sr-Latn-RS" sz="2800">
                <a:solidFill>
                  <a:srgbClr val="0070C0"/>
                </a:solidFill>
                <a:latin typeface="Book Antiqua" panose="02040602050305030304" pitchFamily="18" charset="0"/>
              </a:rPr>
              <a:t> </a:t>
            </a:r>
            <a:r>
              <a:rPr lang="en-US" altLang="sr-Latn-RS" sz="2800">
                <a:solidFill>
                  <a:srgbClr val="FF0000"/>
                </a:solidFill>
                <a:latin typeface="Book Antiqua" panose="02040602050305030304" pitchFamily="18" charset="0"/>
              </a:rPr>
              <a:t>Market Size</a:t>
            </a:r>
            <a:endParaRPr lang="hr-HR" altLang="sr-Latn-RS" sz="2800" i="1">
              <a:solidFill>
                <a:srgbClr val="FF0000"/>
              </a:solidFill>
              <a:latin typeface="Book Antiqua" panose="02040602050305030304" pitchFamily="18" charset="0"/>
            </a:endParaRPr>
          </a:p>
          <a:p>
            <a:pPr lvl="1"/>
            <a:r>
              <a:rPr lang="hr-HR" altLang="sr-Latn-RS" sz="2800" i="1">
                <a:solidFill>
                  <a:srgbClr val="FF0000"/>
                </a:solidFill>
                <a:latin typeface="Book Antiqua" panose="02040602050305030304" pitchFamily="18" charset="0"/>
              </a:rPr>
              <a:t> </a:t>
            </a:r>
          </a:p>
        </p:txBody>
      </p:sp>
      <p:pic>
        <p:nvPicPr>
          <p:cNvPr id="430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238" y="2316163"/>
            <a:ext cx="88550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
          <p:cNvSpPr txBox="1">
            <a:spLocks/>
          </p:cNvSpPr>
          <p:nvPr/>
        </p:nvSpPr>
        <p:spPr>
          <a:xfrm>
            <a:off x="478699" y="260648"/>
            <a:ext cx="10705867" cy="504056"/>
          </a:xfrm>
          <a:prstGeom prst="rect">
            <a:avLst/>
          </a:prstGeom>
        </p:spPr>
        <p:txBody>
          <a:bodyPr anchor="ctr">
            <a:scene3d>
              <a:camera prst="orthographicFront"/>
              <a:lightRig rig="soft" dir="t"/>
            </a:scene3d>
            <a:sp3d prstMaterial="softEdge">
              <a:bevelT w="25400" h="25400"/>
            </a:sp3d>
          </a:bodyPr>
          <a:lstStyle/>
          <a:p>
            <a:pPr algn="ctr" fontAlgn="auto">
              <a:spcBef>
                <a:spcPts val="0"/>
              </a:spcBef>
              <a:spcAft>
                <a:spcPts val="0"/>
              </a:spcAft>
              <a:defRPr/>
            </a:pPr>
            <a:r>
              <a:rPr lang="hr-HR" sz="2400" dirty="0" err="1">
                <a:solidFill>
                  <a:srgbClr val="0070C0"/>
                </a:solidFill>
                <a:latin typeface="Book Antiqua" pitchFamily="18" charset="0"/>
                <a:ea typeface="+mj-ea"/>
                <a:cs typeface="+mj-cs"/>
              </a:rPr>
              <a:t>Regional</a:t>
            </a:r>
            <a:r>
              <a:rPr lang="hr-HR" sz="2400" dirty="0">
                <a:solidFill>
                  <a:srgbClr val="0070C0"/>
                </a:solidFill>
                <a:latin typeface="Book Antiqua" pitchFamily="18" charset="0"/>
                <a:ea typeface="+mj-ea"/>
                <a:cs typeface="+mj-cs"/>
              </a:rPr>
              <a:t> </a:t>
            </a:r>
            <a:r>
              <a:rPr lang="hr-HR" sz="2400" dirty="0" err="1">
                <a:solidFill>
                  <a:srgbClr val="0070C0"/>
                </a:solidFill>
                <a:latin typeface="Book Antiqua" pitchFamily="18" charset="0"/>
                <a:ea typeface="+mj-ea"/>
                <a:cs typeface="+mj-cs"/>
              </a:rPr>
              <a:t>Competitiveness</a:t>
            </a:r>
            <a:r>
              <a:rPr lang="hr-HR" sz="2400" dirty="0">
                <a:solidFill>
                  <a:srgbClr val="0070C0"/>
                </a:solidFill>
                <a:latin typeface="Book Antiqua" pitchFamily="18" charset="0"/>
                <a:ea typeface="+mj-ea"/>
                <a:cs typeface="+mj-cs"/>
              </a:rPr>
              <a:t> </a:t>
            </a:r>
            <a:r>
              <a:rPr lang="hr-HR" sz="2400" dirty="0" err="1">
                <a:solidFill>
                  <a:srgbClr val="0070C0"/>
                </a:solidFill>
                <a:latin typeface="Book Antiqua" pitchFamily="18" charset="0"/>
                <a:ea typeface="+mj-ea"/>
                <a:cs typeface="+mj-cs"/>
              </a:rPr>
              <a:t>Index</a:t>
            </a:r>
            <a:r>
              <a:rPr lang="hr-HR" sz="2400" dirty="0">
                <a:solidFill>
                  <a:srgbClr val="0070C0"/>
                </a:solidFill>
                <a:latin typeface="Book Antiqua" pitchFamily="18" charset="0"/>
                <a:ea typeface="+mj-ea"/>
                <a:cs typeface="+mj-cs"/>
              </a:rPr>
              <a:t> 2016</a:t>
            </a:r>
          </a:p>
        </p:txBody>
      </p:sp>
    </p:spTree>
    <p:extLst>
      <p:ext uri="{BB962C8B-B14F-4D97-AF65-F5344CB8AC3E}">
        <p14:creationId xmlns:p14="http://schemas.microsoft.com/office/powerpoint/2010/main" val="197855504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4"/>
          <p:cNvSpPr txBox="1">
            <a:spLocks noChangeArrowheads="1"/>
          </p:cNvSpPr>
          <p:nvPr/>
        </p:nvSpPr>
        <p:spPr bwMode="auto">
          <a:xfrm>
            <a:off x="1487488" y="2781300"/>
            <a:ext cx="8064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lvl="1" algn="ctr"/>
            <a:r>
              <a:rPr lang="hr-HR" altLang="sr-Latn-RS" sz="4000" i="1" dirty="0" err="1">
                <a:solidFill>
                  <a:srgbClr val="FF0000"/>
                </a:solidFill>
                <a:latin typeface="Book Antiqua" panose="02040602050305030304" pitchFamily="18" charset="0"/>
              </a:rPr>
              <a:t>Efficiency</a:t>
            </a:r>
            <a:r>
              <a:rPr lang="hr-HR" altLang="sr-Latn-RS" sz="4000" i="1" dirty="0">
                <a:solidFill>
                  <a:srgbClr val="FF0000"/>
                </a:solidFill>
                <a:latin typeface="Book Antiqua" panose="02040602050305030304" pitchFamily="18" charset="0"/>
              </a:rPr>
              <a:t> </a:t>
            </a:r>
            <a:r>
              <a:rPr lang="hr-HR" altLang="sr-Latn-RS" sz="4000" dirty="0" err="1" smtClean="0">
                <a:solidFill>
                  <a:srgbClr val="0070C0"/>
                </a:solidFill>
                <a:latin typeface="Book Antiqua" panose="02040602050305030304" pitchFamily="18" charset="0"/>
              </a:rPr>
              <a:t>group</a:t>
            </a:r>
            <a:endParaRPr lang="hr-HR" altLang="sr-Latn-RS" sz="4000" dirty="0">
              <a:solidFill>
                <a:srgbClr val="0070C0"/>
              </a:solidFill>
              <a:latin typeface="Book Antiqua" panose="02040602050305030304" pitchFamily="18" charset="0"/>
            </a:endParaRPr>
          </a:p>
        </p:txBody>
      </p:sp>
      <p:sp>
        <p:nvSpPr>
          <p:cNvPr id="4" name="Title 2"/>
          <p:cNvSpPr txBox="1">
            <a:spLocks/>
          </p:cNvSpPr>
          <p:nvPr/>
        </p:nvSpPr>
        <p:spPr>
          <a:xfrm>
            <a:off x="478699" y="260648"/>
            <a:ext cx="10705867" cy="504056"/>
          </a:xfrm>
          <a:prstGeom prst="rect">
            <a:avLst/>
          </a:prstGeom>
        </p:spPr>
        <p:txBody>
          <a:bodyPr anchor="ctr">
            <a:scene3d>
              <a:camera prst="orthographicFront"/>
              <a:lightRig rig="soft" dir="t"/>
            </a:scene3d>
            <a:sp3d prstMaterial="softEdge">
              <a:bevelT w="25400" h="25400"/>
            </a:sp3d>
          </a:bodyPr>
          <a:lstStyle/>
          <a:p>
            <a:pPr algn="ctr" fontAlgn="auto">
              <a:spcBef>
                <a:spcPts val="0"/>
              </a:spcBef>
              <a:spcAft>
                <a:spcPts val="0"/>
              </a:spcAft>
              <a:defRPr/>
            </a:pPr>
            <a:r>
              <a:rPr lang="hr-HR" sz="2400" dirty="0" err="1">
                <a:solidFill>
                  <a:srgbClr val="0070C0"/>
                </a:solidFill>
                <a:latin typeface="Book Antiqua" pitchFamily="18" charset="0"/>
                <a:ea typeface="+mj-ea"/>
                <a:cs typeface="+mj-cs"/>
              </a:rPr>
              <a:t>Regional</a:t>
            </a:r>
            <a:r>
              <a:rPr lang="hr-HR" sz="2400" dirty="0">
                <a:solidFill>
                  <a:srgbClr val="0070C0"/>
                </a:solidFill>
                <a:latin typeface="Book Antiqua" pitchFamily="18" charset="0"/>
                <a:ea typeface="+mj-ea"/>
                <a:cs typeface="+mj-cs"/>
              </a:rPr>
              <a:t> </a:t>
            </a:r>
            <a:r>
              <a:rPr lang="hr-HR" sz="2400" dirty="0" err="1">
                <a:solidFill>
                  <a:srgbClr val="0070C0"/>
                </a:solidFill>
                <a:latin typeface="Book Antiqua" pitchFamily="18" charset="0"/>
                <a:ea typeface="+mj-ea"/>
                <a:cs typeface="+mj-cs"/>
              </a:rPr>
              <a:t>Competitiveness</a:t>
            </a:r>
            <a:r>
              <a:rPr lang="hr-HR" sz="2400" dirty="0">
                <a:solidFill>
                  <a:srgbClr val="0070C0"/>
                </a:solidFill>
                <a:latin typeface="Book Antiqua" pitchFamily="18" charset="0"/>
                <a:ea typeface="+mj-ea"/>
                <a:cs typeface="+mj-cs"/>
              </a:rPr>
              <a:t> </a:t>
            </a:r>
            <a:r>
              <a:rPr lang="hr-HR" sz="2400" dirty="0" err="1">
                <a:solidFill>
                  <a:srgbClr val="0070C0"/>
                </a:solidFill>
                <a:latin typeface="Book Antiqua" pitchFamily="18" charset="0"/>
                <a:ea typeface="+mj-ea"/>
                <a:cs typeface="+mj-cs"/>
              </a:rPr>
              <a:t>Index</a:t>
            </a:r>
            <a:r>
              <a:rPr lang="hr-HR" sz="2400" dirty="0">
                <a:solidFill>
                  <a:srgbClr val="0070C0"/>
                </a:solidFill>
                <a:latin typeface="Book Antiqua" pitchFamily="18" charset="0"/>
                <a:ea typeface="+mj-ea"/>
                <a:cs typeface="+mj-cs"/>
              </a:rPr>
              <a:t> 2016</a:t>
            </a:r>
          </a:p>
        </p:txBody>
      </p:sp>
    </p:spTree>
    <p:extLst>
      <p:ext uri="{BB962C8B-B14F-4D97-AF65-F5344CB8AC3E}">
        <p14:creationId xmlns:p14="http://schemas.microsoft.com/office/powerpoint/2010/main" val="95502979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ChangeArrowheads="1"/>
          </p:cNvSpPr>
          <p:nvPr/>
        </p:nvSpPr>
        <p:spPr bwMode="auto">
          <a:xfrm>
            <a:off x="7823200" y="1341438"/>
            <a:ext cx="4368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971550" indent="-5143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r>
              <a:rPr lang="hr-HR" altLang="sr-Latn-RS" sz="2800" i="1">
                <a:solidFill>
                  <a:srgbClr val="0070C0"/>
                </a:solidFill>
                <a:latin typeface="Book Antiqua" panose="02040602050305030304" pitchFamily="18" charset="0"/>
              </a:rPr>
              <a:t>Efficiency </a:t>
            </a:r>
            <a:r>
              <a:rPr lang="hr-HR" altLang="sr-Latn-RS" sz="2800">
                <a:solidFill>
                  <a:srgbClr val="0070C0"/>
                </a:solidFill>
                <a:latin typeface="Book Antiqua" panose="02040602050305030304" pitchFamily="18" charset="0"/>
              </a:rPr>
              <a:t>group</a:t>
            </a:r>
            <a:endParaRPr lang="hr-HR" altLang="sr-Latn-RS" sz="2800" i="1">
              <a:solidFill>
                <a:srgbClr val="FF0000"/>
              </a:solidFill>
              <a:latin typeface="Book Antiqua" panose="02040602050305030304" pitchFamily="18" charset="0"/>
            </a:endParaRPr>
          </a:p>
          <a:p>
            <a:pPr lvl="1">
              <a:buFontTx/>
              <a:buAutoNum type="arabicPeriod"/>
            </a:pPr>
            <a:r>
              <a:rPr lang="hr-HR" altLang="sr-Latn-RS" sz="2800" i="1">
                <a:solidFill>
                  <a:srgbClr val="FF0000"/>
                </a:solidFill>
                <a:latin typeface="Book Antiqua" panose="02040602050305030304" pitchFamily="18" charset="0"/>
              </a:rPr>
              <a:t>Results for Efficiency group</a:t>
            </a:r>
          </a:p>
        </p:txBody>
      </p:sp>
      <p:pic>
        <p:nvPicPr>
          <p:cNvPr id="450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8138" y="3295650"/>
            <a:ext cx="38227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5" y="1203325"/>
            <a:ext cx="5907088"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2"/>
          <p:cNvSpPr txBox="1">
            <a:spLocks/>
          </p:cNvSpPr>
          <p:nvPr/>
        </p:nvSpPr>
        <p:spPr>
          <a:xfrm>
            <a:off x="478699" y="260648"/>
            <a:ext cx="10705867" cy="504056"/>
          </a:xfrm>
          <a:prstGeom prst="rect">
            <a:avLst/>
          </a:prstGeom>
        </p:spPr>
        <p:txBody>
          <a:bodyPr anchor="ctr">
            <a:scene3d>
              <a:camera prst="orthographicFront"/>
              <a:lightRig rig="soft" dir="t"/>
            </a:scene3d>
            <a:sp3d prstMaterial="softEdge">
              <a:bevelT w="25400" h="25400"/>
            </a:sp3d>
          </a:bodyPr>
          <a:lstStyle/>
          <a:p>
            <a:pPr algn="ctr" fontAlgn="auto">
              <a:spcBef>
                <a:spcPts val="0"/>
              </a:spcBef>
              <a:spcAft>
                <a:spcPts val="0"/>
              </a:spcAft>
              <a:defRPr/>
            </a:pPr>
            <a:r>
              <a:rPr lang="hr-HR" sz="2400" dirty="0" err="1">
                <a:solidFill>
                  <a:srgbClr val="0070C0"/>
                </a:solidFill>
                <a:latin typeface="Book Antiqua" pitchFamily="18" charset="0"/>
                <a:ea typeface="+mj-ea"/>
                <a:cs typeface="+mj-cs"/>
              </a:rPr>
              <a:t>Regional</a:t>
            </a:r>
            <a:r>
              <a:rPr lang="hr-HR" sz="2400" dirty="0">
                <a:solidFill>
                  <a:srgbClr val="0070C0"/>
                </a:solidFill>
                <a:latin typeface="Book Antiqua" pitchFamily="18" charset="0"/>
                <a:ea typeface="+mj-ea"/>
                <a:cs typeface="+mj-cs"/>
              </a:rPr>
              <a:t> </a:t>
            </a:r>
            <a:r>
              <a:rPr lang="hr-HR" sz="2400" dirty="0" err="1">
                <a:solidFill>
                  <a:srgbClr val="0070C0"/>
                </a:solidFill>
                <a:latin typeface="Book Antiqua" pitchFamily="18" charset="0"/>
                <a:ea typeface="+mj-ea"/>
                <a:cs typeface="+mj-cs"/>
              </a:rPr>
              <a:t>Competitiveness</a:t>
            </a:r>
            <a:r>
              <a:rPr lang="hr-HR" sz="2400" dirty="0">
                <a:solidFill>
                  <a:srgbClr val="0070C0"/>
                </a:solidFill>
                <a:latin typeface="Book Antiqua" pitchFamily="18" charset="0"/>
                <a:ea typeface="+mj-ea"/>
                <a:cs typeface="+mj-cs"/>
              </a:rPr>
              <a:t> </a:t>
            </a:r>
            <a:r>
              <a:rPr lang="hr-HR" sz="2400" dirty="0" err="1">
                <a:solidFill>
                  <a:srgbClr val="0070C0"/>
                </a:solidFill>
                <a:latin typeface="Book Antiqua" pitchFamily="18" charset="0"/>
                <a:ea typeface="+mj-ea"/>
                <a:cs typeface="+mj-cs"/>
              </a:rPr>
              <a:t>Index</a:t>
            </a:r>
            <a:r>
              <a:rPr lang="hr-HR" sz="2400" dirty="0">
                <a:solidFill>
                  <a:srgbClr val="0070C0"/>
                </a:solidFill>
                <a:latin typeface="Book Antiqua" pitchFamily="18" charset="0"/>
                <a:ea typeface="+mj-ea"/>
                <a:cs typeface="+mj-cs"/>
              </a:rPr>
              <a:t> 2016</a:t>
            </a:r>
          </a:p>
        </p:txBody>
      </p:sp>
    </p:spTree>
    <p:extLst>
      <p:ext uri="{BB962C8B-B14F-4D97-AF65-F5344CB8AC3E}">
        <p14:creationId xmlns:p14="http://schemas.microsoft.com/office/powerpoint/2010/main" val="269553848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4"/>
          <p:cNvSpPr txBox="1">
            <a:spLocks noChangeArrowheads="1"/>
          </p:cNvSpPr>
          <p:nvPr/>
        </p:nvSpPr>
        <p:spPr bwMode="auto">
          <a:xfrm>
            <a:off x="3919161" y="2781300"/>
            <a:ext cx="382027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hr-HR" altLang="sr-Latn-RS" sz="4000" i="1" dirty="0" err="1">
                <a:solidFill>
                  <a:srgbClr val="FF0000"/>
                </a:solidFill>
                <a:latin typeface="Book Antiqua" panose="02040602050305030304" pitchFamily="18" charset="0"/>
              </a:rPr>
              <a:t>Innovation</a:t>
            </a:r>
            <a:r>
              <a:rPr lang="hr-HR" altLang="sr-Latn-RS" sz="4000" i="1" dirty="0">
                <a:solidFill>
                  <a:srgbClr val="FF0000"/>
                </a:solidFill>
                <a:latin typeface="Book Antiqua" panose="02040602050305030304" pitchFamily="18" charset="0"/>
              </a:rPr>
              <a:t> </a:t>
            </a:r>
            <a:r>
              <a:rPr lang="hr-HR" altLang="sr-Latn-RS" sz="4000" i="1" dirty="0" err="1">
                <a:solidFill>
                  <a:srgbClr val="FF0000"/>
                </a:solidFill>
                <a:latin typeface="Book Antiqua" panose="02040602050305030304" pitchFamily="18" charset="0"/>
              </a:rPr>
              <a:t>group</a:t>
            </a:r>
            <a:endParaRPr lang="hr-HR" altLang="sr-Latn-RS" sz="4000" i="1" dirty="0">
              <a:solidFill>
                <a:srgbClr val="FF0000"/>
              </a:solidFill>
              <a:latin typeface="Book Antiqua" panose="02040602050305030304" pitchFamily="18" charset="0"/>
            </a:endParaRPr>
          </a:p>
          <a:p>
            <a:pPr algn="ctr"/>
            <a:endParaRPr lang="hr-HR" altLang="sr-Latn-RS" sz="4000" i="1" dirty="0">
              <a:solidFill>
                <a:srgbClr val="FF0000"/>
              </a:solidFill>
              <a:latin typeface="Book Antiqua" panose="02040602050305030304" pitchFamily="18" charset="0"/>
            </a:endParaRPr>
          </a:p>
          <a:p>
            <a:pPr algn="ctr"/>
            <a:endParaRPr lang="hr-HR" altLang="sr-Latn-RS" sz="4000" i="1" dirty="0">
              <a:solidFill>
                <a:srgbClr val="FF0000"/>
              </a:solidFill>
              <a:latin typeface="Book Antiqua" panose="02040602050305030304" pitchFamily="18" charset="0"/>
            </a:endParaRPr>
          </a:p>
          <a:p>
            <a:pPr algn="ctr"/>
            <a:endParaRPr lang="hr-HR" altLang="sr-Latn-RS" sz="4000" dirty="0">
              <a:solidFill>
                <a:srgbClr val="0070C0"/>
              </a:solidFill>
              <a:latin typeface="Book Antiqua" panose="02040602050305030304" pitchFamily="18" charset="0"/>
            </a:endParaRPr>
          </a:p>
        </p:txBody>
      </p:sp>
      <p:sp>
        <p:nvSpPr>
          <p:cNvPr id="5" name="Title 2"/>
          <p:cNvSpPr txBox="1">
            <a:spLocks/>
          </p:cNvSpPr>
          <p:nvPr/>
        </p:nvSpPr>
        <p:spPr>
          <a:xfrm>
            <a:off x="478699" y="260648"/>
            <a:ext cx="10705867" cy="504056"/>
          </a:xfrm>
          <a:prstGeom prst="rect">
            <a:avLst/>
          </a:prstGeom>
        </p:spPr>
        <p:txBody>
          <a:bodyPr anchor="ctr">
            <a:scene3d>
              <a:camera prst="orthographicFront"/>
              <a:lightRig rig="soft" dir="t"/>
            </a:scene3d>
            <a:sp3d prstMaterial="softEdge">
              <a:bevelT w="25400" h="25400"/>
            </a:sp3d>
          </a:bodyPr>
          <a:lstStyle/>
          <a:p>
            <a:pPr algn="ctr" fontAlgn="auto">
              <a:spcBef>
                <a:spcPts val="0"/>
              </a:spcBef>
              <a:spcAft>
                <a:spcPts val="0"/>
              </a:spcAft>
              <a:defRPr/>
            </a:pPr>
            <a:r>
              <a:rPr lang="hr-HR" sz="2400" dirty="0" err="1">
                <a:solidFill>
                  <a:srgbClr val="0070C0"/>
                </a:solidFill>
                <a:latin typeface="Book Antiqua" pitchFamily="18" charset="0"/>
                <a:ea typeface="+mj-ea"/>
                <a:cs typeface="+mj-cs"/>
              </a:rPr>
              <a:t>Regional</a:t>
            </a:r>
            <a:r>
              <a:rPr lang="hr-HR" sz="2400" dirty="0">
                <a:solidFill>
                  <a:srgbClr val="0070C0"/>
                </a:solidFill>
                <a:latin typeface="Book Antiqua" pitchFamily="18" charset="0"/>
                <a:ea typeface="+mj-ea"/>
                <a:cs typeface="+mj-cs"/>
              </a:rPr>
              <a:t> </a:t>
            </a:r>
            <a:r>
              <a:rPr lang="hr-HR" sz="2400" dirty="0" err="1">
                <a:solidFill>
                  <a:srgbClr val="0070C0"/>
                </a:solidFill>
                <a:latin typeface="Book Antiqua" pitchFamily="18" charset="0"/>
                <a:ea typeface="+mj-ea"/>
                <a:cs typeface="+mj-cs"/>
              </a:rPr>
              <a:t>Competitiveness</a:t>
            </a:r>
            <a:r>
              <a:rPr lang="hr-HR" sz="2400" dirty="0">
                <a:solidFill>
                  <a:srgbClr val="0070C0"/>
                </a:solidFill>
                <a:latin typeface="Book Antiqua" pitchFamily="18" charset="0"/>
                <a:ea typeface="+mj-ea"/>
                <a:cs typeface="+mj-cs"/>
              </a:rPr>
              <a:t> </a:t>
            </a:r>
            <a:r>
              <a:rPr lang="hr-HR" sz="2400" dirty="0" err="1">
                <a:solidFill>
                  <a:srgbClr val="0070C0"/>
                </a:solidFill>
                <a:latin typeface="Book Antiqua" pitchFamily="18" charset="0"/>
                <a:ea typeface="+mj-ea"/>
                <a:cs typeface="+mj-cs"/>
              </a:rPr>
              <a:t>Index</a:t>
            </a:r>
            <a:r>
              <a:rPr lang="hr-HR" sz="2400" dirty="0">
                <a:solidFill>
                  <a:srgbClr val="0070C0"/>
                </a:solidFill>
                <a:latin typeface="Book Antiqua" pitchFamily="18" charset="0"/>
                <a:ea typeface="+mj-ea"/>
                <a:cs typeface="+mj-cs"/>
              </a:rPr>
              <a:t> 2016</a:t>
            </a:r>
          </a:p>
        </p:txBody>
      </p:sp>
    </p:spTree>
    <p:extLst>
      <p:ext uri="{BB962C8B-B14F-4D97-AF65-F5344CB8AC3E}">
        <p14:creationId xmlns:p14="http://schemas.microsoft.com/office/powerpoint/2010/main" val="318817550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ChangeArrowheads="1"/>
          </p:cNvSpPr>
          <p:nvPr/>
        </p:nvSpPr>
        <p:spPr bwMode="auto">
          <a:xfrm>
            <a:off x="1103313" y="1125538"/>
            <a:ext cx="10753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971550" indent="-5143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r>
              <a:rPr lang="hr-HR" altLang="sr-Latn-RS" sz="2800" i="1">
                <a:solidFill>
                  <a:srgbClr val="0070C0"/>
                </a:solidFill>
                <a:latin typeface="Book Antiqua" panose="02040602050305030304" pitchFamily="18" charset="0"/>
              </a:rPr>
              <a:t>Innovation </a:t>
            </a:r>
            <a:r>
              <a:rPr lang="hr-HR" altLang="sr-Latn-RS" sz="2800">
                <a:solidFill>
                  <a:srgbClr val="0070C0"/>
                </a:solidFill>
                <a:latin typeface="Book Antiqua" panose="02040602050305030304" pitchFamily="18" charset="0"/>
              </a:rPr>
              <a:t>group</a:t>
            </a:r>
          </a:p>
          <a:p>
            <a:pPr lvl="1">
              <a:buFontTx/>
              <a:buAutoNum type="arabicPeriod"/>
            </a:pPr>
            <a:r>
              <a:rPr lang="hr-HR" altLang="sr-Latn-RS" sz="2800" i="1">
                <a:solidFill>
                  <a:srgbClr val="0070C0"/>
                </a:solidFill>
                <a:latin typeface="Book Antiqua" panose="02040602050305030304" pitchFamily="18" charset="0"/>
              </a:rPr>
              <a:t>Indicators for </a:t>
            </a:r>
            <a:r>
              <a:rPr lang="en-US" altLang="sr-Latn-RS" sz="2800">
                <a:solidFill>
                  <a:srgbClr val="FF0000"/>
                </a:solidFill>
                <a:latin typeface="Book Antiqua" panose="02040602050305030304" pitchFamily="18" charset="0"/>
              </a:rPr>
              <a:t>Technological Readiness</a:t>
            </a:r>
            <a:endParaRPr lang="hr-HR" altLang="sr-Latn-RS" sz="2800" i="1">
              <a:solidFill>
                <a:srgbClr val="FF0000"/>
              </a:solidFill>
              <a:latin typeface="Book Antiqua" panose="02040602050305030304" pitchFamily="18" charset="0"/>
            </a:endParaRPr>
          </a:p>
          <a:p>
            <a:pPr lvl="1"/>
            <a:r>
              <a:rPr lang="hr-HR" altLang="sr-Latn-RS" sz="2800" i="1">
                <a:solidFill>
                  <a:srgbClr val="FF0000"/>
                </a:solidFill>
                <a:latin typeface="Book Antiqua" panose="02040602050305030304" pitchFamily="18" charset="0"/>
              </a:rPr>
              <a:t> </a:t>
            </a:r>
          </a:p>
        </p:txBody>
      </p:sp>
      <p:pic>
        <p:nvPicPr>
          <p:cNvPr id="471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475" y="2060575"/>
            <a:ext cx="8162925"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2"/>
          <p:cNvSpPr txBox="1">
            <a:spLocks/>
          </p:cNvSpPr>
          <p:nvPr/>
        </p:nvSpPr>
        <p:spPr>
          <a:xfrm>
            <a:off x="478699" y="260648"/>
            <a:ext cx="10705867" cy="504056"/>
          </a:xfrm>
          <a:prstGeom prst="rect">
            <a:avLst/>
          </a:prstGeom>
        </p:spPr>
        <p:txBody>
          <a:bodyPr anchor="ctr">
            <a:scene3d>
              <a:camera prst="orthographicFront"/>
              <a:lightRig rig="soft" dir="t"/>
            </a:scene3d>
            <a:sp3d prstMaterial="softEdge">
              <a:bevelT w="25400" h="25400"/>
            </a:sp3d>
          </a:bodyPr>
          <a:lstStyle/>
          <a:p>
            <a:pPr algn="ctr" fontAlgn="auto">
              <a:spcBef>
                <a:spcPts val="0"/>
              </a:spcBef>
              <a:spcAft>
                <a:spcPts val="0"/>
              </a:spcAft>
              <a:defRPr/>
            </a:pPr>
            <a:r>
              <a:rPr lang="hr-HR" sz="2400" dirty="0" err="1">
                <a:solidFill>
                  <a:srgbClr val="0070C0"/>
                </a:solidFill>
                <a:latin typeface="Book Antiqua" pitchFamily="18" charset="0"/>
                <a:ea typeface="+mj-ea"/>
                <a:cs typeface="+mj-cs"/>
              </a:rPr>
              <a:t>Regional</a:t>
            </a:r>
            <a:r>
              <a:rPr lang="hr-HR" sz="2400" dirty="0">
                <a:solidFill>
                  <a:srgbClr val="0070C0"/>
                </a:solidFill>
                <a:latin typeface="Book Antiqua" pitchFamily="18" charset="0"/>
                <a:ea typeface="+mj-ea"/>
                <a:cs typeface="+mj-cs"/>
              </a:rPr>
              <a:t> </a:t>
            </a:r>
            <a:r>
              <a:rPr lang="hr-HR" sz="2400" dirty="0" err="1">
                <a:solidFill>
                  <a:srgbClr val="0070C0"/>
                </a:solidFill>
                <a:latin typeface="Book Antiqua" pitchFamily="18" charset="0"/>
                <a:ea typeface="+mj-ea"/>
                <a:cs typeface="+mj-cs"/>
              </a:rPr>
              <a:t>Competitiveness</a:t>
            </a:r>
            <a:r>
              <a:rPr lang="hr-HR" sz="2400" dirty="0">
                <a:solidFill>
                  <a:srgbClr val="0070C0"/>
                </a:solidFill>
                <a:latin typeface="Book Antiqua" pitchFamily="18" charset="0"/>
                <a:ea typeface="+mj-ea"/>
                <a:cs typeface="+mj-cs"/>
              </a:rPr>
              <a:t> </a:t>
            </a:r>
            <a:r>
              <a:rPr lang="hr-HR" sz="2400" dirty="0" err="1">
                <a:solidFill>
                  <a:srgbClr val="0070C0"/>
                </a:solidFill>
                <a:latin typeface="Book Antiqua" pitchFamily="18" charset="0"/>
                <a:ea typeface="+mj-ea"/>
                <a:cs typeface="+mj-cs"/>
              </a:rPr>
              <a:t>Index</a:t>
            </a:r>
            <a:r>
              <a:rPr lang="hr-HR" sz="2400" dirty="0">
                <a:solidFill>
                  <a:srgbClr val="0070C0"/>
                </a:solidFill>
                <a:latin typeface="Book Antiqua" pitchFamily="18" charset="0"/>
                <a:ea typeface="+mj-ea"/>
                <a:cs typeface="+mj-cs"/>
              </a:rPr>
              <a:t> 2016</a:t>
            </a:r>
          </a:p>
        </p:txBody>
      </p:sp>
    </p:spTree>
    <p:extLst>
      <p:ext uri="{BB962C8B-B14F-4D97-AF65-F5344CB8AC3E}">
        <p14:creationId xmlns:p14="http://schemas.microsoft.com/office/powerpoint/2010/main" val="214991768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ChangeArrowheads="1"/>
          </p:cNvSpPr>
          <p:nvPr/>
        </p:nvSpPr>
        <p:spPr bwMode="auto">
          <a:xfrm>
            <a:off x="1103313" y="1125538"/>
            <a:ext cx="10753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971550" indent="-5143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r>
              <a:rPr lang="hr-HR" altLang="sr-Latn-RS" sz="2800" i="1">
                <a:solidFill>
                  <a:srgbClr val="0070C0"/>
                </a:solidFill>
                <a:latin typeface="Book Antiqua" panose="02040602050305030304" pitchFamily="18" charset="0"/>
              </a:rPr>
              <a:t>Innovation </a:t>
            </a:r>
            <a:r>
              <a:rPr lang="hr-HR" altLang="sr-Latn-RS" sz="2800">
                <a:solidFill>
                  <a:srgbClr val="0070C0"/>
                </a:solidFill>
                <a:latin typeface="Book Antiqua" panose="02040602050305030304" pitchFamily="18" charset="0"/>
              </a:rPr>
              <a:t>group</a:t>
            </a:r>
          </a:p>
          <a:p>
            <a:pPr lvl="1">
              <a:buFontTx/>
              <a:buAutoNum type="arabicPeriod"/>
            </a:pPr>
            <a:r>
              <a:rPr lang="hr-HR" altLang="sr-Latn-RS" sz="2800" i="1">
                <a:solidFill>
                  <a:srgbClr val="0070C0"/>
                </a:solidFill>
                <a:latin typeface="Book Antiqua" panose="02040602050305030304" pitchFamily="18" charset="0"/>
              </a:rPr>
              <a:t>Indicators for</a:t>
            </a:r>
            <a:r>
              <a:rPr lang="en-US" altLang="sr-Latn-RS" sz="2800">
                <a:solidFill>
                  <a:srgbClr val="0070C0"/>
                </a:solidFill>
                <a:latin typeface="Book Antiqua" panose="02040602050305030304" pitchFamily="18" charset="0"/>
              </a:rPr>
              <a:t> </a:t>
            </a:r>
            <a:r>
              <a:rPr lang="en-US" altLang="sr-Latn-RS" sz="2800">
                <a:solidFill>
                  <a:srgbClr val="FF0000"/>
                </a:solidFill>
                <a:latin typeface="Book Antiqua" panose="02040602050305030304" pitchFamily="18" charset="0"/>
              </a:rPr>
              <a:t>Business Sophistication</a:t>
            </a:r>
            <a:endParaRPr lang="hr-HR" altLang="sr-Latn-RS" sz="2800" i="1">
              <a:solidFill>
                <a:srgbClr val="FF0000"/>
              </a:solidFill>
              <a:latin typeface="Book Antiqua" panose="02040602050305030304" pitchFamily="18" charset="0"/>
            </a:endParaRPr>
          </a:p>
          <a:p>
            <a:pPr lvl="1"/>
            <a:r>
              <a:rPr lang="hr-HR" altLang="sr-Latn-RS" sz="2800" i="1">
                <a:solidFill>
                  <a:srgbClr val="FF0000"/>
                </a:solidFill>
                <a:latin typeface="Book Antiqua" panose="02040602050305030304" pitchFamily="18" charset="0"/>
              </a:rPr>
              <a:t> </a:t>
            </a:r>
          </a:p>
        </p:txBody>
      </p:sp>
      <p:pic>
        <p:nvPicPr>
          <p:cNvPr id="481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838" y="2282825"/>
            <a:ext cx="8153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
          <p:cNvSpPr txBox="1">
            <a:spLocks/>
          </p:cNvSpPr>
          <p:nvPr/>
        </p:nvSpPr>
        <p:spPr>
          <a:xfrm>
            <a:off x="478699" y="260648"/>
            <a:ext cx="10705867" cy="504056"/>
          </a:xfrm>
          <a:prstGeom prst="rect">
            <a:avLst/>
          </a:prstGeom>
        </p:spPr>
        <p:txBody>
          <a:bodyPr anchor="ctr">
            <a:scene3d>
              <a:camera prst="orthographicFront"/>
              <a:lightRig rig="soft" dir="t"/>
            </a:scene3d>
            <a:sp3d prstMaterial="softEdge">
              <a:bevelT w="25400" h="25400"/>
            </a:sp3d>
          </a:bodyPr>
          <a:lstStyle/>
          <a:p>
            <a:pPr algn="ctr" fontAlgn="auto">
              <a:spcBef>
                <a:spcPts val="0"/>
              </a:spcBef>
              <a:spcAft>
                <a:spcPts val="0"/>
              </a:spcAft>
              <a:defRPr/>
            </a:pPr>
            <a:r>
              <a:rPr lang="hr-HR" sz="2400" dirty="0" err="1">
                <a:solidFill>
                  <a:srgbClr val="0070C0"/>
                </a:solidFill>
                <a:latin typeface="Book Antiqua" pitchFamily="18" charset="0"/>
                <a:ea typeface="+mj-ea"/>
                <a:cs typeface="+mj-cs"/>
              </a:rPr>
              <a:t>Regional</a:t>
            </a:r>
            <a:r>
              <a:rPr lang="hr-HR" sz="2400" dirty="0">
                <a:solidFill>
                  <a:srgbClr val="0070C0"/>
                </a:solidFill>
                <a:latin typeface="Book Antiqua" pitchFamily="18" charset="0"/>
                <a:ea typeface="+mj-ea"/>
                <a:cs typeface="+mj-cs"/>
              </a:rPr>
              <a:t> </a:t>
            </a:r>
            <a:r>
              <a:rPr lang="hr-HR" sz="2400" dirty="0" err="1">
                <a:solidFill>
                  <a:srgbClr val="0070C0"/>
                </a:solidFill>
                <a:latin typeface="Book Antiqua" pitchFamily="18" charset="0"/>
                <a:ea typeface="+mj-ea"/>
                <a:cs typeface="+mj-cs"/>
              </a:rPr>
              <a:t>Competitiveness</a:t>
            </a:r>
            <a:r>
              <a:rPr lang="hr-HR" sz="2400" dirty="0">
                <a:solidFill>
                  <a:srgbClr val="0070C0"/>
                </a:solidFill>
                <a:latin typeface="Book Antiqua" pitchFamily="18" charset="0"/>
                <a:ea typeface="+mj-ea"/>
                <a:cs typeface="+mj-cs"/>
              </a:rPr>
              <a:t> </a:t>
            </a:r>
            <a:r>
              <a:rPr lang="hr-HR" sz="2400" dirty="0" err="1">
                <a:solidFill>
                  <a:srgbClr val="0070C0"/>
                </a:solidFill>
                <a:latin typeface="Book Antiqua" pitchFamily="18" charset="0"/>
                <a:ea typeface="+mj-ea"/>
                <a:cs typeface="+mj-cs"/>
              </a:rPr>
              <a:t>Index</a:t>
            </a:r>
            <a:r>
              <a:rPr lang="hr-HR" sz="2400" dirty="0">
                <a:solidFill>
                  <a:srgbClr val="0070C0"/>
                </a:solidFill>
                <a:latin typeface="Book Antiqua" pitchFamily="18" charset="0"/>
                <a:ea typeface="+mj-ea"/>
                <a:cs typeface="+mj-cs"/>
              </a:rPr>
              <a:t> 2016</a:t>
            </a:r>
          </a:p>
        </p:txBody>
      </p:sp>
    </p:spTree>
    <p:extLst>
      <p:ext uri="{BB962C8B-B14F-4D97-AF65-F5344CB8AC3E}">
        <p14:creationId xmlns:p14="http://schemas.microsoft.com/office/powerpoint/2010/main" val="64229214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ChangeArrowheads="1"/>
          </p:cNvSpPr>
          <p:nvPr/>
        </p:nvSpPr>
        <p:spPr bwMode="auto">
          <a:xfrm>
            <a:off x="188913" y="820738"/>
            <a:ext cx="10753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971550" indent="-5143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r>
              <a:rPr lang="hr-HR" altLang="sr-Latn-RS" sz="2800" i="1">
                <a:solidFill>
                  <a:srgbClr val="0070C0"/>
                </a:solidFill>
                <a:latin typeface="Book Antiqua" panose="02040602050305030304" pitchFamily="18" charset="0"/>
              </a:rPr>
              <a:t>Innovation </a:t>
            </a:r>
            <a:r>
              <a:rPr lang="hr-HR" altLang="sr-Latn-RS" sz="2800">
                <a:solidFill>
                  <a:srgbClr val="0070C0"/>
                </a:solidFill>
                <a:latin typeface="Book Antiqua" panose="02040602050305030304" pitchFamily="18" charset="0"/>
              </a:rPr>
              <a:t>group</a:t>
            </a:r>
          </a:p>
          <a:p>
            <a:pPr lvl="1">
              <a:buFontTx/>
              <a:buAutoNum type="arabicPeriod"/>
            </a:pPr>
            <a:r>
              <a:rPr lang="hr-HR" altLang="sr-Latn-RS" sz="2800" i="1">
                <a:solidFill>
                  <a:srgbClr val="0070C0"/>
                </a:solidFill>
                <a:latin typeface="Book Antiqua" panose="02040602050305030304" pitchFamily="18" charset="0"/>
              </a:rPr>
              <a:t>Indicators for </a:t>
            </a:r>
            <a:r>
              <a:rPr lang="en-US" altLang="sr-Latn-RS" sz="2800">
                <a:solidFill>
                  <a:srgbClr val="FF0000"/>
                </a:solidFill>
                <a:latin typeface="Book Antiqua" panose="02040602050305030304" pitchFamily="18" charset="0"/>
              </a:rPr>
              <a:t>Innovation</a:t>
            </a:r>
            <a:endParaRPr lang="hr-HR" altLang="sr-Latn-RS" sz="2800" i="1">
              <a:solidFill>
                <a:srgbClr val="FF0000"/>
              </a:solidFill>
              <a:latin typeface="Book Antiqua" panose="02040602050305030304" pitchFamily="18" charset="0"/>
            </a:endParaRPr>
          </a:p>
          <a:p>
            <a:pPr lvl="1"/>
            <a:r>
              <a:rPr lang="hr-HR" altLang="sr-Latn-RS" sz="2800" i="1">
                <a:solidFill>
                  <a:srgbClr val="FF0000"/>
                </a:solidFill>
                <a:latin typeface="Book Antiqua" panose="02040602050305030304" pitchFamily="18" charset="0"/>
              </a:rPr>
              <a:t> </a:t>
            </a:r>
          </a:p>
        </p:txBody>
      </p:sp>
      <p:pic>
        <p:nvPicPr>
          <p:cNvPr id="491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75" y="1870075"/>
            <a:ext cx="8339138"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
          <p:cNvSpPr txBox="1">
            <a:spLocks/>
          </p:cNvSpPr>
          <p:nvPr/>
        </p:nvSpPr>
        <p:spPr>
          <a:xfrm>
            <a:off x="478699" y="260648"/>
            <a:ext cx="10705867" cy="504056"/>
          </a:xfrm>
          <a:prstGeom prst="rect">
            <a:avLst/>
          </a:prstGeom>
        </p:spPr>
        <p:txBody>
          <a:bodyPr anchor="ctr">
            <a:scene3d>
              <a:camera prst="orthographicFront"/>
              <a:lightRig rig="soft" dir="t"/>
            </a:scene3d>
            <a:sp3d prstMaterial="softEdge">
              <a:bevelT w="25400" h="25400"/>
            </a:sp3d>
          </a:bodyPr>
          <a:lstStyle/>
          <a:p>
            <a:pPr algn="ctr" fontAlgn="auto">
              <a:spcBef>
                <a:spcPts val="0"/>
              </a:spcBef>
              <a:spcAft>
                <a:spcPts val="0"/>
              </a:spcAft>
              <a:defRPr/>
            </a:pPr>
            <a:r>
              <a:rPr lang="hr-HR" sz="2400" dirty="0" err="1">
                <a:solidFill>
                  <a:srgbClr val="0070C0"/>
                </a:solidFill>
                <a:latin typeface="Book Antiqua" pitchFamily="18" charset="0"/>
                <a:ea typeface="+mj-ea"/>
                <a:cs typeface="+mj-cs"/>
              </a:rPr>
              <a:t>Regional</a:t>
            </a:r>
            <a:r>
              <a:rPr lang="hr-HR" sz="2400" dirty="0">
                <a:solidFill>
                  <a:srgbClr val="0070C0"/>
                </a:solidFill>
                <a:latin typeface="Book Antiqua" pitchFamily="18" charset="0"/>
                <a:ea typeface="+mj-ea"/>
                <a:cs typeface="+mj-cs"/>
              </a:rPr>
              <a:t> </a:t>
            </a:r>
            <a:r>
              <a:rPr lang="hr-HR" sz="2400" dirty="0" err="1">
                <a:solidFill>
                  <a:srgbClr val="0070C0"/>
                </a:solidFill>
                <a:latin typeface="Book Antiqua" pitchFamily="18" charset="0"/>
                <a:ea typeface="+mj-ea"/>
                <a:cs typeface="+mj-cs"/>
              </a:rPr>
              <a:t>Competitiveness</a:t>
            </a:r>
            <a:r>
              <a:rPr lang="hr-HR" sz="2400" dirty="0">
                <a:solidFill>
                  <a:srgbClr val="0070C0"/>
                </a:solidFill>
                <a:latin typeface="Book Antiqua" pitchFamily="18" charset="0"/>
                <a:ea typeface="+mj-ea"/>
                <a:cs typeface="+mj-cs"/>
              </a:rPr>
              <a:t> </a:t>
            </a:r>
            <a:r>
              <a:rPr lang="hr-HR" sz="2400" dirty="0" err="1">
                <a:solidFill>
                  <a:srgbClr val="0070C0"/>
                </a:solidFill>
                <a:latin typeface="Book Antiqua" pitchFamily="18" charset="0"/>
                <a:ea typeface="+mj-ea"/>
                <a:cs typeface="+mj-cs"/>
              </a:rPr>
              <a:t>Index</a:t>
            </a:r>
            <a:r>
              <a:rPr lang="hr-HR" sz="2400" dirty="0">
                <a:solidFill>
                  <a:srgbClr val="0070C0"/>
                </a:solidFill>
                <a:latin typeface="Book Antiqua" pitchFamily="18" charset="0"/>
                <a:ea typeface="+mj-ea"/>
                <a:cs typeface="+mj-cs"/>
              </a:rPr>
              <a:t> 2016</a:t>
            </a:r>
          </a:p>
        </p:txBody>
      </p:sp>
    </p:spTree>
    <p:extLst>
      <p:ext uri="{BB962C8B-B14F-4D97-AF65-F5344CB8AC3E}">
        <p14:creationId xmlns:p14="http://schemas.microsoft.com/office/powerpoint/2010/main" val="220456973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p:cNvSpPr>
            <a:spLocks noGrp="1"/>
          </p:cNvSpPr>
          <p:nvPr>
            <p:ph idx="1"/>
          </p:nvPr>
        </p:nvSpPr>
        <p:spPr>
          <a:xfrm>
            <a:off x="838200" y="1337187"/>
            <a:ext cx="10515600" cy="4839776"/>
          </a:xfrm>
        </p:spPr>
        <p:txBody>
          <a:bodyPr>
            <a:normAutofit/>
          </a:bodyPr>
          <a:lstStyle/>
          <a:p>
            <a:pPr algn="just">
              <a:buFontTx/>
              <a:buNone/>
            </a:pPr>
            <a:r>
              <a:rPr lang="en-US" sz="2400" b="1" dirty="0" smtClean="0">
                <a:solidFill>
                  <a:srgbClr val="0070C0"/>
                </a:solidFill>
                <a:latin typeface="Book Antiqua" pitchFamily="18" charset="0"/>
              </a:rPr>
              <a:t>Regional </a:t>
            </a:r>
            <a:r>
              <a:rPr lang="en-US" sz="2400" b="1" dirty="0" err="1" smtClean="0">
                <a:solidFill>
                  <a:srgbClr val="0070C0"/>
                </a:solidFill>
                <a:latin typeface="Book Antiqua" pitchFamily="18" charset="0"/>
              </a:rPr>
              <a:t>Competitivness</a:t>
            </a:r>
            <a:r>
              <a:rPr lang="en-US" sz="2400" b="1" dirty="0" smtClean="0">
                <a:solidFill>
                  <a:srgbClr val="0070C0"/>
                </a:solidFill>
                <a:latin typeface="Book Antiqua" pitchFamily="18" charset="0"/>
              </a:rPr>
              <a:t> Index (RCI) </a:t>
            </a:r>
            <a:r>
              <a:rPr lang="en-US" sz="2400" dirty="0" smtClean="0">
                <a:latin typeface="Book Antiqua" pitchFamily="18" charset="0"/>
              </a:rPr>
              <a:t>has published by the European Commission in 2010, 2013 and </a:t>
            </a:r>
            <a:r>
              <a:rPr lang="en-US" sz="2400" dirty="0" smtClean="0">
                <a:solidFill>
                  <a:srgbClr val="FF0000"/>
                </a:solidFill>
                <a:latin typeface="Book Antiqua" pitchFamily="18" charset="0"/>
              </a:rPr>
              <a:t>2016 </a:t>
            </a:r>
            <a:r>
              <a:rPr lang="en-US" sz="2400" dirty="0" smtClean="0">
                <a:latin typeface="Book Antiqua" pitchFamily="18" charset="0"/>
              </a:rPr>
              <a:t>(</a:t>
            </a:r>
            <a:r>
              <a:rPr lang="en-US" sz="2400" dirty="0" err="1" smtClean="0">
                <a:latin typeface="Book Antiqua" pitchFamily="18" charset="0"/>
              </a:rPr>
              <a:t>Annoni</a:t>
            </a:r>
            <a:r>
              <a:rPr lang="en-US" sz="2400" dirty="0" smtClean="0">
                <a:latin typeface="Book Antiqua" pitchFamily="18" charset="0"/>
              </a:rPr>
              <a:t> and </a:t>
            </a:r>
            <a:r>
              <a:rPr lang="en-US" sz="2400" dirty="0" err="1" smtClean="0">
                <a:latin typeface="Book Antiqua" pitchFamily="18" charset="0"/>
              </a:rPr>
              <a:t>Kozovska</a:t>
            </a:r>
            <a:r>
              <a:rPr lang="en-US" sz="2400" dirty="0" smtClean="0">
                <a:latin typeface="Book Antiqua" pitchFamily="18" charset="0"/>
              </a:rPr>
              <a:t>, 2010; </a:t>
            </a:r>
            <a:r>
              <a:rPr lang="en-US" sz="2400" dirty="0" err="1" smtClean="0">
                <a:latin typeface="Book Antiqua" pitchFamily="18" charset="0"/>
              </a:rPr>
              <a:t>Dijkstra</a:t>
            </a:r>
            <a:r>
              <a:rPr lang="en-US" sz="2400" dirty="0" smtClean="0">
                <a:latin typeface="Book Antiqua" pitchFamily="18" charset="0"/>
              </a:rPr>
              <a:t>, </a:t>
            </a:r>
            <a:r>
              <a:rPr lang="en-US" sz="2400" dirty="0" err="1" smtClean="0">
                <a:latin typeface="Book Antiqua" pitchFamily="18" charset="0"/>
              </a:rPr>
              <a:t>Annoni</a:t>
            </a:r>
            <a:r>
              <a:rPr lang="en-US" sz="2400" dirty="0" smtClean="0">
                <a:latin typeface="Book Antiqua" pitchFamily="18" charset="0"/>
              </a:rPr>
              <a:t> and </a:t>
            </a:r>
            <a:r>
              <a:rPr lang="en-US" sz="2400" dirty="0" err="1" smtClean="0">
                <a:latin typeface="Book Antiqua" pitchFamily="18" charset="0"/>
              </a:rPr>
              <a:t>Kozovska</a:t>
            </a:r>
            <a:r>
              <a:rPr lang="en-US" sz="2400" dirty="0" smtClean="0">
                <a:latin typeface="Book Antiqua" pitchFamily="18" charset="0"/>
              </a:rPr>
              <a:t>, 2011; </a:t>
            </a:r>
            <a:r>
              <a:rPr lang="en-US" sz="2400" dirty="0" err="1" smtClean="0">
                <a:latin typeface="Book Antiqua" pitchFamily="18" charset="0"/>
              </a:rPr>
              <a:t>Annoni</a:t>
            </a:r>
            <a:r>
              <a:rPr lang="en-US" sz="2400" dirty="0" smtClean="0">
                <a:latin typeface="Book Antiqua" pitchFamily="18" charset="0"/>
              </a:rPr>
              <a:t> and </a:t>
            </a:r>
            <a:r>
              <a:rPr lang="en-US" sz="2400" dirty="0" err="1" smtClean="0">
                <a:latin typeface="Book Antiqua" pitchFamily="18" charset="0"/>
              </a:rPr>
              <a:t>Dijkstra</a:t>
            </a:r>
            <a:r>
              <a:rPr lang="en-US" sz="2400" dirty="0" smtClean="0">
                <a:latin typeface="Book Antiqua" pitchFamily="18" charset="0"/>
              </a:rPr>
              <a:t>, 2013)</a:t>
            </a:r>
            <a:endParaRPr lang="hr-HR" sz="2400" dirty="0" smtClean="0">
              <a:latin typeface="Book Antiqua" pitchFamily="18" charset="0"/>
            </a:endParaRPr>
          </a:p>
          <a:p>
            <a:pPr algn="just"/>
            <a:r>
              <a:rPr lang="en-US" sz="2400" dirty="0" smtClean="0">
                <a:latin typeface="Book Antiqua" pitchFamily="18" charset="0"/>
              </a:rPr>
              <a:t>The RCI is based on the statistical, NUTS 2 (Nomenclature of Units for Territorial Statistics</a:t>
            </a:r>
            <a:r>
              <a:rPr lang="hr-HR" sz="2400" dirty="0" smtClean="0">
                <a:latin typeface="Book Antiqua" pitchFamily="18" charset="0"/>
              </a:rPr>
              <a:t>.</a:t>
            </a:r>
          </a:p>
          <a:p>
            <a:pPr algn="just">
              <a:lnSpc>
                <a:spcPct val="100000"/>
              </a:lnSpc>
            </a:pPr>
            <a:r>
              <a:rPr lang="en-US" sz="2400" dirty="0">
                <a:latin typeface="Book Antiqua" pitchFamily="18" charset="0"/>
              </a:rPr>
              <a:t>The RCI is composed of 11 pillars </a:t>
            </a:r>
            <a:r>
              <a:rPr lang="hr-HR" sz="2400" dirty="0" err="1">
                <a:latin typeface="Book Antiqua" pitchFamily="18" charset="0"/>
              </a:rPr>
              <a:t>combined</a:t>
            </a:r>
            <a:r>
              <a:rPr lang="hr-HR" sz="2400" dirty="0">
                <a:latin typeface="Book Antiqua" pitchFamily="18" charset="0"/>
              </a:rPr>
              <a:t> </a:t>
            </a:r>
            <a:r>
              <a:rPr lang="hr-HR" sz="2400" dirty="0" err="1">
                <a:latin typeface="Book Antiqua" pitchFamily="18" charset="0"/>
              </a:rPr>
              <a:t>in</a:t>
            </a:r>
            <a:r>
              <a:rPr lang="hr-HR" sz="2400" dirty="0">
                <a:latin typeface="Book Antiqua" pitchFamily="18" charset="0"/>
              </a:rPr>
              <a:t> </a:t>
            </a:r>
            <a:r>
              <a:rPr lang="hr-HR" sz="2400" dirty="0" err="1">
                <a:latin typeface="Book Antiqua" pitchFamily="18" charset="0"/>
              </a:rPr>
              <a:t>three</a:t>
            </a:r>
            <a:r>
              <a:rPr lang="hr-HR" sz="2400" dirty="0">
                <a:latin typeface="Book Antiqua" pitchFamily="18" charset="0"/>
              </a:rPr>
              <a:t> </a:t>
            </a:r>
            <a:r>
              <a:rPr lang="hr-HR" sz="2400" dirty="0" err="1">
                <a:latin typeface="Book Antiqua" pitchFamily="18" charset="0"/>
              </a:rPr>
              <a:t>groups</a:t>
            </a:r>
            <a:r>
              <a:rPr lang="hr-HR" sz="2400" dirty="0">
                <a:latin typeface="Book Antiqua" pitchFamily="18" charset="0"/>
              </a:rPr>
              <a:t> of </a:t>
            </a:r>
            <a:r>
              <a:rPr lang="hr-HR" sz="2400" dirty="0" err="1">
                <a:latin typeface="Book Antiqua" pitchFamily="18" charset="0"/>
              </a:rPr>
              <a:t>factors</a:t>
            </a:r>
            <a:r>
              <a:rPr lang="hr-HR" sz="2400" dirty="0">
                <a:latin typeface="Book Antiqua" pitchFamily="18" charset="0"/>
              </a:rPr>
              <a:t>.</a:t>
            </a:r>
          </a:p>
          <a:p>
            <a:pPr lvl="1"/>
            <a:r>
              <a:rPr lang="hr-HR" sz="3600" b="1" i="1" dirty="0" err="1">
                <a:solidFill>
                  <a:srgbClr val="FF0000"/>
                </a:solidFill>
                <a:latin typeface="Book Antiqua" pitchFamily="18" charset="0"/>
              </a:rPr>
              <a:t>Basic</a:t>
            </a:r>
            <a:endParaRPr lang="hr-HR" sz="3600" b="1" i="1" dirty="0">
              <a:solidFill>
                <a:srgbClr val="FF0000"/>
              </a:solidFill>
              <a:latin typeface="Book Antiqua" pitchFamily="18" charset="0"/>
            </a:endParaRPr>
          </a:p>
          <a:p>
            <a:pPr lvl="1"/>
            <a:r>
              <a:rPr lang="hr-HR" sz="3600" b="1" i="1" dirty="0" err="1">
                <a:solidFill>
                  <a:srgbClr val="FF0000"/>
                </a:solidFill>
                <a:latin typeface="Book Antiqua" pitchFamily="18" charset="0"/>
              </a:rPr>
              <a:t>Efficiency</a:t>
            </a:r>
            <a:endParaRPr lang="hr-HR" sz="3600" b="1" i="1" dirty="0">
              <a:solidFill>
                <a:srgbClr val="FF0000"/>
              </a:solidFill>
              <a:latin typeface="Book Antiqua" pitchFamily="18" charset="0"/>
            </a:endParaRPr>
          </a:p>
          <a:p>
            <a:pPr lvl="1"/>
            <a:r>
              <a:rPr lang="hr-HR" sz="3600" b="1" i="1" dirty="0" err="1">
                <a:solidFill>
                  <a:srgbClr val="FF0000"/>
                </a:solidFill>
                <a:latin typeface="Book Antiqua" pitchFamily="18" charset="0"/>
              </a:rPr>
              <a:t>Innovation</a:t>
            </a:r>
            <a:endParaRPr lang="hr-HR" sz="3600" b="1" i="1" dirty="0">
              <a:solidFill>
                <a:srgbClr val="FF0000"/>
              </a:solidFill>
              <a:latin typeface="Book Antiqua" pitchFamily="18" charset="0"/>
            </a:endParaRPr>
          </a:p>
          <a:p>
            <a:pPr algn="just"/>
            <a:endParaRPr lang="hr-HR" sz="2400" dirty="0" smtClean="0">
              <a:latin typeface="Book Antiqua" pitchFamily="18" charset="0"/>
            </a:endParaRPr>
          </a:p>
        </p:txBody>
      </p:sp>
      <p:sp>
        <p:nvSpPr>
          <p:cNvPr id="6" name="Title 2"/>
          <p:cNvSpPr txBox="1">
            <a:spLocks/>
          </p:cNvSpPr>
          <p:nvPr/>
        </p:nvSpPr>
        <p:spPr>
          <a:xfrm>
            <a:off x="478699" y="260648"/>
            <a:ext cx="10705867" cy="504056"/>
          </a:xfrm>
          <a:prstGeom prst="rect">
            <a:avLst/>
          </a:prstGeom>
        </p:spPr>
        <p:txBody>
          <a:bodyPr anchor="ctr">
            <a:scene3d>
              <a:camera prst="orthographicFront"/>
              <a:lightRig rig="soft" dir="t"/>
            </a:scene3d>
            <a:sp3d prstMaterial="softEdge">
              <a:bevelT w="25400" h="25400"/>
            </a:sp3d>
          </a:bodyPr>
          <a:lstStyle/>
          <a:p>
            <a:pPr algn="ctr" fontAlgn="auto">
              <a:spcAft>
                <a:spcPts val="0"/>
              </a:spcAft>
              <a:defRPr/>
            </a:pPr>
            <a:r>
              <a:rPr lang="hr-HR" sz="3200" dirty="0">
                <a:solidFill>
                  <a:schemeClr val="tx1">
                    <a:lumMod val="95000"/>
                    <a:lumOff val="5000"/>
                  </a:schemeClr>
                </a:solidFill>
                <a:latin typeface="Book Antiqua" pitchFamily="18" charset="0"/>
                <a:ea typeface="+mj-ea"/>
                <a:cs typeface="+mj-cs"/>
              </a:rPr>
              <a:t/>
            </a:r>
            <a:br>
              <a:rPr lang="hr-HR" sz="3200" dirty="0">
                <a:solidFill>
                  <a:schemeClr val="tx1">
                    <a:lumMod val="95000"/>
                    <a:lumOff val="5000"/>
                  </a:schemeClr>
                </a:solidFill>
                <a:latin typeface="Book Antiqua" pitchFamily="18" charset="0"/>
                <a:ea typeface="+mj-ea"/>
                <a:cs typeface="+mj-cs"/>
              </a:rPr>
            </a:br>
            <a:r>
              <a:rPr lang="hr-HR" sz="4000" dirty="0" err="1">
                <a:solidFill>
                  <a:srgbClr val="FF0000"/>
                </a:solidFill>
                <a:latin typeface="Book Antiqua" pitchFamily="18" charset="0"/>
                <a:ea typeface="+mj-ea"/>
                <a:cs typeface="+mj-cs"/>
              </a:rPr>
              <a:t>Regional</a:t>
            </a:r>
            <a:r>
              <a:rPr lang="hr-HR" sz="4000" dirty="0">
                <a:solidFill>
                  <a:srgbClr val="FF0000"/>
                </a:solidFill>
                <a:latin typeface="Book Antiqua" pitchFamily="18" charset="0"/>
                <a:ea typeface="+mj-ea"/>
                <a:cs typeface="+mj-cs"/>
              </a:rPr>
              <a:t> </a:t>
            </a:r>
            <a:r>
              <a:rPr lang="hr-HR" sz="4000" dirty="0" err="1" smtClean="0">
                <a:solidFill>
                  <a:srgbClr val="FF0000"/>
                </a:solidFill>
                <a:latin typeface="Book Antiqua" pitchFamily="18" charset="0"/>
                <a:ea typeface="+mj-ea"/>
                <a:cs typeface="+mj-cs"/>
              </a:rPr>
              <a:t>Competitiveness</a:t>
            </a:r>
            <a:r>
              <a:rPr lang="hr-HR" sz="4000" dirty="0" smtClean="0">
                <a:solidFill>
                  <a:srgbClr val="FF0000"/>
                </a:solidFill>
                <a:latin typeface="Book Antiqua" pitchFamily="18" charset="0"/>
                <a:ea typeface="+mj-ea"/>
                <a:cs typeface="+mj-cs"/>
              </a:rPr>
              <a:t> </a:t>
            </a:r>
            <a:r>
              <a:rPr lang="hr-HR" sz="4000" dirty="0" err="1">
                <a:solidFill>
                  <a:srgbClr val="FF0000"/>
                </a:solidFill>
                <a:latin typeface="Book Antiqua" pitchFamily="18" charset="0"/>
                <a:ea typeface="+mj-ea"/>
                <a:cs typeface="+mj-cs"/>
              </a:rPr>
              <a:t>Index</a:t>
            </a:r>
            <a:endParaRPr lang="hr-HR" sz="4000" dirty="0">
              <a:solidFill>
                <a:srgbClr val="FF0000"/>
              </a:solidFill>
              <a:latin typeface="Book Antiqua" pitchFamily="18" charset="0"/>
              <a:ea typeface="+mj-ea"/>
              <a:cs typeface="+mj-cs"/>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4"/>
          <p:cNvSpPr txBox="1">
            <a:spLocks noChangeArrowheads="1"/>
          </p:cNvSpPr>
          <p:nvPr/>
        </p:nvSpPr>
        <p:spPr bwMode="auto">
          <a:xfrm>
            <a:off x="1487488" y="2781300"/>
            <a:ext cx="80645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lvl="1" algn="ctr"/>
            <a:r>
              <a:rPr lang="hr-HR" altLang="sr-Latn-RS" sz="4000" dirty="0" err="1">
                <a:solidFill>
                  <a:srgbClr val="FF0000"/>
                </a:solidFill>
                <a:latin typeface="Book Antiqua" panose="02040602050305030304" pitchFamily="18" charset="0"/>
              </a:rPr>
              <a:t>Innovation</a:t>
            </a:r>
            <a:r>
              <a:rPr lang="hr-HR" altLang="sr-Latn-RS" sz="4000" dirty="0">
                <a:solidFill>
                  <a:srgbClr val="FF0000"/>
                </a:solidFill>
                <a:latin typeface="Book Antiqua" panose="02040602050305030304" pitchFamily="18" charset="0"/>
              </a:rPr>
              <a:t> </a:t>
            </a:r>
            <a:r>
              <a:rPr lang="hr-HR" altLang="sr-Latn-RS" sz="4000" dirty="0" err="1" smtClean="0">
                <a:solidFill>
                  <a:srgbClr val="0070C0"/>
                </a:solidFill>
                <a:latin typeface="Book Antiqua" panose="02040602050305030304" pitchFamily="18" charset="0"/>
              </a:rPr>
              <a:t>group</a:t>
            </a:r>
            <a:endParaRPr lang="hr-HR" altLang="sr-Latn-RS" sz="4000" dirty="0">
              <a:solidFill>
                <a:srgbClr val="0070C0"/>
              </a:solidFill>
              <a:latin typeface="Book Antiqua" panose="02040602050305030304" pitchFamily="18" charset="0"/>
            </a:endParaRPr>
          </a:p>
        </p:txBody>
      </p:sp>
      <p:sp>
        <p:nvSpPr>
          <p:cNvPr id="4" name="Title 2"/>
          <p:cNvSpPr txBox="1">
            <a:spLocks/>
          </p:cNvSpPr>
          <p:nvPr/>
        </p:nvSpPr>
        <p:spPr>
          <a:xfrm>
            <a:off x="478699" y="260648"/>
            <a:ext cx="10705867" cy="504056"/>
          </a:xfrm>
          <a:prstGeom prst="rect">
            <a:avLst/>
          </a:prstGeom>
        </p:spPr>
        <p:txBody>
          <a:bodyPr anchor="ctr">
            <a:scene3d>
              <a:camera prst="orthographicFront"/>
              <a:lightRig rig="soft" dir="t"/>
            </a:scene3d>
            <a:sp3d prstMaterial="softEdge">
              <a:bevelT w="25400" h="25400"/>
            </a:sp3d>
          </a:bodyPr>
          <a:lstStyle/>
          <a:p>
            <a:pPr algn="ctr" fontAlgn="auto">
              <a:spcBef>
                <a:spcPts val="0"/>
              </a:spcBef>
              <a:spcAft>
                <a:spcPts val="0"/>
              </a:spcAft>
              <a:defRPr/>
            </a:pPr>
            <a:r>
              <a:rPr lang="hr-HR" sz="2400" dirty="0" err="1">
                <a:solidFill>
                  <a:srgbClr val="0070C0"/>
                </a:solidFill>
                <a:latin typeface="Book Antiqua" pitchFamily="18" charset="0"/>
                <a:ea typeface="+mj-ea"/>
                <a:cs typeface="+mj-cs"/>
              </a:rPr>
              <a:t>Regional</a:t>
            </a:r>
            <a:r>
              <a:rPr lang="hr-HR" sz="2400" dirty="0">
                <a:solidFill>
                  <a:srgbClr val="0070C0"/>
                </a:solidFill>
                <a:latin typeface="Book Antiqua" pitchFamily="18" charset="0"/>
                <a:ea typeface="+mj-ea"/>
                <a:cs typeface="+mj-cs"/>
              </a:rPr>
              <a:t> </a:t>
            </a:r>
            <a:r>
              <a:rPr lang="hr-HR" sz="2400" dirty="0" err="1">
                <a:solidFill>
                  <a:srgbClr val="0070C0"/>
                </a:solidFill>
                <a:latin typeface="Book Antiqua" pitchFamily="18" charset="0"/>
                <a:ea typeface="+mj-ea"/>
                <a:cs typeface="+mj-cs"/>
              </a:rPr>
              <a:t>Competitiveness</a:t>
            </a:r>
            <a:r>
              <a:rPr lang="hr-HR" sz="2400" dirty="0">
                <a:solidFill>
                  <a:srgbClr val="0070C0"/>
                </a:solidFill>
                <a:latin typeface="Book Antiqua" pitchFamily="18" charset="0"/>
                <a:ea typeface="+mj-ea"/>
                <a:cs typeface="+mj-cs"/>
              </a:rPr>
              <a:t> </a:t>
            </a:r>
            <a:r>
              <a:rPr lang="hr-HR" sz="2400" dirty="0" err="1">
                <a:solidFill>
                  <a:srgbClr val="0070C0"/>
                </a:solidFill>
                <a:latin typeface="Book Antiqua" pitchFamily="18" charset="0"/>
                <a:ea typeface="+mj-ea"/>
                <a:cs typeface="+mj-cs"/>
              </a:rPr>
              <a:t>Index</a:t>
            </a:r>
            <a:r>
              <a:rPr lang="hr-HR" sz="2400" dirty="0">
                <a:solidFill>
                  <a:srgbClr val="0070C0"/>
                </a:solidFill>
                <a:latin typeface="Book Antiqua" pitchFamily="18" charset="0"/>
                <a:ea typeface="+mj-ea"/>
                <a:cs typeface="+mj-cs"/>
              </a:rPr>
              <a:t> 2016</a:t>
            </a:r>
          </a:p>
        </p:txBody>
      </p:sp>
    </p:spTree>
    <p:extLst>
      <p:ext uri="{BB962C8B-B14F-4D97-AF65-F5344CB8AC3E}">
        <p14:creationId xmlns:p14="http://schemas.microsoft.com/office/powerpoint/2010/main" val="368211369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ChangeArrowheads="1"/>
          </p:cNvSpPr>
          <p:nvPr/>
        </p:nvSpPr>
        <p:spPr bwMode="auto">
          <a:xfrm>
            <a:off x="7823200" y="1341438"/>
            <a:ext cx="4368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971550" indent="-5143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r>
              <a:rPr lang="hr-HR" altLang="sr-Latn-RS" sz="2800" i="1">
                <a:solidFill>
                  <a:srgbClr val="0070C0"/>
                </a:solidFill>
                <a:latin typeface="Book Antiqua" panose="02040602050305030304" pitchFamily="18" charset="0"/>
              </a:rPr>
              <a:t>Innovation  </a:t>
            </a:r>
            <a:r>
              <a:rPr lang="hr-HR" altLang="sr-Latn-RS" sz="2800">
                <a:solidFill>
                  <a:srgbClr val="0070C0"/>
                </a:solidFill>
                <a:latin typeface="Book Antiqua" panose="02040602050305030304" pitchFamily="18" charset="0"/>
              </a:rPr>
              <a:t>group</a:t>
            </a:r>
            <a:endParaRPr lang="hr-HR" altLang="sr-Latn-RS" sz="2800" i="1">
              <a:solidFill>
                <a:srgbClr val="FF0000"/>
              </a:solidFill>
              <a:latin typeface="Book Antiqua" panose="02040602050305030304" pitchFamily="18" charset="0"/>
            </a:endParaRPr>
          </a:p>
          <a:p>
            <a:pPr lvl="1">
              <a:buFontTx/>
              <a:buAutoNum type="arabicPeriod"/>
            </a:pPr>
            <a:r>
              <a:rPr lang="hr-HR" altLang="sr-Latn-RS" sz="2800" i="1">
                <a:solidFill>
                  <a:srgbClr val="FF0000"/>
                </a:solidFill>
                <a:latin typeface="Book Antiqua" panose="02040602050305030304" pitchFamily="18" charset="0"/>
              </a:rPr>
              <a:t>Results for Innovation group</a:t>
            </a:r>
          </a:p>
        </p:txBody>
      </p:sp>
      <p:pic>
        <p:nvPicPr>
          <p:cNvPr id="512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8138" y="3295650"/>
            <a:ext cx="38227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00" y="1046163"/>
            <a:ext cx="5732463"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2"/>
          <p:cNvSpPr txBox="1">
            <a:spLocks/>
          </p:cNvSpPr>
          <p:nvPr/>
        </p:nvSpPr>
        <p:spPr>
          <a:xfrm>
            <a:off x="478699" y="260648"/>
            <a:ext cx="10705867" cy="504056"/>
          </a:xfrm>
          <a:prstGeom prst="rect">
            <a:avLst/>
          </a:prstGeom>
        </p:spPr>
        <p:txBody>
          <a:bodyPr anchor="ctr">
            <a:scene3d>
              <a:camera prst="orthographicFront"/>
              <a:lightRig rig="soft" dir="t"/>
            </a:scene3d>
            <a:sp3d prstMaterial="softEdge">
              <a:bevelT w="25400" h="25400"/>
            </a:sp3d>
          </a:bodyPr>
          <a:lstStyle/>
          <a:p>
            <a:pPr algn="ctr" fontAlgn="auto">
              <a:spcBef>
                <a:spcPts val="0"/>
              </a:spcBef>
              <a:spcAft>
                <a:spcPts val="0"/>
              </a:spcAft>
              <a:defRPr/>
            </a:pPr>
            <a:r>
              <a:rPr lang="hr-HR" sz="2400" dirty="0" err="1">
                <a:solidFill>
                  <a:srgbClr val="0070C0"/>
                </a:solidFill>
                <a:latin typeface="Book Antiqua" pitchFamily="18" charset="0"/>
                <a:ea typeface="+mj-ea"/>
                <a:cs typeface="+mj-cs"/>
              </a:rPr>
              <a:t>Regional</a:t>
            </a:r>
            <a:r>
              <a:rPr lang="hr-HR" sz="2400" dirty="0">
                <a:solidFill>
                  <a:srgbClr val="0070C0"/>
                </a:solidFill>
                <a:latin typeface="Book Antiqua" pitchFamily="18" charset="0"/>
                <a:ea typeface="+mj-ea"/>
                <a:cs typeface="+mj-cs"/>
              </a:rPr>
              <a:t> </a:t>
            </a:r>
            <a:r>
              <a:rPr lang="hr-HR" sz="2400" dirty="0" err="1">
                <a:solidFill>
                  <a:srgbClr val="0070C0"/>
                </a:solidFill>
                <a:latin typeface="Book Antiqua" pitchFamily="18" charset="0"/>
                <a:ea typeface="+mj-ea"/>
                <a:cs typeface="+mj-cs"/>
              </a:rPr>
              <a:t>Competitiveness</a:t>
            </a:r>
            <a:r>
              <a:rPr lang="hr-HR" sz="2400" dirty="0">
                <a:solidFill>
                  <a:srgbClr val="0070C0"/>
                </a:solidFill>
                <a:latin typeface="Book Antiqua" pitchFamily="18" charset="0"/>
                <a:ea typeface="+mj-ea"/>
                <a:cs typeface="+mj-cs"/>
              </a:rPr>
              <a:t> </a:t>
            </a:r>
            <a:r>
              <a:rPr lang="hr-HR" sz="2400" dirty="0" err="1">
                <a:solidFill>
                  <a:srgbClr val="0070C0"/>
                </a:solidFill>
                <a:latin typeface="Book Antiqua" pitchFamily="18" charset="0"/>
                <a:ea typeface="+mj-ea"/>
                <a:cs typeface="+mj-cs"/>
              </a:rPr>
              <a:t>Index</a:t>
            </a:r>
            <a:r>
              <a:rPr lang="hr-HR" sz="2400" dirty="0">
                <a:solidFill>
                  <a:srgbClr val="0070C0"/>
                </a:solidFill>
                <a:latin typeface="Book Antiqua" pitchFamily="18" charset="0"/>
                <a:ea typeface="+mj-ea"/>
                <a:cs typeface="+mj-cs"/>
              </a:rPr>
              <a:t> 2016</a:t>
            </a:r>
          </a:p>
        </p:txBody>
      </p:sp>
    </p:spTree>
    <p:extLst>
      <p:ext uri="{BB962C8B-B14F-4D97-AF65-F5344CB8AC3E}">
        <p14:creationId xmlns:p14="http://schemas.microsoft.com/office/powerpoint/2010/main" val="89757322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p:txBody>
          <a:bodyPr/>
          <a:lstStyle/>
          <a:p>
            <a:r>
              <a:rPr lang="hr-HR" sz="4000" b="1" smtClean="0">
                <a:solidFill>
                  <a:srgbClr val="FF0000"/>
                </a:solidFill>
                <a:latin typeface="Book Antiqua" pitchFamily="18" charset="0"/>
              </a:rPr>
              <a:t>Basic:</a:t>
            </a:r>
          </a:p>
          <a:p>
            <a:r>
              <a:rPr lang="en-US" smtClean="0">
                <a:solidFill>
                  <a:srgbClr val="0070C0"/>
                </a:solidFill>
                <a:latin typeface="Book Antiqua" pitchFamily="18" charset="0"/>
              </a:rPr>
              <a:t>(1) Institutions, </a:t>
            </a:r>
            <a:endParaRPr lang="hr-HR" smtClean="0">
              <a:solidFill>
                <a:srgbClr val="0070C0"/>
              </a:solidFill>
              <a:latin typeface="Book Antiqua" pitchFamily="18" charset="0"/>
            </a:endParaRPr>
          </a:p>
          <a:p>
            <a:r>
              <a:rPr lang="en-US" smtClean="0">
                <a:solidFill>
                  <a:srgbClr val="0070C0"/>
                </a:solidFill>
                <a:latin typeface="Book Antiqua" pitchFamily="18" charset="0"/>
              </a:rPr>
              <a:t>(2) Macroeconomic Stability,</a:t>
            </a:r>
            <a:endParaRPr lang="hr-HR" smtClean="0">
              <a:solidFill>
                <a:srgbClr val="0070C0"/>
              </a:solidFill>
              <a:latin typeface="Book Antiqua" pitchFamily="18" charset="0"/>
            </a:endParaRPr>
          </a:p>
          <a:p>
            <a:r>
              <a:rPr lang="en-US" smtClean="0">
                <a:solidFill>
                  <a:srgbClr val="0070C0"/>
                </a:solidFill>
                <a:latin typeface="Book Antiqua" pitchFamily="18" charset="0"/>
              </a:rPr>
              <a:t> (3) Infrastructures, </a:t>
            </a:r>
            <a:endParaRPr lang="hr-HR" smtClean="0">
              <a:solidFill>
                <a:srgbClr val="0070C0"/>
              </a:solidFill>
              <a:latin typeface="Book Antiqua" pitchFamily="18" charset="0"/>
            </a:endParaRPr>
          </a:p>
          <a:p>
            <a:r>
              <a:rPr lang="en-US" smtClean="0">
                <a:solidFill>
                  <a:srgbClr val="0070C0"/>
                </a:solidFill>
                <a:latin typeface="Book Antiqua" pitchFamily="18" charset="0"/>
              </a:rPr>
              <a:t>(4) Health, </a:t>
            </a:r>
            <a:endParaRPr lang="hr-HR" smtClean="0">
              <a:solidFill>
                <a:srgbClr val="0070C0"/>
              </a:solidFill>
              <a:latin typeface="Book Antiqua" pitchFamily="18" charset="0"/>
            </a:endParaRPr>
          </a:p>
          <a:p>
            <a:r>
              <a:rPr lang="en-US" smtClean="0">
                <a:solidFill>
                  <a:srgbClr val="0070C0"/>
                </a:solidFill>
                <a:latin typeface="Book Antiqua" pitchFamily="18" charset="0"/>
              </a:rPr>
              <a:t> (5) Quality of Primary and Secondary Education</a:t>
            </a:r>
            <a:endParaRPr lang="hr-HR" smtClean="0">
              <a:solidFill>
                <a:srgbClr val="0070C0"/>
              </a:solidFill>
              <a:latin typeface="Book Antiqua" pitchFamily="18" charset="0"/>
            </a:endParaRPr>
          </a:p>
        </p:txBody>
      </p:sp>
      <p:sp>
        <p:nvSpPr>
          <p:cNvPr id="5" name="Title 2"/>
          <p:cNvSpPr txBox="1">
            <a:spLocks/>
          </p:cNvSpPr>
          <p:nvPr/>
        </p:nvSpPr>
        <p:spPr>
          <a:xfrm>
            <a:off x="478699" y="260648"/>
            <a:ext cx="10705867" cy="504056"/>
          </a:xfrm>
          <a:prstGeom prst="rect">
            <a:avLst/>
          </a:prstGeom>
        </p:spPr>
        <p:txBody>
          <a:bodyPr anchor="ctr">
            <a:scene3d>
              <a:camera prst="orthographicFront"/>
              <a:lightRig rig="soft" dir="t"/>
            </a:scene3d>
            <a:sp3d prstMaterial="softEdge">
              <a:bevelT w="25400" h="25400"/>
            </a:sp3d>
          </a:bodyPr>
          <a:lstStyle/>
          <a:p>
            <a:pPr algn="ctr" fontAlgn="auto">
              <a:spcAft>
                <a:spcPts val="0"/>
              </a:spcAft>
              <a:defRPr/>
            </a:pPr>
            <a:r>
              <a:rPr lang="hr-HR" sz="3200" dirty="0">
                <a:solidFill>
                  <a:schemeClr val="tx1">
                    <a:lumMod val="95000"/>
                    <a:lumOff val="5000"/>
                  </a:schemeClr>
                </a:solidFill>
                <a:latin typeface="Book Antiqua" pitchFamily="18" charset="0"/>
                <a:ea typeface="+mj-ea"/>
                <a:cs typeface="+mj-cs"/>
              </a:rPr>
              <a:t/>
            </a:r>
            <a:br>
              <a:rPr lang="hr-HR" sz="3200" dirty="0">
                <a:solidFill>
                  <a:schemeClr val="tx1">
                    <a:lumMod val="95000"/>
                    <a:lumOff val="5000"/>
                  </a:schemeClr>
                </a:solidFill>
                <a:latin typeface="Book Antiqua" pitchFamily="18" charset="0"/>
                <a:ea typeface="+mj-ea"/>
                <a:cs typeface="+mj-cs"/>
              </a:rPr>
            </a:br>
            <a:r>
              <a:rPr lang="hr-HR" sz="4000" dirty="0" err="1">
                <a:solidFill>
                  <a:srgbClr val="FF0000"/>
                </a:solidFill>
                <a:latin typeface="Book Antiqua" pitchFamily="18" charset="0"/>
                <a:ea typeface="+mj-ea"/>
                <a:cs typeface="+mj-cs"/>
              </a:rPr>
              <a:t>Regional</a:t>
            </a:r>
            <a:r>
              <a:rPr lang="hr-HR" sz="4000" dirty="0">
                <a:solidFill>
                  <a:srgbClr val="FF0000"/>
                </a:solidFill>
                <a:latin typeface="Book Antiqua" pitchFamily="18" charset="0"/>
                <a:ea typeface="+mj-ea"/>
                <a:cs typeface="+mj-cs"/>
              </a:rPr>
              <a:t> </a:t>
            </a:r>
            <a:r>
              <a:rPr lang="hr-HR" sz="4000" dirty="0" err="1" smtClean="0">
                <a:solidFill>
                  <a:srgbClr val="FF0000"/>
                </a:solidFill>
                <a:latin typeface="Book Antiqua" pitchFamily="18" charset="0"/>
                <a:ea typeface="+mj-ea"/>
                <a:cs typeface="+mj-cs"/>
              </a:rPr>
              <a:t>Competitiveness</a:t>
            </a:r>
            <a:r>
              <a:rPr lang="hr-HR" sz="4000" dirty="0" smtClean="0">
                <a:solidFill>
                  <a:srgbClr val="FF0000"/>
                </a:solidFill>
                <a:latin typeface="Book Antiqua" pitchFamily="18" charset="0"/>
                <a:ea typeface="+mj-ea"/>
                <a:cs typeface="+mj-cs"/>
              </a:rPr>
              <a:t> </a:t>
            </a:r>
            <a:r>
              <a:rPr lang="hr-HR" sz="4000" dirty="0" err="1">
                <a:solidFill>
                  <a:srgbClr val="FF0000"/>
                </a:solidFill>
                <a:latin typeface="Book Antiqua" pitchFamily="18" charset="0"/>
                <a:ea typeface="+mj-ea"/>
                <a:cs typeface="+mj-cs"/>
              </a:rPr>
              <a:t>Index</a:t>
            </a:r>
            <a:endParaRPr lang="hr-HR" sz="4000" dirty="0">
              <a:solidFill>
                <a:srgbClr val="FF0000"/>
              </a:solidFill>
              <a:latin typeface="Book Antiqua" pitchFamily="18" charset="0"/>
              <a:ea typeface="+mj-ea"/>
              <a:cs typeface="+mj-cs"/>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idx="1"/>
          </p:nvPr>
        </p:nvSpPr>
        <p:spPr>
          <a:xfrm>
            <a:off x="239185" y="1481138"/>
            <a:ext cx="11713633" cy="4525962"/>
          </a:xfrm>
        </p:spPr>
        <p:txBody>
          <a:bodyPr/>
          <a:lstStyle/>
          <a:p>
            <a:pPr marL="342900" lvl="1" indent="-342900">
              <a:buFontTx/>
              <a:buNone/>
            </a:pPr>
            <a:r>
              <a:rPr lang="hr-HR" sz="4000" b="1" i="1" smtClean="0">
                <a:solidFill>
                  <a:srgbClr val="FF0000"/>
                </a:solidFill>
                <a:latin typeface="Book Antiqua" pitchFamily="18" charset="0"/>
              </a:rPr>
              <a:t>Efficiency</a:t>
            </a:r>
          </a:p>
          <a:p>
            <a:pPr>
              <a:buFontTx/>
              <a:buNone/>
            </a:pPr>
            <a:endParaRPr lang="hr-HR" smtClean="0">
              <a:latin typeface="Book Antiqua" pitchFamily="18" charset="0"/>
            </a:endParaRPr>
          </a:p>
          <a:p>
            <a:r>
              <a:rPr lang="en-US" sz="3000" smtClean="0">
                <a:solidFill>
                  <a:srgbClr val="0070C0"/>
                </a:solidFill>
                <a:latin typeface="Book Antiqua" pitchFamily="18" charset="0"/>
              </a:rPr>
              <a:t>(6) Higher Education, Training and Lifelong Learning,</a:t>
            </a:r>
            <a:endParaRPr lang="hr-HR" sz="3000" smtClean="0">
              <a:solidFill>
                <a:srgbClr val="0070C0"/>
              </a:solidFill>
              <a:latin typeface="Book Antiqua" pitchFamily="18" charset="0"/>
            </a:endParaRPr>
          </a:p>
          <a:p>
            <a:r>
              <a:rPr lang="en-US" sz="3000" smtClean="0">
                <a:solidFill>
                  <a:srgbClr val="0070C0"/>
                </a:solidFill>
                <a:latin typeface="Book Antiqua" pitchFamily="18" charset="0"/>
              </a:rPr>
              <a:t> (7) Labour Market Efficiency, </a:t>
            </a:r>
            <a:endParaRPr lang="hr-HR" sz="3000" smtClean="0">
              <a:solidFill>
                <a:srgbClr val="0070C0"/>
              </a:solidFill>
              <a:latin typeface="Book Antiqua" pitchFamily="18" charset="0"/>
            </a:endParaRPr>
          </a:p>
          <a:p>
            <a:r>
              <a:rPr lang="en-US" sz="3000" smtClean="0">
                <a:solidFill>
                  <a:srgbClr val="0070C0"/>
                </a:solidFill>
                <a:latin typeface="Book Antiqua" pitchFamily="18" charset="0"/>
              </a:rPr>
              <a:t> (8) Market Size</a:t>
            </a:r>
            <a:endParaRPr lang="hr-HR" sz="3000" smtClean="0">
              <a:solidFill>
                <a:srgbClr val="0070C0"/>
              </a:solidFill>
              <a:latin typeface="Book Antiqua" pitchFamily="18" charset="0"/>
            </a:endParaRPr>
          </a:p>
        </p:txBody>
      </p:sp>
      <p:sp>
        <p:nvSpPr>
          <p:cNvPr id="5" name="Title 2"/>
          <p:cNvSpPr txBox="1">
            <a:spLocks/>
          </p:cNvSpPr>
          <p:nvPr/>
        </p:nvSpPr>
        <p:spPr>
          <a:xfrm>
            <a:off x="478699" y="260648"/>
            <a:ext cx="10705867" cy="504056"/>
          </a:xfrm>
          <a:prstGeom prst="rect">
            <a:avLst/>
          </a:prstGeom>
        </p:spPr>
        <p:txBody>
          <a:bodyPr anchor="ctr">
            <a:scene3d>
              <a:camera prst="orthographicFront"/>
              <a:lightRig rig="soft" dir="t"/>
            </a:scene3d>
            <a:sp3d prstMaterial="softEdge">
              <a:bevelT w="25400" h="25400"/>
            </a:sp3d>
          </a:bodyPr>
          <a:lstStyle/>
          <a:p>
            <a:pPr algn="ctr" fontAlgn="auto">
              <a:spcAft>
                <a:spcPts val="0"/>
              </a:spcAft>
              <a:defRPr/>
            </a:pPr>
            <a:r>
              <a:rPr lang="hr-HR" sz="3200" dirty="0">
                <a:solidFill>
                  <a:schemeClr val="tx1">
                    <a:lumMod val="95000"/>
                    <a:lumOff val="5000"/>
                  </a:schemeClr>
                </a:solidFill>
                <a:latin typeface="Book Antiqua" pitchFamily="18" charset="0"/>
                <a:ea typeface="+mj-ea"/>
                <a:cs typeface="+mj-cs"/>
              </a:rPr>
              <a:t/>
            </a:r>
            <a:br>
              <a:rPr lang="hr-HR" sz="3200" dirty="0">
                <a:solidFill>
                  <a:schemeClr val="tx1">
                    <a:lumMod val="95000"/>
                    <a:lumOff val="5000"/>
                  </a:schemeClr>
                </a:solidFill>
                <a:latin typeface="Book Antiqua" pitchFamily="18" charset="0"/>
                <a:ea typeface="+mj-ea"/>
                <a:cs typeface="+mj-cs"/>
              </a:rPr>
            </a:br>
            <a:r>
              <a:rPr lang="hr-HR" sz="4000" dirty="0" err="1">
                <a:solidFill>
                  <a:srgbClr val="0070C0"/>
                </a:solidFill>
                <a:latin typeface="Book Antiqua" pitchFamily="18" charset="0"/>
                <a:ea typeface="+mj-ea"/>
                <a:cs typeface="+mj-cs"/>
              </a:rPr>
              <a:t>Regional</a:t>
            </a:r>
            <a:r>
              <a:rPr lang="hr-HR" sz="4000" dirty="0">
                <a:solidFill>
                  <a:srgbClr val="0070C0"/>
                </a:solidFill>
                <a:latin typeface="Book Antiqua" pitchFamily="18" charset="0"/>
                <a:ea typeface="+mj-ea"/>
                <a:cs typeface="+mj-cs"/>
              </a:rPr>
              <a:t> </a:t>
            </a:r>
            <a:r>
              <a:rPr lang="hr-HR" sz="4000" dirty="0" err="1" smtClean="0">
                <a:solidFill>
                  <a:srgbClr val="0070C0"/>
                </a:solidFill>
                <a:latin typeface="Book Antiqua" pitchFamily="18" charset="0"/>
                <a:ea typeface="+mj-ea"/>
                <a:cs typeface="+mj-cs"/>
              </a:rPr>
              <a:t>Competitiveness</a:t>
            </a:r>
            <a:r>
              <a:rPr lang="hr-HR" sz="4000" dirty="0" smtClean="0">
                <a:solidFill>
                  <a:srgbClr val="0070C0"/>
                </a:solidFill>
                <a:latin typeface="Book Antiqua" pitchFamily="18" charset="0"/>
                <a:ea typeface="+mj-ea"/>
                <a:cs typeface="+mj-cs"/>
              </a:rPr>
              <a:t> </a:t>
            </a:r>
            <a:r>
              <a:rPr lang="hr-HR" sz="4000" dirty="0" err="1">
                <a:solidFill>
                  <a:srgbClr val="0070C0"/>
                </a:solidFill>
                <a:latin typeface="Book Antiqua" pitchFamily="18" charset="0"/>
                <a:ea typeface="+mj-ea"/>
                <a:cs typeface="+mj-cs"/>
              </a:rPr>
              <a:t>Index</a:t>
            </a:r>
            <a:endParaRPr lang="hr-HR" sz="4000" dirty="0">
              <a:solidFill>
                <a:srgbClr val="0070C0"/>
              </a:solidFill>
              <a:latin typeface="Book Antiqua" pitchFamily="18" charset="0"/>
              <a:ea typeface="+mj-ea"/>
              <a:cs typeface="+mj-c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1"/>
          <p:cNvSpPr>
            <a:spLocks noGrp="1"/>
          </p:cNvSpPr>
          <p:nvPr>
            <p:ph idx="1"/>
          </p:nvPr>
        </p:nvSpPr>
        <p:spPr/>
        <p:txBody>
          <a:bodyPr/>
          <a:lstStyle/>
          <a:p>
            <a:pPr marL="365125" lvl="1" indent="-255588">
              <a:spcBef>
                <a:spcPts val="400"/>
              </a:spcBef>
              <a:buSzPct val="68000"/>
              <a:buFont typeface="Wingdings 3" pitchFamily="18" charset="2"/>
              <a:buChar char=""/>
            </a:pPr>
            <a:r>
              <a:rPr lang="hr-HR" sz="4000" b="1" i="1" smtClean="0">
                <a:solidFill>
                  <a:srgbClr val="FF0000"/>
                </a:solidFill>
                <a:latin typeface="Book Antiqua" pitchFamily="18" charset="0"/>
              </a:rPr>
              <a:t>Innovation</a:t>
            </a:r>
            <a:r>
              <a:rPr lang="hr-HR" b="1" i="1" smtClean="0">
                <a:solidFill>
                  <a:srgbClr val="FF0000"/>
                </a:solidFill>
                <a:latin typeface="Book Antiqua" pitchFamily="18" charset="0"/>
              </a:rPr>
              <a:t>:</a:t>
            </a:r>
          </a:p>
          <a:p>
            <a:endParaRPr lang="hr-HR" smtClean="0"/>
          </a:p>
          <a:p>
            <a:r>
              <a:rPr lang="en-US" smtClean="0">
                <a:solidFill>
                  <a:srgbClr val="0070C0"/>
                </a:solidFill>
                <a:latin typeface="Book Antiqua" pitchFamily="18" charset="0"/>
              </a:rPr>
              <a:t>(9) Technological Readiness,</a:t>
            </a:r>
            <a:endParaRPr lang="hr-HR" smtClean="0">
              <a:solidFill>
                <a:srgbClr val="0070C0"/>
              </a:solidFill>
              <a:latin typeface="Book Antiqua" pitchFamily="18" charset="0"/>
            </a:endParaRPr>
          </a:p>
          <a:p>
            <a:r>
              <a:rPr lang="en-US" smtClean="0">
                <a:solidFill>
                  <a:srgbClr val="0070C0"/>
                </a:solidFill>
                <a:latin typeface="Book Antiqua" pitchFamily="18" charset="0"/>
              </a:rPr>
              <a:t> (10) Business Sophistication,</a:t>
            </a:r>
            <a:endParaRPr lang="hr-HR" smtClean="0">
              <a:solidFill>
                <a:srgbClr val="0070C0"/>
              </a:solidFill>
              <a:latin typeface="Book Antiqua" pitchFamily="18" charset="0"/>
            </a:endParaRPr>
          </a:p>
          <a:p>
            <a:r>
              <a:rPr lang="en-US" smtClean="0">
                <a:solidFill>
                  <a:srgbClr val="0070C0"/>
                </a:solidFill>
                <a:latin typeface="Book Antiqua" pitchFamily="18" charset="0"/>
              </a:rPr>
              <a:t>(11) Innovation</a:t>
            </a:r>
            <a:endParaRPr lang="hr-HR" smtClean="0">
              <a:solidFill>
                <a:srgbClr val="0070C0"/>
              </a:solidFill>
              <a:latin typeface="Book Antiqua" pitchFamily="18" charset="0"/>
            </a:endParaRPr>
          </a:p>
        </p:txBody>
      </p:sp>
      <p:sp>
        <p:nvSpPr>
          <p:cNvPr id="6" name="Title 2"/>
          <p:cNvSpPr txBox="1">
            <a:spLocks/>
          </p:cNvSpPr>
          <p:nvPr/>
        </p:nvSpPr>
        <p:spPr>
          <a:xfrm>
            <a:off x="478699" y="260648"/>
            <a:ext cx="10705867" cy="504056"/>
          </a:xfrm>
          <a:prstGeom prst="rect">
            <a:avLst/>
          </a:prstGeom>
        </p:spPr>
        <p:txBody>
          <a:bodyPr anchor="ctr">
            <a:scene3d>
              <a:camera prst="orthographicFront"/>
              <a:lightRig rig="soft" dir="t"/>
            </a:scene3d>
            <a:sp3d prstMaterial="softEdge">
              <a:bevelT w="25400" h="25400"/>
            </a:sp3d>
          </a:bodyPr>
          <a:lstStyle/>
          <a:p>
            <a:pPr algn="ctr" fontAlgn="auto">
              <a:spcAft>
                <a:spcPts val="0"/>
              </a:spcAft>
              <a:defRPr/>
            </a:pPr>
            <a:r>
              <a:rPr lang="hr-HR" sz="3200" dirty="0">
                <a:solidFill>
                  <a:schemeClr val="tx1">
                    <a:lumMod val="95000"/>
                    <a:lumOff val="5000"/>
                  </a:schemeClr>
                </a:solidFill>
                <a:latin typeface="Book Antiqua" pitchFamily="18" charset="0"/>
                <a:ea typeface="+mj-ea"/>
                <a:cs typeface="+mj-cs"/>
              </a:rPr>
              <a:t/>
            </a:r>
            <a:br>
              <a:rPr lang="hr-HR" sz="3200" dirty="0">
                <a:solidFill>
                  <a:schemeClr val="tx1">
                    <a:lumMod val="95000"/>
                    <a:lumOff val="5000"/>
                  </a:schemeClr>
                </a:solidFill>
                <a:latin typeface="Book Antiqua" pitchFamily="18" charset="0"/>
                <a:ea typeface="+mj-ea"/>
                <a:cs typeface="+mj-cs"/>
              </a:rPr>
            </a:br>
            <a:r>
              <a:rPr lang="hr-HR" sz="4000" dirty="0" err="1">
                <a:solidFill>
                  <a:srgbClr val="0070C0"/>
                </a:solidFill>
                <a:latin typeface="Book Antiqua" pitchFamily="18" charset="0"/>
                <a:ea typeface="+mj-ea"/>
                <a:cs typeface="+mj-cs"/>
              </a:rPr>
              <a:t>Regional</a:t>
            </a:r>
            <a:r>
              <a:rPr lang="hr-HR" sz="4000" dirty="0">
                <a:solidFill>
                  <a:srgbClr val="0070C0"/>
                </a:solidFill>
                <a:latin typeface="Book Antiqua" pitchFamily="18" charset="0"/>
                <a:ea typeface="+mj-ea"/>
                <a:cs typeface="+mj-cs"/>
              </a:rPr>
              <a:t> </a:t>
            </a:r>
            <a:r>
              <a:rPr lang="hr-HR" sz="4000" dirty="0" err="1" smtClean="0">
                <a:solidFill>
                  <a:srgbClr val="0070C0"/>
                </a:solidFill>
                <a:latin typeface="Book Antiqua" pitchFamily="18" charset="0"/>
                <a:ea typeface="+mj-ea"/>
                <a:cs typeface="+mj-cs"/>
              </a:rPr>
              <a:t>Competitiveness</a:t>
            </a:r>
            <a:r>
              <a:rPr lang="hr-HR" sz="4000" dirty="0" smtClean="0">
                <a:solidFill>
                  <a:srgbClr val="0070C0"/>
                </a:solidFill>
                <a:latin typeface="Book Antiqua" pitchFamily="18" charset="0"/>
                <a:ea typeface="+mj-ea"/>
                <a:cs typeface="+mj-cs"/>
              </a:rPr>
              <a:t> </a:t>
            </a:r>
            <a:r>
              <a:rPr lang="hr-HR" sz="4000" dirty="0" err="1">
                <a:solidFill>
                  <a:srgbClr val="0070C0"/>
                </a:solidFill>
                <a:latin typeface="Book Antiqua" pitchFamily="18" charset="0"/>
                <a:ea typeface="+mj-ea"/>
                <a:cs typeface="+mj-cs"/>
              </a:rPr>
              <a:t>Index</a:t>
            </a:r>
            <a:endParaRPr lang="hr-HR" sz="4000" dirty="0">
              <a:solidFill>
                <a:srgbClr val="0070C0"/>
              </a:solidFill>
              <a:latin typeface="Book Antiqua" pitchFamily="18" charset="0"/>
              <a:ea typeface="+mj-ea"/>
              <a:cs typeface="+mj-cs"/>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ChangeArrowheads="1"/>
          </p:cNvSpPr>
          <p:nvPr/>
        </p:nvSpPr>
        <p:spPr bwMode="auto">
          <a:xfrm>
            <a:off x="7151688" y="1484313"/>
            <a:ext cx="5040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r>
              <a:rPr lang="hr-HR" altLang="sr-Latn-RS" sz="2400" b="1" i="1">
                <a:solidFill>
                  <a:srgbClr val="FF0000"/>
                </a:solidFill>
                <a:latin typeface="Book Antiqua" panose="02040602050305030304" pitchFamily="18" charset="0"/>
              </a:rPr>
              <a:t>Basic - TOTAL</a:t>
            </a:r>
          </a:p>
        </p:txBody>
      </p:sp>
      <p:sp>
        <p:nvSpPr>
          <p:cNvPr id="7" name="Title 2"/>
          <p:cNvSpPr txBox="1">
            <a:spLocks/>
          </p:cNvSpPr>
          <p:nvPr/>
        </p:nvSpPr>
        <p:spPr>
          <a:xfrm>
            <a:off x="478699" y="260648"/>
            <a:ext cx="10705867" cy="504056"/>
          </a:xfrm>
          <a:prstGeom prst="rect">
            <a:avLst/>
          </a:prstGeom>
        </p:spPr>
        <p:txBody>
          <a:bodyPr anchor="ctr">
            <a:scene3d>
              <a:camera prst="orthographicFront"/>
              <a:lightRig rig="soft" dir="t"/>
            </a:scene3d>
            <a:sp3d prstMaterial="softEdge">
              <a:bevelT w="25400" h="25400"/>
            </a:sp3d>
          </a:bodyPr>
          <a:lstStyle/>
          <a:p>
            <a:pPr algn="ctr" fontAlgn="auto">
              <a:spcBef>
                <a:spcPts val="0"/>
              </a:spcBef>
              <a:spcAft>
                <a:spcPts val="0"/>
              </a:spcAft>
              <a:defRPr/>
            </a:pPr>
            <a:r>
              <a:rPr lang="hr-HR" sz="2400" dirty="0" err="1">
                <a:solidFill>
                  <a:srgbClr val="0070C0"/>
                </a:solidFill>
                <a:latin typeface="Book Antiqua" pitchFamily="18" charset="0"/>
                <a:ea typeface="+mj-ea"/>
                <a:cs typeface="+mj-cs"/>
              </a:rPr>
              <a:t>Regional</a:t>
            </a:r>
            <a:r>
              <a:rPr lang="hr-HR" sz="2400" dirty="0">
                <a:solidFill>
                  <a:srgbClr val="0070C0"/>
                </a:solidFill>
                <a:latin typeface="Book Antiqua" pitchFamily="18" charset="0"/>
                <a:ea typeface="+mj-ea"/>
                <a:cs typeface="+mj-cs"/>
              </a:rPr>
              <a:t> </a:t>
            </a:r>
            <a:r>
              <a:rPr lang="hr-HR" sz="2400" dirty="0" err="1">
                <a:solidFill>
                  <a:srgbClr val="0070C0"/>
                </a:solidFill>
                <a:latin typeface="Book Antiqua" pitchFamily="18" charset="0"/>
                <a:ea typeface="+mj-ea"/>
                <a:cs typeface="+mj-cs"/>
              </a:rPr>
              <a:t>Competitiveness</a:t>
            </a:r>
            <a:r>
              <a:rPr lang="hr-HR" sz="2400" dirty="0">
                <a:solidFill>
                  <a:srgbClr val="0070C0"/>
                </a:solidFill>
                <a:latin typeface="Book Antiqua" pitchFamily="18" charset="0"/>
                <a:ea typeface="+mj-ea"/>
                <a:cs typeface="+mj-cs"/>
              </a:rPr>
              <a:t> </a:t>
            </a:r>
            <a:r>
              <a:rPr lang="hr-HR" sz="2400" dirty="0" err="1">
                <a:solidFill>
                  <a:srgbClr val="0070C0"/>
                </a:solidFill>
                <a:latin typeface="Book Antiqua" pitchFamily="18" charset="0"/>
                <a:ea typeface="+mj-ea"/>
                <a:cs typeface="+mj-cs"/>
              </a:rPr>
              <a:t>Index</a:t>
            </a:r>
            <a:r>
              <a:rPr lang="hr-HR" sz="2400" dirty="0">
                <a:solidFill>
                  <a:srgbClr val="0070C0"/>
                </a:solidFill>
                <a:latin typeface="Book Antiqua" pitchFamily="18" charset="0"/>
                <a:ea typeface="+mj-ea"/>
                <a:cs typeface="+mj-cs"/>
              </a:rPr>
              <a:t> 2016</a:t>
            </a:r>
          </a:p>
        </p:txBody>
      </p:sp>
      <p:pic>
        <p:nvPicPr>
          <p:cNvPr id="389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901700"/>
            <a:ext cx="6137275" cy="5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Content Placeholder 7"/>
          <p:cNvSpPr>
            <a:spLocks noGrp="1"/>
          </p:cNvSpPr>
          <p:nvPr>
            <p:ph idx="1"/>
          </p:nvPr>
        </p:nvSpPr>
        <p:spPr/>
        <p:txBody>
          <a:bodyPr/>
          <a:lstStyle/>
          <a:p>
            <a:endParaRPr lang="hr-HR" altLang="sr-Latn-RS" smtClean="0"/>
          </a:p>
        </p:txBody>
      </p:sp>
      <p:pic>
        <p:nvPicPr>
          <p:cNvPr id="389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5950" y="2603500"/>
            <a:ext cx="451008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niOkvir 1"/>
          <p:cNvSpPr txBox="1"/>
          <p:nvPr/>
        </p:nvSpPr>
        <p:spPr>
          <a:xfrm>
            <a:off x="762000" y="6369050"/>
            <a:ext cx="1059906" cy="246221"/>
          </a:xfrm>
          <a:prstGeom prst="rect">
            <a:avLst/>
          </a:prstGeom>
          <a:noFill/>
        </p:spPr>
        <p:txBody>
          <a:bodyPr wrap="none" rtlCol="0">
            <a:spAutoFit/>
          </a:bodyPr>
          <a:lstStyle/>
          <a:p>
            <a:r>
              <a:rPr lang="hr-HR" sz="1000" dirty="0" err="1" smtClean="0"/>
              <a:t>Source</a:t>
            </a:r>
            <a:r>
              <a:rPr lang="hr-HR" sz="1000" dirty="0" smtClean="0"/>
              <a:t>: EC, 2017</a:t>
            </a:r>
            <a:endParaRPr lang="hr-HR" sz="1000" dirty="0"/>
          </a:p>
        </p:txBody>
      </p:sp>
      <p:sp>
        <p:nvSpPr>
          <p:cNvPr id="3" name="Elipsa 2"/>
          <p:cNvSpPr/>
          <p:nvPr/>
        </p:nvSpPr>
        <p:spPr>
          <a:xfrm rot="860960">
            <a:off x="3209142" y="4282000"/>
            <a:ext cx="2420471" cy="123281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955853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ChangeArrowheads="1"/>
          </p:cNvSpPr>
          <p:nvPr/>
        </p:nvSpPr>
        <p:spPr bwMode="auto">
          <a:xfrm>
            <a:off x="7823200" y="1341438"/>
            <a:ext cx="4368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971550" indent="-5143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1"/>
            <a:r>
              <a:rPr lang="hr-HR" altLang="sr-Latn-RS" sz="2800" i="1">
                <a:solidFill>
                  <a:srgbClr val="0070C0"/>
                </a:solidFill>
                <a:latin typeface="Book Antiqua" panose="02040602050305030304" pitchFamily="18" charset="0"/>
              </a:rPr>
              <a:t>Efficiency </a:t>
            </a:r>
            <a:r>
              <a:rPr lang="hr-HR" altLang="sr-Latn-RS" sz="2800">
                <a:solidFill>
                  <a:srgbClr val="0070C0"/>
                </a:solidFill>
                <a:latin typeface="Book Antiqua" panose="02040602050305030304" pitchFamily="18" charset="0"/>
              </a:rPr>
              <a:t>group</a:t>
            </a:r>
            <a:endParaRPr lang="hr-HR" altLang="sr-Latn-RS" sz="2800" i="1">
              <a:solidFill>
                <a:srgbClr val="FF0000"/>
              </a:solidFill>
              <a:latin typeface="Book Antiqua" panose="02040602050305030304" pitchFamily="18" charset="0"/>
            </a:endParaRPr>
          </a:p>
          <a:p>
            <a:pPr lvl="1">
              <a:buFontTx/>
              <a:buAutoNum type="arabicPeriod"/>
            </a:pPr>
            <a:r>
              <a:rPr lang="hr-HR" altLang="sr-Latn-RS" sz="2800" i="1">
                <a:solidFill>
                  <a:srgbClr val="FF0000"/>
                </a:solidFill>
                <a:latin typeface="Book Antiqua" panose="02040602050305030304" pitchFamily="18" charset="0"/>
              </a:rPr>
              <a:t>Results for Efficiency group</a:t>
            </a:r>
          </a:p>
        </p:txBody>
      </p:sp>
      <p:pic>
        <p:nvPicPr>
          <p:cNvPr id="450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8138" y="3295650"/>
            <a:ext cx="38227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5" y="1203325"/>
            <a:ext cx="5907088"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2"/>
          <p:cNvSpPr txBox="1">
            <a:spLocks/>
          </p:cNvSpPr>
          <p:nvPr/>
        </p:nvSpPr>
        <p:spPr>
          <a:xfrm>
            <a:off x="478699" y="260648"/>
            <a:ext cx="10705867" cy="504056"/>
          </a:xfrm>
          <a:prstGeom prst="rect">
            <a:avLst/>
          </a:prstGeom>
        </p:spPr>
        <p:txBody>
          <a:bodyPr anchor="ctr">
            <a:scene3d>
              <a:camera prst="orthographicFront"/>
              <a:lightRig rig="soft" dir="t"/>
            </a:scene3d>
            <a:sp3d prstMaterial="softEdge">
              <a:bevelT w="25400" h="25400"/>
            </a:sp3d>
          </a:bodyPr>
          <a:lstStyle/>
          <a:p>
            <a:pPr algn="ctr" fontAlgn="auto">
              <a:spcBef>
                <a:spcPts val="0"/>
              </a:spcBef>
              <a:spcAft>
                <a:spcPts val="0"/>
              </a:spcAft>
              <a:defRPr/>
            </a:pPr>
            <a:r>
              <a:rPr lang="hr-HR" sz="2400" dirty="0" err="1">
                <a:solidFill>
                  <a:srgbClr val="0070C0"/>
                </a:solidFill>
                <a:latin typeface="Book Antiqua" pitchFamily="18" charset="0"/>
                <a:ea typeface="+mj-ea"/>
                <a:cs typeface="+mj-cs"/>
              </a:rPr>
              <a:t>Regional</a:t>
            </a:r>
            <a:r>
              <a:rPr lang="hr-HR" sz="2400" dirty="0">
                <a:solidFill>
                  <a:srgbClr val="0070C0"/>
                </a:solidFill>
                <a:latin typeface="Book Antiqua" pitchFamily="18" charset="0"/>
                <a:ea typeface="+mj-ea"/>
                <a:cs typeface="+mj-cs"/>
              </a:rPr>
              <a:t> </a:t>
            </a:r>
            <a:r>
              <a:rPr lang="hr-HR" sz="2400" dirty="0" err="1">
                <a:solidFill>
                  <a:srgbClr val="0070C0"/>
                </a:solidFill>
                <a:latin typeface="Book Antiqua" pitchFamily="18" charset="0"/>
                <a:ea typeface="+mj-ea"/>
                <a:cs typeface="+mj-cs"/>
              </a:rPr>
              <a:t>Competitiveness</a:t>
            </a:r>
            <a:r>
              <a:rPr lang="hr-HR" sz="2400" dirty="0">
                <a:solidFill>
                  <a:srgbClr val="0070C0"/>
                </a:solidFill>
                <a:latin typeface="Book Antiqua" pitchFamily="18" charset="0"/>
                <a:ea typeface="+mj-ea"/>
                <a:cs typeface="+mj-cs"/>
              </a:rPr>
              <a:t> </a:t>
            </a:r>
            <a:r>
              <a:rPr lang="hr-HR" sz="2400" dirty="0" err="1">
                <a:solidFill>
                  <a:srgbClr val="0070C0"/>
                </a:solidFill>
                <a:latin typeface="Book Antiqua" pitchFamily="18" charset="0"/>
                <a:ea typeface="+mj-ea"/>
                <a:cs typeface="+mj-cs"/>
              </a:rPr>
              <a:t>Index</a:t>
            </a:r>
            <a:r>
              <a:rPr lang="hr-HR" sz="2400" dirty="0">
                <a:solidFill>
                  <a:srgbClr val="0070C0"/>
                </a:solidFill>
                <a:latin typeface="Book Antiqua" pitchFamily="18" charset="0"/>
                <a:ea typeface="+mj-ea"/>
                <a:cs typeface="+mj-cs"/>
              </a:rPr>
              <a:t> 2016</a:t>
            </a:r>
          </a:p>
        </p:txBody>
      </p:sp>
      <p:sp>
        <p:nvSpPr>
          <p:cNvPr id="6" name="TekstniOkvir 5"/>
          <p:cNvSpPr txBox="1"/>
          <p:nvPr/>
        </p:nvSpPr>
        <p:spPr>
          <a:xfrm>
            <a:off x="995082" y="6353889"/>
            <a:ext cx="1059906" cy="246221"/>
          </a:xfrm>
          <a:prstGeom prst="rect">
            <a:avLst/>
          </a:prstGeom>
          <a:noFill/>
        </p:spPr>
        <p:txBody>
          <a:bodyPr wrap="none" rtlCol="0">
            <a:spAutoFit/>
          </a:bodyPr>
          <a:lstStyle/>
          <a:p>
            <a:r>
              <a:rPr lang="hr-HR" sz="1000" dirty="0" err="1" smtClean="0"/>
              <a:t>Source</a:t>
            </a:r>
            <a:r>
              <a:rPr lang="hr-HR" sz="1000" dirty="0" smtClean="0"/>
              <a:t>: EC, 2017</a:t>
            </a:r>
            <a:endParaRPr lang="hr-HR" sz="1000" dirty="0"/>
          </a:p>
        </p:txBody>
      </p:sp>
      <p:sp>
        <p:nvSpPr>
          <p:cNvPr id="7" name="Elipsa 6"/>
          <p:cNvSpPr/>
          <p:nvPr/>
        </p:nvSpPr>
        <p:spPr>
          <a:xfrm rot="860960">
            <a:off x="3301750" y="4430699"/>
            <a:ext cx="2420471" cy="11120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84434447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3702</TotalTime>
  <Words>2486</Words>
  <Application>Microsoft Office PowerPoint</Application>
  <PresentationFormat>Widescreen</PresentationFormat>
  <Paragraphs>255</Paragraphs>
  <Slides>41</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ＭＳ Ｐゴシック</vt:lpstr>
      <vt:lpstr>Arial</vt:lpstr>
      <vt:lpstr>Book Antiqua</vt:lpstr>
      <vt:lpstr>Calibri</vt:lpstr>
      <vt:lpstr>Calibri Light</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a nutshell:  Smart Specialisation is based on 4 Cs</vt:lpstr>
      <vt:lpstr>PowerPoint Presentation</vt:lpstr>
      <vt:lpstr>PowerPoint Presentation</vt:lpstr>
      <vt:lpstr>PowerPoint Presentation</vt:lpstr>
      <vt:lpstr>PowerPoint Presentation</vt:lpstr>
      <vt:lpstr>Appendix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Fahrudin Memic</dc:creator>
  <cp:lastModifiedBy>Vesna Friedl</cp:lastModifiedBy>
  <cp:revision>55</cp:revision>
  <cp:lastPrinted>2018-10-17T09:41:16Z</cp:lastPrinted>
  <dcterms:created xsi:type="dcterms:W3CDTF">2017-10-15T16:27:36Z</dcterms:created>
  <dcterms:modified xsi:type="dcterms:W3CDTF">2018-10-24T09:20:06Z</dcterms:modified>
</cp:coreProperties>
</file>