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3" r:id="rId2"/>
    <p:sldId id="336" r:id="rId3"/>
    <p:sldId id="337" r:id="rId4"/>
    <p:sldId id="295" r:id="rId5"/>
    <p:sldId id="296" r:id="rId6"/>
    <p:sldId id="297" r:id="rId7"/>
    <p:sldId id="267" r:id="rId8"/>
    <p:sldId id="323" r:id="rId9"/>
    <p:sldId id="307" r:id="rId10"/>
    <p:sldId id="315" r:id="rId11"/>
    <p:sldId id="321" r:id="rId12"/>
    <p:sldId id="289" r:id="rId13"/>
    <p:sldId id="325" r:id="rId14"/>
    <p:sldId id="316" r:id="rId15"/>
    <p:sldId id="317" r:id="rId16"/>
    <p:sldId id="379" r:id="rId17"/>
    <p:sldId id="326" r:id="rId18"/>
    <p:sldId id="380" r:id="rId19"/>
    <p:sldId id="328" r:id="rId20"/>
    <p:sldId id="382" r:id="rId21"/>
    <p:sldId id="291" r:id="rId22"/>
    <p:sldId id="383" r:id="rId23"/>
    <p:sldId id="304" r:id="rId24"/>
    <p:sldId id="385" r:id="rId25"/>
    <p:sldId id="268" r:id="rId26"/>
    <p:sldId id="381" r:id="rId27"/>
    <p:sldId id="327" r:id="rId28"/>
    <p:sldId id="329" r:id="rId29"/>
    <p:sldId id="320" r:id="rId30"/>
    <p:sldId id="330" r:id="rId31"/>
    <p:sldId id="331" r:id="rId32"/>
  </p:sldIdLst>
  <p:sldSz cx="9144000" cy="6858000" type="screen4x3"/>
  <p:notesSz cx="6797675" cy="992822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ila, bez rešetk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 teme 1 - Isticanj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Srednji stil 3 - Isticanj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7429" autoAdjust="0"/>
  </p:normalViewPr>
  <p:slideViewPr>
    <p:cSldViewPr>
      <p:cViewPr varScale="1">
        <p:scale>
          <a:sx n="77" d="100"/>
          <a:sy n="77" d="100"/>
        </p:scale>
        <p:origin x="13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921018594846917E-2"/>
          <c:y val="2.4060365098387416E-2"/>
          <c:w val="0.84413964056110502"/>
          <c:h val="0.96318499568156879"/>
        </c:manualLayout>
      </c:layout>
      <c:pieChart>
        <c:varyColors val="1"/>
        <c:ser>
          <c:idx val="0"/>
          <c:order val="0"/>
          <c:tx>
            <c:strRef>
              <c:f>List1!$B$1</c:f>
              <c:strCache>
                <c:ptCount val="1"/>
                <c:pt idx="0">
                  <c:v>putnika</c:v>
                </c:pt>
              </c:strCache>
            </c:strRef>
          </c:tx>
          <c:dLbls>
            <c:dLbl>
              <c:idx val="0"/>
              <c:layout>
                <c:manualLayout>
                  <c:x val="-0.11127573079828378"/>
                  <c:y val="6.5167628306190398E-2"/>
                </c:manualLayout>
              </c:layout>
              <c:tx>
                <c:rich>
                  <a:bodyPr/>
                  <a:lstStyle/>
                  <a:p>
                    <a:r>
                      <a:rPr lang="hr-HR" sz="1000" b="1" noProof="0" dirty="0" smtClean="0">
                        <a:solidFill>
                          <a:schemeClr val="bg1"/>
                        </a:solidFill>
                      </a:rPr>
                      <a:t>Monday</a:t>
                    </a:r>
                    <a:r>
                      <a:rPr lang="en-US" sz="1000" b="1" noProof="0" dirty="0" smtClean="0">
                        <a:solidFill>
                          <a:schemeClr val="bg1"/>
                        </a:solidFill>
                      </a:rPr>
                      <a:t>;  </a:t>
                    </a:r>
                    <a:r>
                      <a:rPr lang="en-US" sz="1000" b="1" noProof="0" dirty="0">
                        <a:solidFill>
                          <a:schemeClr val="bg1"/>
                        </a:solidFill>
                      </a:rPr>
                      <a:t>74.038 ; </a:t>
                    </a:r>
                  </a:p>
                  <a:p>
                    <a:r>
                      <a:rPr lang="en-US" sz="1000" b="1" noProof="0" dirty="0">
                        <a:solidFill>
                          <a:schemeClr val="bg1"/>
                        </a:solidFill>
                      </a:rPr>
                      <a:t>10%</a:t>
                    </a:r>
                    <a:endParaRPr lang="en-US" sz="1600"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9840-4E0D-88C7-D3B83F01BA5D}"/>
                </c:ext>
              </c:extLst>
            </c:dLbl>
            <c:dLbl>
              <c:idx val="1"/>
              <c:layout>
                <c:manualLayout>
                  <c:x val="-0.1211992280351408"/>
                  <c:y val="0.13023113108453521"/>
                </c:manualLayout>
              </c:layout>
              <c:tx>
                <c:rich>
                  <a:bodyPr/>
                  <a:lstStyle/>
                  <a:p>
                    <a:r>
                      <a:rPr lang="hr-HR" sz="1000" b="1" noProof="0" dirty="0" smtClean="0">
                        <a:solidFill>
                          <a:schemeClr val="bg1"/>
                        </a:solidFill>
                      </a:rPr>
                      <a:t>Tuesday;</a:t>
                    </a:r>
                    <a:r>
                      <a:rPr lang="en-US" sz="1000" b="1" noProof="0" dirty="0" smtClean="0">
                        <a:solidFill>
                          <a:schemeClr val="bg1"/>
                        </a:solidFill>
                      </a:rPr>
                      <a:t> </a:t>
                    </a:r>
                    <a:r>
                      <a:rPr lang="en-US" sz="1000" b="1" noProof="0" dirty="0">
                        <a:solidFill>
                          <a:schemeClr val="bg1"/>
                        </a:solidFill>
                      </a:rPr>
                      <a:t>31.661 ; 4%</a:t>
                    </a:r>
                    <a:endParaRPr lang="en-US" sz="1600"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840-4E0D-88C7-D3B83F01BA5D}"/>
                </c:ext>
              </c:extLst>
            </c:dLbl>
            <c:dLbl>
              <c:idx val="2"/>
              <c:layout>
                <c:manualLayout>
                  <c:x val="-0.19639129334217251"/>
                  <c:y val="0.10499978526948679"/>
                </c:manualLayout>
              </c:layout>
              <c:tx>
                <c:rich>
                  <a:bodyPr/>
                  <a:lstStyle/>
                  <a:p>
                    <a:r>
                      <a:rPr lang="hr-HR" sz="1000" b="1" noProof="0" dirty="0" smtClean="0">
                        <a:solidFill>
                          <a:schemeClr val="bg1"/>
                        </a:solidFill>
                      </a:rPr>
                      <a:t>Wednesday</a:t>
                    </a:r>
                    <a:r>
                      <a:rPr lang="en-US" sz="1000" b="1" noProof="0" dirty="0" smtClean="0">
                        <a:solidFill>
                          <a:schemeClr val="bg1"/>
                        </a:solidFill>
                      </a:rPr>
                      <a:t>;  </a:t>
                    </a:r>
                    <a:r>
                      <a:rPr lang="en-US" sz="1000" b="1" noProof="0" dirty="0">
                        <a:solidFill>
                          <a:schemeClr val="bg1"/>
                        </a:solidFill>
                      </a:rPr>
                      <a:t>85.911 ; 11%</a:t>
                    </a:r>
                    <a:endParaRPr lang="en-US" sz="1600"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840-4E0D-88C7-D3B83F01BA5D}"/>
                </c:ext>
              </c:extLst>
            </c:dLbl>
            <c:dLbl>
              <c:idx val="3"/>
              <c:layout>
                <c:manualLayout>
                  <c:x val="-0.20285587257115464"/>
                  <c:y val="-0.17298402828461618"/>
                </c:manualLayout>
              </c:layout>
              <c:tx>
                <c:rich>
                  <a:bodyPr/>
                  <a:lstStyle/>
                  <a:p>
                    <a:r>
                      <a:rPr lang="hr-HR" sz="1000" b="1" noProof="0" dirty="0" smtClean="0">
                        <a:solidFill>
                          <a:schemeClr val="bg1"/>
                        </a:solidFill>
                      </a:rPr>
                      <a:t>Thursday;</a:t>
                    </a:r>
                    <a:r>
                      <a:rPr lang="en-US" sz="1000" b="1" noProof="0" dirty="0" smtClean="0">
                        <a:solidFill>
                          <a:schemeClr val="bg1"/>
                        </a:solidFill>
                      </a:rPr>
                      <a:t>  </a:t>
                    </a:r>
                    <a:r>
                      <a:rPr lang="en-US" sz="1000" b="1" noProof="0" dirty="0">
                        <a:solidFill>
                          <a:schemeClr val="bg1"/>
                        </a:solidFill>
                      </a:rPr>
                      <a:t>179.350;  23%</a:t>
                    </a:r>
                    <a:endParaRPr lang="en-US" sz="1600"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40-4E0D-88C7-D3B83F01BA5D}"/>
                </c:ext>
              </c:extLst>
            </c:dLbl>
            <c:dLbl>
              <c:idx val="4"/>
              <c:tx>
                <c:rich>
                  <a:bodyPr/>
                  <a:lstStyle/>
                  <a:p>
                    <a:r>
                      <a:rPr lang="hr-HR" sz="1000" b="1" noProof="0" dirty="0" smtClean="0">
                        <a:solidFill>
                          <a:schemeClr val="bg1"/>
                        </a:solidFill>
                      </a:rPr>
                      <a:t>Friday</a:t>
                    </a:r>
                    <a:r>
                      <a:rPr lang="en-US" sz="1000" b="1" noProof="0" dirty="0" smtClean="0">
                        <a:solidFill>
                          <a:schemeClr val="bg1"/>
                        </a:solidFill>
                      </a:rPr>
                      <a:t>;  </a:t>
                    </a:r>
                    <a:r>
                      <a:rPr lang="en-US" sz="1000" b="1" noProof="0" dirty="0">
                        <a:solidFill>
                          <a:schemeClr val="bg1"/>
                        </a:solidFill>
                      </a:rPr>
                      <a:t>107.298 ; 14%</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840-4E0D-88C7-D3B83F01BA5D}"/>
                </c:ext>
              </c:extLst>
            </c:dLbl>
            <c:dLbl>
              <c:idx val="5"/>
              <c:tx>
                <c:rich>
                  <a:bodyPr/>
                  <a:lstStyle/>
                  <a:p>
                    <a:r>
                      <a:rPr lang="hr-HR" sz="1000" b="1" noProof="0" dirty="0" smtClean="0">
                        <a:solidFill>
                          <a:schemeClr val="bg1"/>
                        </a:solidFill>
                      </a:rPr>
                      <a:t>Saturday</a:t>
                    </a:r>
                    <a:r>
                      <a:rPr lang="en-US" sz="1000" b="1" noProof="0" dirty="0" smtClean="0">
                        <a:solidFill>
                          <a:schemeClr val="bg1"/>
                        </a:solidFill>
                      </a:rPr>
                      <a:t>;  195.772 ; 25%</a:t>
                    </a:r>
                    <a:endParaRPr lang="en-US"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40-4E0D-88C7-D3B83F01BA5D}"/>
                </c:ext>
              </c:extLst>
            </c:dLbl>
            <c:dLbl>
              <c:idx val="6"/>
              <c:layout>
                <c:manualLayout>
                  <c:x val="0.1131058593487705"/>
                  <c:y val="0.16382357741035"/>
                </c:manualLayout>
              </c:layout>
              <c:tx>
                <c:rich>
                  <a:bodyPr/>
                  <a:lstStyle/>
                  <a:p>
                    <a:r>
                      <a:rPr lang="hr-HR" sz="1000" b="1" noProof="0" dirty="0" smtClean="0">
                        <a:solidFill>
                          <a:schemeClr val="bg1"/>
                        </a:solidFill>
                      </a:rPr>
                      <a:t>Sunday</a:t>
                    </a:r>
                    <a:r>
                      <a:rPr lang="en-US" sz="1000" b="1" noProof="0" dirty="0" smtClean="0">
                        <a:solidFill>
                          <a:schemeClr val="bg1"/>
                        </a:solidFill>
                      </a:rPr>
                      <a:t>;  </a:t>
                    </a:r>
                    <a:r>
                      <a:rPr lang="en-US" sz="1000" b="1" noProof="0" dirty="0">
                        <a:solidFill>
                          <a:schemeClr val="bg1"/>
                        </a:solidFill>
                      </a:rPr>
                      <a:t>97.581 ; 13%</a:t>
                    </a:r>
                    <a:endParaRPr lang="en-US" sz="1600" dirty="0"/>
                  </a:p>
                </c:rich>
              </c:tx>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840-4E0D-88C7-D3B83F01BA5D}"/>
                </c:ext>
              </c:extLst>
            </c:dLbl>
            <c:spPr>
              <a:noFill/>
              <a:ln>
                <a:noFill/>
              </a:ln>
              <a:effectLst/>
            </c:spPr>
            <c:txPr>
              <a:bodyPr/>
              <a:lstStyle/>
              <a:p>
                <a:pPr>
                  <a:defRPr lang="en-US" sz="1000" b="1" noProof="0">
                    <a:solidFill>
                      <a:schemeClr val="bg1"/>
                    </a:solidFill>
                  </a:defRPr>
                </a:pPr>
                <a:endParaRPr lang="sr-Latn-RS"/>
              </a:p>
            </c:txPr>
            <c:showLegendKey val="0"/>
            <c:showVal val="1"/>
            <c:showCatName val="1"/>
            <c:showSerName val="0"/>
            <c:showPercent val="1"/>
            <c:showBubbleSize val="0"/>
            <c:showLeaderLines val="1"/>
            <c:extLst>
              <c:ext xmlns:c15="http://schemas.microsoft.com/office/drawing/2012/chart" uri="{CE6537A1-D6FC-4f65-9D91-7224C49458BB}"/>
            </c:extLst>
          </c:dLbls>
          <c:cat>
            <c:strRef>
              <c:f>List1!$A$2:$A$8</c:f>
              <c:strCache>
                <c:ptCount val="7"/>
                <c:pt idx="0">
                  <c:v>ponedjeljak</c:v>
                </c:pt>
                <c:pt idx="1">
                  <c:v>utorak</c:v>
                </c:pt>
                <c:pt idx="2">
                  <c:v>srijeda</c:v>
                </c:pt>
                <c:pt idx="3">
                  <c:v>četvrtak</c:v>
                </c:pt>
                <c:pt idx="4">
                  <c:v>petak</c:v>
                </c:pt>
                <c:pt idx="5">
                  <c:v>subota</c:v>
                </c:pt>
                <c:pt idx="6">
                  <c:v>nedjelja</c:v>
                </c:pt>
              </c:strCache>
            </c:strRef>
          </c:cat>
          <c:val>
            <c:numRef>
              <c:f>List1!$B$2:$B$8</c:f>
              <c:numCache>
                <c:formatCode>_(* #,##0_);_(* \(#,##0\);_(* "-"??_);_(@_)</c:formatCode>
                <c:ptCount val="7"/>
                <c:pt idx="0">
                  <c:v>74038.23000000001</c:v>
                </c:pt>
                <c:pt idx="1">
                  <c:v>31660.920000000002</c:v>
                </c:pt>
                <c:pt idx="2">
                  <c:v>85910.61</c:v>
                </c:pt>
                <c:pt idx="3">
                  <c:v>179349.57</c:v>
                </c:pt>
                <c:pt idx="4">
                  <c:v>107297.82</c:v>
                </c:pt>
                <c:pt idx="5">
                  <c:v>195771.51</c:v>
                </c:pt>
                <c:pt idx="6">
                  <c:v>97581.180000000008</c:v>
                </c:pt>
              </c:numCache>
            </c:numRef>
          </c:val>
          <c:extLst>
            <c:ext xmlns:c16="http://schemas.microsoft.com/office/drawing/2014/chart" uri="{C3380CC4-5D6E-409C-BE32-E72D297353CC}">
              <c16:uniqueId val="{00000007-9840-4E0D-88C7-D3B83F01BA5D}"/>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50444" y="1"/>
            <a:ext cx="2945659" cy="496411"/>
          </a:xfrm>
          <a:prstGeom prst="rect">
            <a:avLst/>
          </a:prstGeom>
        </p:spPr>
        <p:txBody>
          <a:bodyPr vert="horz" lIns="91440" tIns="45720" rIns="91440" bIns="45720" rtlCol="0"/>
          <a:lstStyle>
            <a:lvl1pPr algn="r">
              <a:defRPr sz="1200"/>
            </a:lvl1pPr>
          </a:lstStyle>
          <a:p>
            <a:fld id="{E9D24C4F-DCBC-45F6-8F1E-607D3AA9A56C}" type="datetimeFigureOut">
              <a:rPr lang="hr-HR" smtClean="0"/>
              <a:pPr/>
              <a:t>16.10.2018.</a:t>
            </a:fld>
            <a:endParaRPr lang="hr-HR"/>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1" y="9430092"/>
            <a:ext cx="2945659" cy="496411"/>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50444" y="9430092"/>
            <a:ext cx="2945659" cy="496411"/>
          </a:xfrm>
          <a:prstGeom prst="rect">
            <a:avLst/>
          </a:prstGeom>
        </p:spPr>
        <p:txBody>
          <a:bodyPr vert="horz" lIns="91440" tIns="45720" rIns="91440" bIns="45720" rtlCol="0" anchor="b"/>
          <a:lstStyle>
            <a:lvl1pPr algn="r">
              <a:defRPr sz="1200"/>
            </a:lvl1pPr>
          </a:lstStyle>
          <a:p>
            <a:fld id="{2A7A3BF5-4715-479F-821F-92BB5FA9301A}" type="slidenum">
              <a:rPr lang="hr-HR" smtClean="0"/>
              <a:pPr/>
              <a:t>‹#›</a:t>
            </a:fld>
            <a:endParaRPr lang="hr-HR"/>
          </a:p>
        </p:txBody>
      </p:sp>
    </p:spTree>
    <p:extLst>
      <p:ext uri="{BB962C8B-B14F-4D97-AF65-F5344CB8AC3E}">
        <p14:creationId xmlns:p14="http://schemas.microsoft.com/office/powerpoint/2010/main" val="105072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smtClean="0">
                <a:latin typeface="Calibri" pitchFamily="34" charset="0"/>
              </a:rPr>
              <a:t>Poštovana gospođo predsjednice Vlade, gospodine Ministre, dame i gospodo, gospođe i gospari, dragi gosti i uzvanici,</a:t>
            </a:r>
          </a:p>
          <a:p>
            <a:pPr eaLnBrk="1" hangingPunct="1"/>
            <a:r>
              <a:rPr lang="hr-HR" smtClean="0">
                <a:latin typeface="Calibri" pitchFamily="34" charset="0"/>
              </a:rPr>
              <a:t> </a:t>
            </a:r>
          </a:p>
          <a:p>
            <a:pPr eaLnBrk="1" hangingPunct="1"/>
            <a:r>
              <a:rPr lang="hr-HR" smtClean="0">
                <a:latin typeface="Calibri" pitchFamily="34" charset="0"/>
              </a:rPr>
              <a:t>Okupili smo se danas ovdje u Dubrovniku, jednom od gradova simbola hrvatske pomorske tradicije kako bi nazočili otvorenju iznimnog infrastrukturnog projekta u luci Gruž- nastavku gradnje operativne obale Batahovine.  </a:t>
            </a:r>
          </a:p>
          <a:p>
            <a:pPr eaLnBrk="1" hangingPunct="1"/>
            <a:r>
              <a:rPr lang="hr-HR" smtClean="0">
                <a:latin typeface="Calibri" pitchFamily="34" charset="0"/>
              </a:rPr>
              <a:t> </a:t>
            </a:r>
          </a:p>
          <a:p>
            <a:pPr eaLnBrk="1" hangingPunct="1"/>
            <a:endParaRPr lang="hr-HR"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41A638-55AC-4A85-A255-28E4DC9D3DC8}" type="slidenum">
              <a:rPr lang="hr-HR" smtClean="0">
                <a:latin typeface="Times New Roman" pitchFamily="18" charset="0"/>
              </a:rPr>
              <a:pPr eaLnBrk="1" hangingPunct="1"/>
              <a:t>1</a:t>
            </a:fld>
            <a:endParaRPr lang="hr-H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2A7A3BF5-4715-479F-821F-92BB5FA9301A}" type="slidenum">
              <a:rPr lang="hr-HR" smtClean="0">
                <a:solidFill>
                  <a:prstClr val="black"/>
                </a:solidFill>
              </a:rPr>
              <a:pPr/>
              <a:t>6</a:t>
            </a:fld>
            <a:endParaRPr lang="hr-HR">
              <a:solidFill>
                <a:prstClr val="black"/>
              </a:solidFill>
            </a:endParaRPr>
          </a:p>
        </p:txBody>
      </p:sp>
    </p:spTree>
    <p:extLst>
      <p:ext uri="{BB962C8B-B14F-4D97-AF65-F5344CB8AC3E}">
        <p14:creationId xmlns:p14="http://schemas.microsoft.com/office/powerpoint/2010/main" val="308821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AA209F-F195-462B-8E32-B7F8EDABBD4A}" type="slidenum">
              <a:rPr lang="hr-HR" smtClean="0">
                <a:latin typeface="Times New Roman" pitchFamily="18" charset="0"/>
              </a:rPr>
              <a:pPr eaLnBrk="1" hangingPunct="1"/>
              <a:t>26</a:t>
            </a:fld>
            <a:endParaRPr lang="hr-H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Uredite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hr-HR"/>
          </a:p>
        </p:txBody>
      </p:sp>
      <p:sp>
        <p:nvSpPr>
          <p:cNvPr id="4" name="Rezervirano mjesto datuma 3"/>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09677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86653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Uredite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1627762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4"/>
          <p:cNvSpPr>
            <a:spLocks noGrp="1" noChangeArrowheads="1"/>
          </p:cNvSpPr>
          <p:nvPr>
            <p:ph type="dt" sz="half" idx="10"/>
          </p:nvPr>
        </p:nvSpPr>
        <p:spPr/>
        <p:txBody>
          <a:bodyPr/>
          <a:lstStyle>
            <a:lvl1pPr>
              <a:defRPr/>
            </a:lvl1pPr>
          </a:lstStyle>
          <a:p>
            <a:pPr>
              <a:defRPr/>
            </a:pPr>
            <a:endParaRPr lang="hr-HR"/>
          </a:p>
        </p:txBody>
      </p:sp>
      <p:sp>
        <p:nvSpPr>
          <p:cNvPr id="8" name="Rectangle 45"/>
          <p:cNvSpPr>
            <a:spLocks noGrp="1" noChangeArrowheads="1"/>
          </p:cNvSpPr>
          <p:nvPr>
            <p:ph type="ftr" sz="quarter" idx="11"/>
          </p:nvPr>
        </p:nvSpPr>
        <p:spPr/>
        <p:txBody>
          <a:bodyPr/>
          <a:lstStyle>
            <a:lvl1pPr>
              <a:defRPr/>
            </a:lvl1pPr>
          </a:lstStyle>
          <a:p>
            <a:pPr>
              <a:defRPr/>
            </a:pPr>
            <a:endParaRPr lang="hr-HR"/>
          </a:p>
        </p:txBody>
      </p:sp>
      <p:sp>
        <p:nvSpPr>
          <p:cNvPr id="9" name="Rectangle 46"/>
          <p:cNvSpPr>
            <a:spLocks noGrp="1" noChangeArrowheads="1"/>
          </p:cNvSpPr>
          <p:nvPr>
            <p:ph type="sldNum" sz="quarter" idx="12"/>
          </p:nvPr>
        </p:nvSpPr>
        <p:spPr/>
        <p:txBody>
          <a:bodyPr/>
          <a:lstStyle>
            <a:lvl1pPr>
              <a:defRPr/>
            </a:lvl1pPr>
          </a:lstStyle>
          <a:p>
            <a:pPr>
              <a:defRPr/>
            </a:pPr>
            <a:fld id="{14BBFB66-4307-4020-9955-53623F009A31}" type="slidenum">
              <a:rPr lang="hr-HR"/>
              <a:pPr>
                <a:defRPr/>
              </a:pPr>
              <a:t>‹#›</a:t>
            </a:fld>
            <a:endParaRPr lang="hr-HR"/>
          </a:p>
        </p:txBody>
      </p:sp>
    </p:spTree>
    <p:extLst>
      <p:ext uri="{BB962C8B-B14F-4D97-AF65-F5344CB8AC3E}">
        <p14:creationId xmlns:p14="http://schemas.microsoft.com/office/powerpoint/2010/main" val="122643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idx="1"/>
          </p:nvPr>
        </p:nvSpPr>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164690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Uredite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Rezervirano mjesto datuma 3"/>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7814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93528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Uredite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131253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Uredite stil naslova matrice</a:t>
            </a:r>
            <a:endParaRPr lang="hr-HR"/>
          </a:p>
        </p:txBody>
      </p:sp>
      <p:sp>
        <p:nvSpPr>
          <p:cNvPr id="3" name="Rezervirano mjesto datuma 2"/>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57404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413969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Uredite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236377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Uredite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Rezervirano mjesto datuma 4"/>
          <p:cNvSpPr>
            <a:spLocks noGrp="1"/>
          </p:cNvSpPr>
          <p:nvPr>
            <p:ph type="dt" sz="half" idx="10"/>
          </p:nvPr>
        </p:nvSpPr>
        <p:spPr/>
        <p:txBody>
          <a:bodyPr/>
          <a:lstStyle/>
          <a:p>
            <a:fld id="{9AAF3933-0080-4B25-9AA8-CD8365CF1FCE}" type="datetimeFigureOut">
              <a:rPr lang="hr-HR" smtClean="0"/>
              <a:pPr/>
              <a:t>16.10.2018.</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C03F1D62-0B69-4773-9E6F-0B492DCC371C}" type="slidenum">
              <a:rPr lang="hr-HR" smtClean="0"/>
              <a:pPr/>
              <a:t>‹#›</a:t>
            </a:fld>
            <a:endParaRPr lang="hr-HR"/>
          </a:p>
        </p:txBody>
      </p:sp>
    </p:spTree>
    <p:extLst>
      <p:ext uri="{BB962C8B-B14F-4D97-AF65-F5344CB8AC3E}">
        <p14:creationId xmlns:p14="http://schemas.microsoft.com/office/powerpoint/2010/main" val="342225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Uredite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F3933-0080-4B25-9AA8-CD8365CF1FCE}" type="datetimeFigureOut">
              <a:rPr lang="hr-HR" smtClean="0"/>
              <a:pPr/>
              <a:t>16.10.2018.</a:t>
            </a:fld>
            <a:endParaRPr lang="hr-HR"/>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1D62-0B69-4773-9E6F-0B492DCC371C}" type="slidenum">
              <a:rPr lang="hr-HR" smtClean="0"/>
              <a:pPr/>
              <a:t>‹#›</a:t>
            </a:fld>
            <a:endParaRPr lang="hr-HR"/>
          </a:p>
        </p:txBody>
      </p:sp>
    </p:spTree>
    <p:extLst>
      <p:ext uri="{BB962C8B-B14F-4D97-AF65-F5344CB8AC3E}">
        <p14:creationId xmlns:p14="http://schemas.microsoft.com/office/powerpoint/2010/main" val="362570898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8208912" cy="2592287"/>
          </a:xfrm>
        </p:spPr>
        <p:txBody>
          <a:bodyPr>
            <a:normAutofit/>
          </a:bodyPr>
          <a:lstStyle/>
          <a:p>
            <a:pPr>
              <a:defRPr/>
            </a:pPr>
            <a:r>
              <a:rPr lang="hr-HR" sz="3100" dirty="0"/>
              <a:t>Port of Dubrovnik - Passenger port </a:t>
            </a:r>
            <a:r>
              <a:rPr lang="hr-HR" sz="3100" dirty="0" smtClean="0"/>
              <a:t>development</a:t>
            </a:r>
            <a:r>
              <a:rPr lang="hr-HR" sz="3100" dirty="0" smtClean="0">
                <a:cs typeface="Times New Roman" pitchFamily="18" charset="0"/>
              </a:rPr>
              <a:t/>
            </a:r>
            <a:br>
              <a:rPr lang="hr-HR" sz="3100" dirty="0" smtClean="0">
                <a:cs typeface="Times New Roman" pitchFamily="18" charset="0"/>
              </a:rPr>
            </a:br>
            <a:r>
              <a:rPr lang="hr-HR" sz="3100" dirty="0" smtClean="0">
                <a:cs typeface="Times New Roman" pitchFamily="18" charset="0"/>
              </a:rPr>
              <a:t/>
            </a:r>
            <a:br>
              <a:rPr lang="hr-HR" sz="3100" dirty="0" smtClean="0">
                <a:cs typeface="Times New Roman" pitchFamily="18" charset="0"/>
              </a:rPr>
            </a:br>
            <a:r>
              <a:rPr lang="en-US" sz="2400" dirty="0"/>
              <a:t>1</a:t>
            </a:r>
            <a:r>
              <a:rPr lang="en-US" sz="2400" baseline="30000" dirty="0"/>
              <a:t>st</a:t>
            </a:r>
            <a:r>
              <a:rPr lang="en-US" sz="2400" dirty="0"/>
              <a:t> Joint Forum Conference of the Adriatic-Ionian Chambers of Commerce, Cities and </a:t>
            </a:r>
            <a:r>
              <a:rPr lang="en-US" sz="2400" dirty="0" smtClean="0"/>
              <a:t>Universities</a:t>
            </a:r>
            <a:r>
              <a:rPr lang="hr-HR" sz="2400" dirty="0" smtClean="0"/>
              <a:t/>
            </a:r>
            <a:br>
              <a:rPr lang="hr-HR" sz="2400" dirty="0" smtClean="0"/>
            </a:br>
            <a:r>
              <a:rPr lang="hr-HR" sz="2800" dirty="0" smtClean="0">
                <a:cs typeface="Times New Roman" pitchFamily="18" charset="0"/>
              </a:rPr>
              <a:t>17</a:t>
            </a:r>
            <a:r>
              <a:rPr lang="hr-HR" sz="2800" baseline="30000" dirty="0" smtClean="0">
                <a:cs typeface="Times New Roman" pitchFamily="18" charset="0"/>
              </a:rPr>
              <a:t>th</a:t>
            </a:r>
            <a:r>
              <a:rPr lang="hr-HR" sz="2800" dirty="0" smtClean="0">
                <a:cs typeface="Times New Roman" pitchFamily="18" charset="0"/>
              </a:rPr>
              <a:t> </a:t>
            </a:r>
            <a:r>
              <a:rPr lang="hr-HR" sz="2800" dirty="0">
                <a:cs typeface="Times New Roman" pitchFamily="18" charset="0"/>
              </a:rPr>
              <a:t>Oct 2018</a:t>
            </a:r>
            <a:endParaRPr lang="en-US" sz="2700" i="1" dirty="0">
              <a:cs typeface="Times New Roman" pitchFamily="18" charset="0"/>
            </a:endParaRPr>
          </a:p>
        </p:txBody>
      </p:sp>
      <p:pic>
        <p:nvPicPr>
          <p:cNvPr id="15363" name="Picture 2"/>
          <p:cNvPicPr>
            <a:picLocks noChangeAspect="1" noChangeArrowheads="1"/>
          </p:cNvPicPr>
          <p:nvPr/>
        </p:nvPicPr>
        <p:blipFill>
          <a:blip r:embed="rId3">
            <a:clrChange>
              <a:clrFrom>
                <a:srgbClr val="152344"/>
              </a:clrFrom>
              <a:clrTo>
                <a:srgbClr val="152344">
                  <a:alpha val="0"/>
                </a:srgbClr>
              </a:clrTo>
            </a:clrChange>
            <a:extLst>
              <a:ext uri="{28A0092B-C50C-407E-A947-70E740481C1C}">
                <a14:useLocalDpi xmlns:a14="http://schemas.microsoft.com/office/drawing/2010/main" val="0"/>
              </a:ext>
            </a:extLst>
          </a:blip>
          <a:srcRect t="6667"/>
          <a:stretch>
            <a:fillRect/>
          </a:stretch>
        </p:blipFill>
        <p:spPr bwMode="auto">
          <a:xfrm>
            <a:off x="0" y="4857750"/>
            <a:ext cx="9144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noChangeArrowheads="1"/>
          </p:cNvPicPr>
          <p:nvPr/>
        </p:nvPicPr>
        <p:blipFill>
          <a:blip r:embed="rId4">
            <a:clrChange>
              <a:clrFrom>
                <a:srgbClr val="152344"/>
              </a:clrFrom>
              <a:clrTo>
                <a:srgbClr val="152344">
                  <a:alpha val="0"/>
                </a:srgbClr>
              </a:clrTo>
            </a:clrChange>
            <a:extLst>
              <a:ext uri="{28A0092B-C50C-407E-A947-70E740481C1C}">
                <a14:useLocalDpi xmlns:a14="http://schemas.microsoft.com/office/drawing/2010/main" val="0"/>
              </a:ext>
            </a:extLst>
          </a:blip>
          <a:srcRect/>
          <a:stretch>
            <a:fillRect/>
          </a:stretch>
        </p:blipFill>
        <p:spPr bwMode="auto">
          <a:xfrm>
            <a:off x="2471958" y="2564904"/>
            <a:ext cx="4067175" cy="294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6515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1763688" y="404665"/>
            <a:ext cx="5616624" cy="792088"/>
          </a:xfrm>
        </p:spPr>
        <p:txBody>
          <a:bodyPr/>
          <a:lstStyle/>
          <a:p>
            <a:pPr eaLnBrk="1" hangingPunct="1">
              <a:defRPr/>
            </a:pPr>
            <a:r>
              <a:rPr lang="hr-HR" sz="3600" dirty="0" smtClean="0"/>
              <a:t>General information</a:t>
            </a:r>
            <a:endParaRPr lang="hr-HR" sz="3600" dirty="0" smtClean="0">
              <a:solidFill>
                <a:schemeClr val="tx1"/>
              </a:solidFill>
              <a:latin typeface="Tahoma" pitchFamily="34" charset="0"/>
            </a:endParaRPr>
          </a:p>
        </p:txBody>
      </p:sp>
      <p:sp>
        <p:nvSpPr>
          <p:cNvPr id="29701" name="Rectangle 5"/>
          <p:cNvSpPr>
            <a:spLocks noGrp="1" noChangeArrowheads="1"/>
          </p:cNvSpPr>
          <p:nvPr>
            <p:ph sz="half" idx="1"/>
          </p:nvPr>
        </p:nvSpPr>
        <p:spPr>
          <a:xfrm>
            <a:off x="179512" y="1828800"/>
            <a:ext cx="3960688" cy="4029075"/>
          </a:xfrm>
        </p:spPr>
        <p:txBody>
          <a:bodyPr>
            <a:normAutofit lnSpcReduction="10000"/>
          </a:bodyPr>
          <a:lstStyle/>
          <a:p>
            <a:pPr eaLnBrk="1" hangingPunct="1">
              <a:buClr>
                <a:srgbClr val="FFFFCC"/>
              </a:buClr>
              <a:buFontTx/>
              <a:buChar char="•"/>
              <a:defRPr/>
            </a:pPr>
            <a:r>
              <a:rPr lang="hr-HR" sz="1800" dirty="0" smtClean="0">
                <a:solidFill>
                  <a:schemeClr val="tx2"/>
                </a:solidFill>
                <a:latin typeface="Tahoma" pitchFamily="34" charset="0"/>
              </a:rPr>
              <a:t>Operative</a:t>
            </a:r>
            <a:r>
              <a:rPr lang="en-GB" sz="1800" dirty="0" smtClean="0">
                <a:solidFill>
                  <a:schemeClr val="tx2"/>
                </a:solidFill>
                <a:latin typeface="Tahoma" pitchFamily="34" charset="0"/>
              </a:rPr>
              <a:t> territory surface:</a:t>
            </a:r>
            <a:endParaRPr lang="hr-HR" sz="1800" dirty="0" smtClean="0">
              <a:solidFill>
                <a:schemeClr val="tx2"/>
              </a:solidFill>
              <a:latin typeface="Tahoma" pitchFamily="34" charset="0"/>
            </a:endParaRPr>
          </a:p>
          <a:p>
            <a:pPr eaLnBrk="1" hangingPunct="1">
              <a:buClr>
                <a:srgbClr val="FFFFCC"/>
              </a:buClr>
              <a:buFontTx/>
              <a:buNone/>
              <a:defRPr/>
            </a:pPr>
            <a:r>
              <a:rPr lang="hr-HR" sz="1800" dirty="0" smtClean="0">
                <a:solidFill>
                  <a:schemeClr val="tx2"/>
                </a:solidFill>
                <a:latin typeface="Tahoma" pitchFamily="34" charset="0"/>
              </a:rPr>
              <a:t>     </a:t>
            </a:r>
            <a:r>
              <a:rPr lang="en-GB" sz="1800" dirty="0" smtClean="0">
                <a:solidFill>
                  <a:schemeClr val="tx2"/>
                </a:solidFill>
                <a:latin typeface="Tahoma" pitchFamily="34" charset="0"/>
              </a:rPr>
              <a:t> </a:t>
            </a:r>
            <a:r>
              <a:rPr lang="hr-HR" sz="1800" dirty="0" smtClean="0">
                <a:solidFill>
                  <a:schemeClr val="tx2"/>
                </a:solidFill>
                <a:latin typeface="Tahoma" pitchFamily="34" charset="0"/>
              </a:rPr>
              <a:t>120</a:t>
            </a:r>
            <a:r>
              <a:rPr lang="en-GB" sz="1800" dirty="0" smtClean="0">
                <a:solidFill>
                  <a:schemeClr val="tx2"/>
                </a:solidFill>
                <a:latin typeface="Tahoma" pitchFamily="34" charset="0"/>
              </a:rPr>
              <a:t> 000 m</a:t>
            </a:r>
            <a:r>
              <a:rPr lang="en-GB" sz="1800" dirty="0" smtClean="0">
                <a:solidFill>
                  <a:schemeClr val="tx2"/>
                </a:solidFill>
                <a:latin typeface="Tahoma" pitchFamily="34" charset="0"/>
                <a:cs typeface="Times New Roman" pitchFamily="18" charset="0"/>
              </a:rPr>
              <a:t>²</a:t>
            </a:r>
            <a:endParaRPr lang="hr-HR" sz="1800" dirty="0" smtClean="0">
              <a:solidFill>
                <a:schemeClr val="tx2"/>
              </a:solidFill>
              <a:latin typeface="Tahoma" pitchFamily="34" charset="0"/>
            </a:endParaRPr>
          </a:p>
          <a:p>
            <a:pPr eaLnBrk="1" hangingPunct="1">
              <a:buClr>
                <a:srgbClr val="FFFFCC"/>
              </a:buClr>
              <a:buFontTx/>
              <a:buChar char="•"/>
              <a:defRPr/>
            </a:pPr>
            <a:r>
              <a:rPr lang="en-GB" sz="1800" dirty="0" smtClean="0">
                <a:solidFill>
                  <a:schemeClr val="tx2"/>
                </a:solidFill>
                <a:latin typeface="Tahoma" pitchFamily="34" charset="0"/>
              </a:rPr>
              <a:t>Founded at the beginning of 20</a:t>
            </a:r>
            <a:r>
              <a:rPr lang="en-GB" sz="1800" baseline="30000" dirty="0" smtClean="0">
                <a:solidFill>
                  <a:schemeClr val="tx2"/>
                </a:solidFill>
                <a:latin typeface="Tahoma" pitchFamily="34" charset="0"/>
              </a:rPr>
              <a:t>th</a:t>
            </a:r>
            <a:r>
              <a:rPr lang="en-GB" sz="1800" dirty="0" smtClean="0">
                <a:solidFill>
                  <a:schemeClr val="tx2"/>
                </a:solidFill>
                <a:latin typeface="Tahoma" pitchFamily="34" charset="0"/>
              </a:rPr>
              <a:t> century</a:t>
            </a:r>
          </a:p>
          <a:p>
            <a:pPr eaLnBrk="1" hangingPunct="1">
              <a:buClr>
                <a:srgbClr val="FFFFCC"/>
              </a:buClr>
              <a:buFontTx/>
              <a:buChar char="•"/>
              <a:defRPr/>
            </a:pPr>
            <a:r>
              <a:rPr lang="hr-HR" sz="1800" dirty="0" smtClean="0">
                <a:solidFill>
                  <a:schemeClr val="tx2"/>
                </a:solidFill>
                <a:latin typeface="Tahoma" pitchFamily="34" charset="0"/>
              </a:rPr>
              <a:t>Total </a:t>
            </a:r>
            <a:r>
              <a:rPr lang="en-GB" sz="1800" dirty="0" smtClean="0">
                <a:solidFill>
                  <a:schemeClr val="tx2"/>
                </a:solidFill>
                <a:latin typeface="Tahoma" pitchFamily="34" charset="0"/>
              </a:rPr>
              <a:t>length of quays: 1</a:t>
            </a:r>
            <a:r>
              <a:rPr lang="hr-HR" sz="1800" dirty="0" smtClean="0">
                <a:solidFill>
                  <a:schemeClr val="tx2"/>
                </a:solidFill>
                <a:latin typeface="Tahoma" pitchFamily="34" charset="0"/>
              </a:rPr>
              <a:t>350</a:t>
            </a:r>
            <a:r>
              <a:rPr lang="en-GB" sz="1800" dirty="0" smtClean="0">
                <a:solidFill>
                  <a:schemeClr val="tx2"/>
                </a:solidFill>
                <a:latin typeface="Tahoma" pitchFamily="34" charset="0"/>
              </a:rPr>
              <a:t> m</a:t>
            </a:r>
          </a:p>
          <a:p>
            <a:pPr eaLnBrk="1" hangingPunct="1">
              <a:buClr>
                <a:srgbClr val="FFFFCC"/>
              </a:buClr>
              <a:buFontTx/>
              <a:buChar char="•"/>
              <a:defRPr/>
            </a:pPr>
            <a:r>
              <a:rPr lang="en-US" sz="1800" dirty="0" smtClean="0">
                <a:solidFill>
                  <a:schemeClr val="tx2"/>
                </a:solidFill>
                <a:latin typeface="Tahoma" pitchFamily="34" charset="0"/>
              </a:rPr>
              <a:t>Number of </a:t>
            </a:r>
            <a:r>
              <a:rPr lang="hr-HR" sz="1800" dirty="0" err="1" smtClean="0">
                <a:solidFill>
                  <a:schemeClr val="tx2"/>
                </a:solidFill>
                <a:latin typeface="Tahoma" pitchFamily="34" charset="0"/>
              </a:rPr>
              <a:t>quays</a:t>
            </a:r>
            <a:r>
              <a:rPr lang="hr-HR" sz="1800" dirty="0" smtClean="0">
                <a:solidFill>
                  <a:schemeClr val="tx2"/>
                </a:solidFill>
                <a:latin typeface="Tahoma" pitchFamily="34" charset="0"/>
              </a:rPr>
              <a:t>:</a:t>
            </a:r>
            <a:r>
              <a:rPr lang="en-US" sz="1800" dirty="0" smtClean="0">
                <a:solidFill>
                  <a:schemeClr val="tx2"/>
                </a:solidFill>
                <a:latin typeface="Tahoma" pitchFamily="34" charset="0"/>
              </a:rPr>
              <a:t> </a:t>
            </a:r>
            <a:r>
              <a:rPr lang="hr-HR" sz="1800" dirty="0" smtClean="0">
                <a:solidFill>
                  <a:schemeClr val="tx2"/>
                </a:solidFill>
                <a:latin typeface="Tahoma" pitchFamily="34" charset="0"/>
              </a:rPr>
              <a:t>7</a:t>
            </a:r>
            <a:endParaRPr lang="en-US" sz="1800" dirty="0" smtClean="0">
              <a:solidFill>
                <a:schemeClr val="tx2"/>
              </a:solidFill>
              <a:latin typeface="Tahoma" pitchFamily="34" charset="0"/>
            </a:endParaRPr>
          </a:p>
          <a:p>
            <a:pPr eaLnBrk="1" hangingPunct="1">
              <a:buClr>
                <a:srgbClr val="FFFFCC"/>
              </a:buClr>
              <a:buFontTx/>
              <a:buChar char="•"/>
              <a:defRPr/>
            </a:pPr>
            <a:r>
              <a:rPr lang="en-US" sz="1800" dirty="0" smtClean="0">
                <a:solidFill>
                  <a:schemeClr val="tx2"/>
                </a:solidFill>
                <a:latin typeface="Tahoma" pitchFamily="34" charset="0"/>
              </a:rPr>
              <a:t>Draft: 6 – 12 m</a:t>
            </a:r>
          </a:p>
          <a:p>
            <a:pPr eaLnBrk="1" hangingPunct="1">
              <a:buClr>
                <a:srgbClr val="FFFFCC"/>
              </a:buClr>
              <a:buFontTx/>
              <a:buChar char="•"/>
              <a:defRPr/>
            </a:pPr>
            <a:r>
              <a:rPr lang="en-US" sz="1800" dirty="0" smtClean="0">
                <a:solidFill>
                  <a:schemeClr val="tx2"/>
                </a:solidFill>
                <a:latin typeface="Tahoma" pitchFamily="34" charset="0"/>
              </a:rPr>
              <a:t>Maximum ship dimensions for berthing: unlimited</a:t>
            </a:r>
          </a:p>
          <a:p>
            <a:pPr eaLnBrk="1" hangingPunct="1">
              <a:buClr>
                <a:srgbClr val="FFFFCC"/>
              </a:buClr>
              <a:buFontTx/>
              <a:buChar char="•"/>
              <a:defRPr/>
            </a:pPr>
            <a:r>
              <a:rPr lang="en-US" sz="1800" dirty="0" smtClean="0">
                <a:solidFill>
                  <a:schemeClr val="tx2"/>
                </a:solidFill>
                <a:latin typeface="Tahoma" pitchFamily="34" charset="0"/>
              </a:rPr>
              <a:t>Distances</a:t>
            </a:r>
          </a:p>
          <a:p>
            <a:pPr eaLnBrk="1" hangingPunct="1">
              <a:buClr>
                <a:srgbClr val="FFFFCC"/>
              </a:buClr>
              <a:buFontTx/>
              <a:buNone/>
              <a:defRPr/>
            </a:pPr>
            <a:r>
              <a:rPr lang="en-US" sz="1800" dirty="0" smtClean="0">
                <a:solidFill>
                  <a:schemeClr val="tx2"/>
                </a:solidFill>
                <a:latin typeface="Tahoma" pitchFamily="34" charset="0"/>
              </a:rPr>
              <a:t>	Airport: </a:t>
            </a:r>
            <a:r>
              <a:rPr lang="hr-HR" sz="1800" dirty="0" smtClean="0">
                <a:solidFill>
                  <a:schemeClr val="tx2"/>
                </a:solidFill>
                <a:latin typeface="Tahoma" pitchFamily="34" charset="0"/>
              </a:rPr>
              <a:t>20</a:t>
            </a:r>
            <a:r>
              <a:rPr lang="en-US" sz="1800" dirty="0" smtClean="0">
                <a:solidFill>
                  <a:schemeClr val="tx2"/>
                </a:solidFill>
                <a:latin typeface="Tahoma" pitchFamily="34" charset="0"/>
              </a:rPr>
              <a:t> km</a:t>
            </a:r>
          </a:p>
          <a:p>
            <a:pPr eaLnBrk="1" hangingPunct="1">
              <a:buClr>
                <a:srgbClr val="FFFFCC"/>
              </a:buClr>
              <a:buFontTx/>
              <a:buNone/>
              <a:defRPr/>
            </a:pPr>
            <a:r>
              <a:rPr lang="en-US" sz="1800" dirty="0" smtClean="0">
                <a:solidFill>
                  <a:schemeClr val="tx2"/>
                </a:solidFill>
                <a:latin typeface="Tahoma" pitchFamily="34" charset="0"/>
              </a:rPr>
              <a:t>	Bus terminal: </a:t>
            </a:r>
            <a:r>
              <a:rPr lang="hr-HR" sz="1800" dirty="0" smtClean="0">
                <a:solidFill>
                  <a:schemeClr val="tx2"/>
                </a:solidFill>
                <a:latin typeface="Tahoma" pitchFamily="34" charset="0"/>
              </a:rPr>
              <a:t>2</a:t>
            </a:r>
            <a:r>
              <a:rPr lang="en-US" sz="1800" dirty="0" smtClean="0">
                <a:solidFill>
                  <a:schemeClr val="tx2"/>
                </a:solidFill>
                <a:latin typeface="Tahoma" pitchFamily="34" charset="0"/>
              </a:rPr>
              <a:t>00 m</a:t>
            </a:r>
          </a:p>
          <a:p>
            <a:pPr eaLnBrk="1" hangingPunct="1">
              <a:buClr>
                <a:srgbClr val="FFFFCC"/>
              </a:buClr>
              <a:buFontTx/>
              <a:buNone/>
              <a:defRPr/>
            </a:pPr>
            <a:r>
              <a:rPr lang="en-US" sz="1800" dirty="0" smtClean="0">
                <a:solidFill>
                  <a:schemeClr val="tx2"/>
                </a:solidFill>
                <a:latin typeface="Tahoma" pitchFamily="34" charset="0"/>
              </a:rPr>
              <a:t>	City Center: 2 km</a:t>
            </a:r>
            <a:endParaRPr lang="hr-HR" sz="1800" dirty="0" smtClean="0">
              <a:solidFill>
                <a:schemeClr val="tx2"/>
              </a:solidFill>
              <a:latin typeface="Tahoma" pitchFamily="34" charset="0"/>
            </a:endParaRPr>
          </a:p>
        </p:txBody>
      </p:sp>
      <p:pic>
        <p:nvPicPr>
          <p:cNvPr id="18434" name="Picture 2" descr="D:\Podaci ne brisati !!!\Documents\Fotografije II\Luka Gruz slike 2016\_AVI56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936126"/>
            <a:ext cx="5028074" cy="3653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58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98438"/>
            <a:ext cx="8229600" cy="1143000"/>
          </a:xfrm>
        </p:spPr>
        <p:txBody>
          <a:bodyPr>
            <a:normAutofit fontScale="90000"/>
          </a:bodyPr>
          <a:lstStyle/>
          <a:p>
            <a:pPr>
              <a:defRPr/>
            </a:pPr>
            <a:r>
              <a:rPr lang="hr-HR" dirty="0" smtClean="0"/>
              <a:t/>
            </a:r>
            <a:br>
              <a:rPr lang="hr-HR" dirty="0" smtClean="0"/>
            </a:br>
            <a:endParaRPr lang="en-US" dirty="0"/>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773239"/>
            <a:ext cx="7632700" cy="4104033"/>
          </a:xfrm>
        </p:spPr>
      </p:pic>
      <p:sp>
        <p:nvSpPr>
          <p:cNvPr id="7" name="Rectangle 6"/>
          <p:cNvSpPr/>
          <p:nvPr/>
        </p:nvSpPr>
        <p:spPr>
          <a:xfrm>
            <a:off x="3225057" y="5445224"/>
            <a:ext cx="1873250" cy="61838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400" dirty="0"/>
              <a:t>COMPLETED 2009</a:t>
            </a:r>
          </a:p>
          <a:p>
            <a:pPr algn="ctr">
              <a:defRPr/>
            </a:pPr>
            <a:r>
              <a:rPr lang="hr-HR" sz="1400" dirty="0" smtClean="0"/>
              <a:t>825m </a:t>
            </a:r>
            <a:r>
              <a:rPr lang="hr-HR" sz="1400" dirty="0"/>
              <a:t>(</a:t>
            </a:r>
            <a:r>
              <a:rPr lang="hr-HR" sz="1400" dirty="0" smtClean="0"/>
              <a:t>26mil €</a:t>
            </a:r>
            <a:r>
              <a:rPr lang="hr-HR" sz="1400" dirty="0"/>
              <a:t>)</a:t>
            </a:r>
          </a:p>
        </p:txBody>
      </p:sp>
      <p:sp>
        <p:nvSpPr>
          <p:cNvPr id="9" name="Rectangle 8"/>
          <p:cNvSpPr/>
          <p:nvPr/>
        </p:nvSpPr>
        <p:spPr>
          <a:xfrm>
            <a:off x="418288" y="4320325"/>
            <a:ext cx="1511399" cy="54883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400" dirty="0"/>
              <a:t>COMPLETED 2011</a:t>
            </a:r>
          </a:p>
          <a:p>
            <a:pPr algn="ctr">
              <a:defRPr/>
            </a:pPr>
            <a:r>
              <a:rPr lang="hr-HR" sz="1400" dirty="0" smtClean="0"/>
              <a:t>218m </a:t>
            </a:r>
            <a:r>
              <a:rPr lang="hr-HR" sz="1400" dirty="0"/>
              <a:t>(</a:t>
            </a:r>
            <a:r>
              <a:rPr lang="hr-HR" sz="1400" dirty="0" smtClean="0"/>
              <a:t>8mil €</a:t>
            </a:r>
            <a:r>
              <a:rPr lang="hr-HR" sz="1400" dirty="0"/>
              <a:t>)</a:t>
            </a:r>
          </a:p>
        </p:txBody>
      </p:sp>
      <p:sp>
        <p:nvSpPr>
          <p:cNvPr id="11" name="Rectangle 10"/>
          <p:cNvSpPr/>
          <p:nvPr/>
        </p:nvSpPr>
        <p:spPr>
          <a:xfrm>
            <a:off x="621399" y="1916832"/>
            <a:ext cx="1728786" cy="86879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400" dirty="0" smtClean="0"/>
              <a:t>NEXT PROJECT </a:t>
            </a:r>
          </a:p>
          <a:p>
            <a:pPr algn="ctr">
              <a:defRPr/>
            </a:pPr>
            <a:r>
              <a:rPr lang="hr-HR" sz="1400" dirty="0" smtClean="0"/>
              <a:t>Batahovina II  </a:t>
            </a:r>
          </a:p>
          <a:p>
            <a:pPr algn="ctr">
              <a:defRPr/>
            </a:pPr>
            <a:r>
              <a:rPr lang="hr-HR" sz="1400" dirty="0" smtClean="0"/>
              <a:t>2020 - 2023</a:t>
            </a:r>
            <a:endParaRPr lang="hr-HR" sz="1400" dirty="0"/>
          </a:p>
          <a:p>
            <a:pPr algn="ctr">
              <a:defRPr/>
            </a:pPr>
            <a:r>
              <a:rPr lang="hr-HR" sz="1400" dirty="0" smtClean="0"/>
              <a:t>400m </a:t>
            </a:r>
            <a:r>
              <a:rPr lang="hr-HR" sz="1400" dirty="0"/>
              <a:t>(16mil </a:t>
            </a:r>
            <a:r>
              <a:rPr lang="hr-HR" sz="1400" dirty="0" smtClean="0"/>
              <a:t>€)</a:t>
            </a:r>
            <a:endParaRPr lang="hr-HR" sz="1400" dirty="0"/>
          </a:p>
        </p:txBody>
      </p:sp>
      <p:sp>
        <p:nvSpPr>
          <p:cNvPr id="12330" name="Rectangle 11"/>
          <p:cNvSpPr>
            <a:spLocks noChangeArrowheads="1"/>
          </p:cNvSpPr>
          <p:nvPr/>
        </p:nvSpPr>
        <p:spPr bwMode="auto">
          <a:xfrm>
            <a:off x="2350185" y="1052513"/>
            <a:ext cx="6463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1" algn="just">
              <a:lnSpc>
                <a:spcPct val="90000"/>
              </a:lnSpc>
              <a:buClr>
                <a:srgbClr val="CCFFFF"/>
              </a:buClr>
            </a:pPr>
            <a:endParaRPr lang="en-GB" sz="2400" dirty="0">
              <a:solidFill>
                <a:schemeClr val="tx2"/>
              </a:solidFill>
              <a:latin typeface="Tahoma" pitchFamily="34" charset="0"/>
            </a:endParaRPr>
          </a:p>
        </p:txBody>
      </p:sp>
      <p:sp>
        <p:nvSpPr>
          <p:cNvPr id="3" name="TextBox 2"/>
          <p:cNvSpPr txBox="1"/>
          <p:nvPr/>
        </p:nvSpPr>
        <p:spPr>
          <a:xfrm>
            <a:off x="1691482" y="404663"/>
            <a:ext cx="5688830" cy="1200329"/>
          </a:xfrm>
          <a:prstGeom prst="rect">
            <a:avLst/>
          </a:prstGeom>
          <a:noFill/>
        </p:spPr>
        <p:txBody>
          <a:bodyPr wrap="square" rtlCol="0">
            <a:spAutoFit/>
          </a:bodyPr>
          <a:lstStyle/>
          <a:p>
            <a:pPr algn="ctr"/>
            <a:r>
              <a:rPr lang="hr-HR" sz="3600" dirty="0" smtClean="0"/>
              <a:t>Port infrastructure </a:t>
            </a:r>
            <a:r>
              <a:rPr lang="hr-HR" sz="3600" dirty="0"/>
              <a:t>D</a:t>
            </a:r>
            <a:r>
              <a:rPr lang="hr-HR" sz="3600" dirty="0" smtClean="0"/>
              <a:t>evelopment plan</a:t>
            </a:r>
            <a:endParaRPr lang="hr-HR" sz="3600" dirty="0"/>
          </a:p>
        </p:txBody>
      </p:sp>
    </p:spTree>
    <p:extLst>
      <p:ext uri="{BB962C8B-B14F-4D97-AF65-F5344CB8AC3E}">
        <p14:creationId xmlns:p14="http://schemas.microsoft.com/office/powerpoint/2010/main" val="23191104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052736"/>
            <a:ext cx="8388932" cy="5293986"/>
          </a:xfrm>
        </p:spPr>
      </p:pic>
      <p:graphicFrame>
        <p:nvGraphicFramePr>
          <p:cNvPr id="5" name="Table 4"/>
          <p:cNvGraphicFramePr>
            <a:graphicFrameLocks noGrp="1"/>
          </p:cNvGraphicFramePr>
          <p:nvPr>
            <p:extLst>
              <p:ext uri="{D42A27DB-BD31-4B8C-83A1-F6EECF244321}">
                <p14:modId xmlns:p14="http://schemas.microsoft.com/office/powerpoint/2010/main" val="63617615"/>
              </p:ext>
            </p:extLst>
          </p:nvPr>
        </p:nvGraphicFramePr>
        <p:xfrm>
          <a:off x="467544" y="1052736"/>
          <a:ext cx="3384376" cy="1555961"/>
        </p:xfrm>
        <a:graphic>
          <a:graphicData uri="http://schemas.openxmlformats.org/drawingml/2006/table">
            <a:tbl>
              <a:tblPr firstRow="1" bandRow="1">
                <a:tableStyleId>{5C22544A-7EE6-4342-B048-85BDC9FD1C3A}</a:tableStyleId>
              </a:tblPr>
              <a:tblGrid>
                <a:gridCol w="1101890">
                  <a:extLst>
                    <a:ext uri="{9D8B030D-6E8A-4147-A177-3AD203B41FA5}">
                      <a16:colId xmlns:a16="http://schemas.microsoft.com/office/drawing/2014/main" val="20000"/>
                    </a:ext>
                  </a:extLst>
                </a:gridCol>
                <a:gridCol w="1101890">
                  <a:extLst>
                    <a:ext uri="{9D8B030D-6E8A-4147-A177-3AD203B41FA5}">
                      <a16:colId xmlns:a16="http://schemas.microsoft.com/office/drawing/2014/main" val="20001"/>
                    </a:ext>
                  </a:extLst>
                </a:gridCol>
                <a:gridCol w="1180596">
                  <a:extLst>
                    <a:ext uri="{9D8B030D-6E8A-4147-A177-3AD203B41FA5}">
                      <a16:colId xmlns:a16="http://schemas.microsoft.com/office/drawing/2014/main" val="20002"/>
                    </a:ext>
                  </a:extLst>
                </a:gridCol>
              </a:tblGrid>
              <a:tr h="302139">
                <a:tc>
                  <a:txBody>
                    <a:bodyPr/>
                    <a:lstStyle/>
                    <a:p>
                      <a:r>
                        <a:rPr lang="hr-HR" sz="1200" dirty="0" smtClean="0"/>
                        <a:t>BERTH (no)</a:t>
                      </a:r>
                      <a:endParaRPr lang="en-US" sz="1200" dirty="0"/>
                    </a:p>
                  </a:txBody>
                  <a:tcPr marT="45726" marB="45726"/>
                </a:tc>
                <a:tc>
                  <a:txBody>
                    <a:bodyPr/>
                    <a:lstStyle/>
                    <a:p>
                      <a:r>
                        <a:rPr lang="hr-HR" sz="1200" dirty="0" smtClean="0"/>
                        <a:t>LENGTH (m)</a:t>
                      </a:r>
                      <a:endParaRPr lang="en-US" sz="1200" dirty="0"/>
                    </a:p>
                  </a:txBody>
                  <a:tcPr marT="45726" marB="45726"/>
                </a:tc>
                <a:tc>
                  <a:txBody>
                    <a:bodyPr/>
                    <a:lstStyle/>
                    <a:p>
                      <a:r>
                        <a:rPr lang="hr-HR" sz="1200" dirty="0" smtClean="0"/>
                        <a:t>DEPTH (m)</a:t>
                      </a:r>
                      <a:endParaRPr lang="en-US" sz="1200" dirty="0"/>
                    </a:p>
                  </a:txBody>
                  <a:tcPr marT="45726" marB="45726"/>
                </a:tc>
                <a:extLst>
                  <a:ext uri="{0D108BD9-81ED-4DB2-BD59-A6C34878D82A}">
                    <a16:rowId xmlns:a16="http://schemas.microsoft.com/office/drawing/2014/main" val="10000"/>
                  </a:ext>
                </a:extLst>
              </a:tr>
              <a:tr h="347405">
                <a:tc>
                  <a:txBody>
                    <a:bodyPr/>
                    <a:lstStyle/>
                    <a:p>
                      <a:r>
                        <a:rPr lang="hr-HR" sz="1200" dirty="0" smtClean="0"/>
                        <a:t>7</a:t>
                      </a:r>
                      <a:r>
                        <a:rPr lang="hr-HR" sz="1200" baseline="0" dirty="0" smtClean="0"/>
                        <a:t> – 9</a:t>
                      </a:r>
                      <a:endParaRPr lang="en-US" sz="1200" dirty="0"/>
                    </a:p>
                  </a:txBody>
                  <a:tcPr marT="45726" marB="45726"/>
                </a:tc>
                <a:tc>
                  <a:txBody>
                    <a:bodyPr/>
                    <a:lstStyle/>
                    <a:p>
                      <a:pPr algn="r"/>
                      <a:r>
                        <a:rPr lang="hr-HR" sz="1200" dirty="0" smtClean="0"/>
                        <a:t>305</a:t>
                      </a:r>
                      <a:endParaRPr lang="en-US" sz="1200" dirty="0"/>
                    </a:p>
                  </a:txBody>
                  <a:tcPr marT="45726" marB="45726"/>
                </a:tc>
                <a:tc>
                  <a:txBody>
                    <a:bodyPr/>
                    <a:lstStyle/>
                    <a:p>
                      <a:pPr algn="r"/>
                      <a:r>
                        <a:rPr lang="hr-HR" sz="1200" dirty="0" smtClean="0"/>
                        <a:t>5,5 – 6,5</a:t>
                      </a:r>
                      <a:endParaRPr lang="en-US" sz="1200" dirty="0"/>
                    </a:p>
                  </a:txBody>
                  <a:tcPr marT="45726" marB="45726"/>
                </a:tc>
                <a:extLst>
                  <a:ext uri="{0D108BD9-81ED-4DB2-BD59-A6C34878D82A}">
                    <a16:rowId xmlns:a16="http://schemas.microsoft.com/office/drawing/2014/main" val="10001"/>
                  </a:ext>
                </a:extLst>
              </a:tr>
              <a:tr h="302139">
                <a:tc>
                  <a:txBody>
                    <a:bodyPr/>
                    <a:lstStyle/>
                    <a:p>
                      <a:r>
                        <a:rPr lang="hr-HR" sz="1200" dirty="0" smtClean="0"/>
                        <a:t>10 – 11</a:t>
                      </a:r>
                      <a:endParaRPr lang="en-US" sz="1200" dirty="0"/>
                    </a:p>
                  </a:txBody>
                  <a:tcPr marT="45726" marB="45726"/>
                </a:tc>
                <a:tc>
                  <a:txBody>
                    <a:bodyPr/>
                    <a:lstStyle/>
                    <a:p>
                      <a:pPr algn="r"/>
                      <a:r>
                        <a:rPr lang="hr-HR" sz="1200" dirty="0" smtClean="0"/>
                        <a:t>605</a:t>
                      </a:r>
                      <a:endParaRPr lang="en-US" sz="1200" dirty="0"/>
                    </a:p>
                  </a:txBody>
                  <a:tcPr marT="45726" marB="45726"/>
                </a:tc>
                <a:tc>
                  <a:txBody>
                    <a:bodyPr/>
                    <a:lstStyle/>
                    <a:p>
                      <a:pPr algn="r"/>
                      <a:r>
                        <a:rPr lang="hr-HR" sz="1200" dirty="0" smtClean="0"/>
                        <a:t>11,0</a:t>
                      </a:r>
                      <a:endParaRPr lang="en-US" sz="1200" dirty="0"/>
                    </a:p>
                  </a:txBody>
                  <a:tcPr marT="45726" marB="45726"/>
                </a:tc>
                <a:extLst>
                  <a:ext uri="{0D108BD9-81ED-4DB2-BD59-A6C34878D82A}">
                    <a16:rowId xmlns:a16="http://schemas.microsoft.com/office/drawing/2014/main" val="10002"/>
                  </a:ext>
                </a:extLst>
              </a:tr>
              <a:tr h="302139">
                <a:tc>
                  <a:txBody>
                    <a:bodyPr/>
                    <a:lstStyle/>
                    <a:p>
                      <a:r>
                        <a:rPr lang="hr-HR" sz="1200" dirty="0" smtClean="0"/>
                        <a:t>12</a:t>
                      </a:r>
                      <a:endParaRPr lang="en-US" sz="1200" dirty="0"/>
                    </a:p>
                  </a:txBody>
                  <a:tcPr marT="45726" marB="45726"/>
                </a:tc>
                <a:tc>
                  <a:txBody>
                    <a:bodyPr/>
                    <a:lstStyle/>
                    <a:p>
                      <a:pPr algn="r"/>
                      <a:r>
                        <a:rPr lang="hr-HR" sz="1200" dirty="0" smtClean="0"/>
                        <a:t>220</a:t>
                      </a:r>
                      <a:endParaRPr lang="en-US" sz="1200" dirty="0"/>
                    </a:p>
                  </a:txBody>
                  <a:tcPr marT="45726" marB="45726"/>
                </a:tc>
                <a:tc>
                  <a:txBody>
                    <a:bodyPr/>
                    <a:lstStyle/>
                    <a:p>
                      <a:pPr algn="r"/>
                      <a:r>
                        <a:rPr lang="hr-HR" sz="1200" dirty="0" smtClean="0"/>
                        <a:t>11,0 – 12,0</a:t>
                      </a:r>
                      <a:endParaRPr lang="en-US" sz="1200" dirty="0"/>
                    </a:p>
                  </a:txBody>
                  <a:tcPr marT="45726" marB="45726"/>
                </a:tc>
                <a:extLst>
                  <a:ext uri="{0D108BD9-81ED-4DB2-BD59-A6C34878D82A}">
                    <a16:rowId xmlns:a16="http://schemas.microsoft.com/office/drawing/2014/main" val="10003"/>
                  </a:ext>
                </a:extLst>
              </a:tr>
              <a:tr h="302139">
                <a:tc>
                  <a:txBody>
                    <a:bodyPr/>
                    <a:lstStyle/>
                    <a:p>
                      <a:r>
                        <a:rPr lang="hr-HR" sz="1200" dirty="0" smtClean="0"/>
                        <a:t>14</a:t>
                      </a:r>
                      <a:endParaRPr lang="en-US" sz="1200" dirty="0"/>
                    </a:p>
                  </a:txBody>
                  <a:tcPr marT="45726" marB="45726"/>
                </a:tc>
                <a:tc>
                  <a:txBody>
                    <a:bodyPr/>
                    <a:lstStyle/>
                    <a:p>
                      <a:pPr algn="r"/>
                      <a:r>
                        <a:rPr lang="hr-HR" sz="1200" dirty="0" smtClean="0"/>
                        <a:t>218</a:t>
                      </a:r>
                      <a:endParaRPr lang="en-US" sz="1200" dirty="0"/>
                    </a:p>
                  </a:txBody>
                  <a:tcPr marT="45726" marB="45726"/>
                </a:tc>
                <a:tc>
                  <a:txBody>
                    <a:bodyPr/>
                    <a:lstStyle/>
                    <a:p>
                      <a:pPr algn="r"/>
                      <a:r>
                        <a:rPr lang="hr-HR" sz="1200" dirty="0" smtClean="0"/>
                        <a:t>10,0</a:t>
                      </a:r>
                      <a:endParaRPr lang="en-US" sz="1200" dirty="0"/>
                    </a:p>
                  </a:txBody>
                  <a:tcPr marT="45726" marB="45726"/>
                </a:tc>
                <a:extLst>
                  <a:ext uri="{0D108BD9-81ED-4DB2-BD59-A6C34878D82A}">
                    <a16:rowId xmlns:a16="http://schemas.microsoft.com/office/drawing/2014/main" val="10004"/>
                  </a:ext>
                </a:extLst>
              </a:tr>
            </a:tbl>
          </a:graphicData>
        </a:graphic>
      </p:graphicFrame>
      <p:sp>
        <p:nvSpPr>
          <p:cNvPr id="2" name="TextBox 1"/>
          <p:cNvSpPr txBox="1"/>
          <p:nvPr/>
        </p:nvSpPr>
        <p:spPr>
          <a:xfrm>
            <a:off x="2982489" y="292006"/>
            <a:ext cx="3965775" cy="584775"/>
          </a:xfrm>
          <a:prstGeom prst="rect">
            <a:avLst/>
          </a:prstGeom>
          <a:noFill/>
        </p:spPr>
        <p:txBody>
          <a:bodyPr wrap="square" rtlCol="0">
            <a:spAutoFit/>
          </a:bodyPr>
          <a:lstStyle/>
          <a:p>
            <a:pPr algn="ctr"/>
            <a:r>
              <a:rPr lang="hr-HR" sz="3200" b="1" dirty="0" smtClean="0"/>
              <a:t>Berth particulars</a:t>
            </a:r>
            <a:endParaRPr lang="hr-HR" sz="3200" b="1" dirty="0"/>
          </a:p>
        </p:txBody>
      </p:sp>
    </p:spTree>
    <p:extLst>
      <p:ext uri="{BB962C8B-B14F-4D97-AF65-F5344CB8AC3E}">
        <p14:creationId xmlns:p14="http://schemas.microsoft.com/office/powerpoint/2010/main" val="24147024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268760"/>
            <a:ext cx="8496943" cy="5290644"/>
          </a:xfrm>
          <a:prstGeom prst="rect">
            <a:avLst/>
          </a:prstGeom>
        </p:spPr>
      </p:pic>
      <p:sp>
        <p:nvSpPr>
          <p:cNvPr id="3" name="TextBox 2"/>
          <p:cNvSpPr txBox="1"/>
          <p:nvPr/>
        </p:nvSpPr>
        <p:spPr>
          <a:xfrm>
            <a:off x="1043608" y="188640"/>
            <a:ext cx="6984776" cy="954107"/>
          </a:xfrm>
          <a:prstGeom prst="rect">
            <a:avLst/>
          </a:prstGeom>
          <a:noFill/>
        </p:spPr>
        <p:txBody>
          <a:bodyPr wrap="square" rtlCol="0">
            <a:spAutoFit/>
          </a:bodyPr>
          <a:lstStyle/>
          <a:p>
            <a:pPr algn="ctr"/>
            <a:r>
              <a:rPr lang="hr-HR" sz="2800" dirty="0" smtClean="0"/>
              <a:t>Anchorage </a:t>
            </a:r>
            <a:r>
              <a:rPr lang="hr-HR" sz="2800" dirty="0"/>
              <a:t>and </a:t>
            </a:r>
            <a:r>
              <a:rPr lang="hr-HR" sz="2800" dirty="0" smtClean="0"/>
              <a:t>approaching </a:t>
            </a:r>
          </a:p>
          <a:p>
            <a:pPr algn="ctr"/>
            <a:r>
              <a:rPr lang="hr-HR" sz="2800" dirty="0" smtClean="0"/>
              <a:t>navigational channel </a:t>
            </a:r>
            <a:endParaRPr lang="hr-HR" sz="2800" dirty="0"/>
          </a:p>
        </p:txBody>
      </p:sp>
    </p:spTree>
    <p:extLst>
      <p:ext uri="{BB962C8B-B14F-4D97-AF65-F5344CB8AC3E}">
        <p14:creationId xmlns:p14="http://schemas.microsoft.com/office/powerpoint/2010/main" val="1900381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a:spLocks noGrp="1" noChangeArrowheads="1"/>
          </p:cNvSpPr>
          <p:nvPr>
            <p:ph type="title"/>
          </p:nvPr>
        </p:nvSpPr>
        <p:spPr>
          <a:xfrm>
            <a:off x="827584" y="260648"/>
            <a:ext cx="7516316" cy="891481"/>
          </a:xfrm>
        </p:spPr>
        <p:txBody>
          <a:bodyPr/>
          <a:lstStyle/>
          <a:p>
            <a:pPr>
              <a:defRPr/>
            </a:pPr>
            <a:r>
              <a:rPr lang="hr-HR" sz="3600" dirty="0" smtClean="0"/>
              <a:t>Passenger </a:t>
            </a:r>
            <a:r>
              <a:rPr lang="hr-HR" sz="3600" dirty="0"/>
              <a:t>traffic </a:t>
            </a:r>
            <a:r>
              <a:rPr lang="hr-HR" sz="3600" dirty="0" smtClean="0"/>
              <a:t>data 2013-2018</a:t>
            </a:r>
            <a:endParaRPr lang="hr-HR" sz="3600" dirty="0" smtClean="0">
              <a:solidFill>
                <a:schemeClr val="tx1"/>
              </a:solidFill>
              <a:latin typeface="Tahoma" pitchFamily="34" charset="0"/>
            </a:endParaRPr>
          </a:p>
        </p:txBody>
      </p:sp>
      <p:graphicFrame>
        <p:nvGraphicFramePr>
          <p:cNvPr id="75333" name="Group 1605"/>
          <p:cNvGraphicFramePr>
            <a:graphicFrameLocks noGrp="1"/>
          </p:cNvGraphicFramePr>
          <p:nvPr>
            <p:ph sz="half" idx="1"/>
            <p:extLst>
              <p:ext uri="{D42A27DB-BD31-4B8C-83A1-F6EECF244321}">
                <p14:modId xmlns:p14="http://schemas.microsoft.com/office/powerpoint/2010/main" val="542584404"/>
              </p:ext>
            </p:extLst>
          </p:nvPr>
        </p:nvGraphicFramePr>
        <p:xfrm>
          <a:off x="467546" y="1628801"/>
          <a:ext cx="7632846" cy="4392488"/>
        </p:xfrm>
        <a:graphic>
          <a:graphicData uri="http://schemas.openxmlformats.org/drawingml/2006/table">
            <a:tbl>
              <a:tblPr/>
              <a:tblGrid>
                <a:gridCol w="868874">
                  <a:extLst>
                    <a:ext uri="{9D8B030D-6E8A-4147-A177-3AD203B41FA5}">
                      <a16:colId xmlns:a16="http://schemas.microsoft.com/office/drawing/2014/main" val="20000"/>
                    </a:ext>
                  </a:extLst>
                </a:gridCol>
                <a:gridCol w="1184827">
                  <a:extLst>
                    <a:ext uri="{9D8B030D-6E8A-4147-A177-3AD203B41FA5}">
                      <a16:colId xmlns:a16="http://schemas.microsoft.com/office/drawing/2014/main" val="20001"/>
                    </a:ext>
                  </a:extLst>
                </a:gridCol>
                <a:gridCol w="1118326">
                  <a:extLst>
                    <a:ext uri="{9D8B030D-6E8A-4147-A177-3AD203B41FA5}">
                      <a16:colId xmlns:a16="http://schemas.microsoft.com/office/drawing/2014/main" val="20002"/>
                    </a:ext>
                  </a:extLst>
                </a:gridCol>
                <a:gridCol w="1118326">
                  <a:extLst>
                    <a:ext uri="{9D8B030D-6E8A-4147-A177-3AD203B41FA5}">
                      <a16:colId xmlns:a16="http://schemas.microsoft.com/office/drawing/2014/main" val="20003"/>
                    </a:ext>
                  </a:extLst>
                </a:gridCol>
                <a:gridCol w="1118326">
                  <a:extLst>
                    <a:ext uri="{9D8B030D-6E8A-4147-A177-3AD203B41FA5}">
                      <a16:colId xmlns:a16="http://schemas.microsoft.com/office/drawing/2014/main" val="20004"/>
                    </a:ext>
                  </a:extLst>
                </a:gridCol>
                <a:gridCol w="1118326">
                  <a:extLst>
                    <a:ext uri="{9D8B030D-6E8A-4147-A177-3AD203B41FA5}">
                      <a16:colId xmlns:a16="http://schemas.microsoft.com/office/drawing/2014/main" val="20005"/>
                    </a:ext>
                  </a:extLst>
                </a:gridCol>
                <a:gridCol w="1105841">
                  <a:extLst>
                    <a:ext uri="{9D8B030D-6E8A-4147-A177-3AD203B41FA5}">
                      <a16:colId xmlns:a16="http://schemas.microsoft.com/office/drawing/2014/main" val="20006"/>
                    </a:ext>
                  </a:extLst>
                </a:gridCol>
              </a:tblGrid>
              <a:tr h="978193">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charset="0"/>
                          <a:cs typeface="Tahoma" pitchFamily="34" charset="0"/>
                        </a:rPr>
                        <a:t>Type of traffic</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charset="0"/>
                          <a:cs typeface="Tahoma" pitchFamily="34" charset="0"/>
                        </a:rPr>
                        <a:t>2013</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charset="0"/>
                          <a:cs typeface="Tahoma" pitchFamily="34" charset="0"/>
                        </a:rPr>
                        <a:t>2014</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charset="0"/>
                          <a:cs typeface="Tahoma" pitchFamily="34" charset="0"/>
                        </a:rPr>
                        <a:t>2015</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charset="0"/>
                          <a:cs typeface="Tahoma" pitchFamily="34" charset="0"/>
                        </a:rPr>
                        <a:t>2016</a:t>
                      </a:r>
                      <a:endParaRPr kumimoji="0" lang="en-US" sz="1400" b="1" i="0" u="none" strike="noStrike" cap="none" normalizeH="0" baseline="0" dirty="0" smtClean="0">
                        <a:ln>
                          <a:noFill/>
                        </a:ln>
                        <a:solidFill>
                          <a:schemeClr val="tx1"/>
                        </a:solidFill>
                        <a:effectLst/>
                        <a:latin typeface="Times New Roman" pitchFamily="18"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bg1"/>
                          </a:solidFill>
                          <a:effectLst/>
                          <a:latin typeface="Arial" pitchFamily="34" charset="0"/>
                          <a:cs typeface="Arial" pitchFamily="34" charset="0"/>
                        </a:rPr>
                        <a:t>2017</a:t>
                      </a:r>
                      <a:endParaRPr kumimoji="0" lang="en-US" sz="1400" b="1" i="0" u="none" strike="noStrike" cap="none" normalizeH="0" baseline="0" dirty="0" smtClean="0">
                        <a:ln>
                          <a:noFill/>
                        </a:ln>
                        <a:solidFill>
                          <a:schemeClr val="bg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bg1"/>
                          </a:solidFill>
                          <a:effectLst/>
                          <a:latin typeface="Arial" pitchFamily="34" charset="0"/>
                          <a:cs typeface="Arial" pitchFamily="34" charset="0"/>
                        </a:rPr>
                        <a:t>2018</a:t>
                      </a:r>
                    </a:p>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bg1"/>
                          </a:solidFill>
                          <a:effectLst/>
                          <a:latin typeface="Arial" pitchFamily="34" charset="0"/>
                          <a:cs typeface="Arial" pitchFamily="34" charset="0"/>
                        </a:rPr>
                        <a:t>expected</a:t>
                      </a:r>
                      <a:endParaRPr kumimoji="0" lang="en-US" sz="1400" b="0" i="0" u="none" strike="noStrike" cap="none" normalizeH="0" baseline="0" dirty="0" smtClean="0">
                        <a:ln>
                          <a:noFill/>
                        </a:ln>
                        <a:solidFill>
                          <a:schemeClr val="bg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extLst>
                  <a:ext uri="{0D108BD9-81ED-4DB2-BD59-A6C34878D82A}">
                    <a16:rowId xmlns:a16="http://schemas.microsoft.com/office/drawing/2014/main" val="10000"/>
                  </a:ext>
                </a:extLst>
              </a:tr>
              <a:tr h="949981">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pitchFamily="34" charset="0"/>
                          <a:cs typeface="Arial" pitchFamily="34" charset="0"/>
                        </a:rPr>
                        <a:t>Ferry</a:t>
                      </a:r>
                    </a:p>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pitchFamily="34" charset="0"/>
                          <a:cs typeface="Arial" pitchFamily="34" charset="0"/>
                        </a:rPr>
                        <a:t>Lines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418.555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427.058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441.155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496.797</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569.776</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586.869</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1"/>
                  </a:ext>
                </a:extLst>
              </a:tr>
              <a:tr h="8214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pitchFamily="34" charset="0"/>
                          <a:cs typeface="Arial" pitchFamily="34" charset="0"/>
                        </a:rPr>
                        <a:t>Cruise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1.086.925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844.410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812.608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833.588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748.918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768.022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2"/>
                  </a:ext>
                </a:extLst>
              </a:tr>
              <a:tr h="8214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pitchFamily="34" charset="0"/>
                          <a:cs typeface="Arial" pitchFamily="34" charset="0"/>
                        </a:rPr>
                        <a:t>Other</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90.580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79.797</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89.255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53.305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91.400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94.142</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3"/>
                  </a:ext>
                </a:extLst>
              </a:tr>
              <a:tr h="821438">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rgbClr val="000000"/>
                          </a:solidFill>
                          <a:effectLst/>
                          <a:latin typeface="Arial" pitchFamily="34" charset="0"/>
                          <a:cs typeface="Arial" pitchFamily="34" charset="0"/>
                        </a:rPr>
                        <a:t>Total</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1.596.060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1.351.265</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1.343.018</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1.383.690</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1.410.094</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hr-HR" sz="1400" b="1" i="0" u="none" strike="noStrike" cap="none" normalizeH="0" baseline="0" dirty="0" smtClean="0">
                          <a:ln>
                            <a:noFill/>
                          </a:ln>
                          <a:solidFill>
                            <a:schemeClr val="tx1"/>
                          </a:solidFill>
                          <a:effectLst/>
                          <a:latin typeface="Arial" pitchFamily="34" charset="0"/>
                          <a:cs typeface="Arial" pitchFamily="34" charset="0"/>
                        </a:rPr>
                        <a:t>1.449.033</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txBody>
                  <a:tcPr marL="91441" marR="91441"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67397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2"/>
          <p:cNvSpPr txBox="1">
            <a:spLocks noChangeArrowheads="1"/>
          </p:cNvSpPr>
          <p:nvPr/>
        </p:nvSpPr>
        <p:spPr bwMode="auto">
          <a:xfrm>
            <a:off x="821531" y="188640"/>
            <a:ext cx="7500937" cy="815975"/>
          </a:xfrm>
          <a:prstGeom prst="rect">
            <a:avLst/>
          </a:prstGeom>
          <a:noFill/>
          <a:ln w="0">
            <a:noFill/>
            <a:miter lim="800000"/>
            <a:headEnd/>
            <a:tailEnd/>
          </a:ln>
          <a:effectLst/>
        </p:spPr>
        <p:txBody>
          <a:bodyPr>
            <a:spAutoFit/>
          </a:bodyPr>
          <a:lstStyle/>
          <a:p>
            <a:pPr algn="ctr">
              <a:spcBef>
                <a:spcPct val="50000"/>
              </a:spcBef>
              <a:defRPr/>
            </a:pPr>
            <a:r>
              <a:rPr lang="en-GB" sz="2000" b="1" dirty="0">
                <a:latin typeface="+mj-lt"/>
                <a:cs typeface="Times New Roman" pitchFamily="18" charset="0"/>
              </a:rPr>
              <a:t>T</a:t>
            </a:r>
            <a:r>
              <a:rPr lang="hr-HR" sz="2000" b="1" dirty="0">
                <a:latin typeface="+mj-lt"/>
                <a:cs typeface="Times New Roman" pitchFamily="18" charset="0"/>
              </a:rPr>
              <a:t>RAFFIC</a:t>
            </a:r>
            <a:r>
              <a:rPr lang="en-GB" sz="2000" b="1" dirty="0">
                <a:latin typeface="+mj-lt"/>
                <a:cs typeface="Times New Roman" pitchFamily="18" charset="0"/>
              </a:rPr>
              <a:t> </a:t>
            </a:r>
            <a:r>
              <a:rPr lang="hr-HR" sz="2000" b="1" dirty="0">
                <a:latin typeface="+mj-lt"/>
                <a:cs typeface="Times New Roman" pitchFamily="18" charset="0"/>
              </a:rPr>
              <a:t>FIGURES</a:t>
            </a:r>
            <a:r>
              <a:rPr lang="en-GB" sz="2000" b="1" dirty="0">
                <a:latin typeface="+mj-lt"/>
                <a:cs typeface="Times New Roman" pitchFamily="18" charset="0"/>
              </a:rPr>
              <a:t> </a:t>
            </a:r>
            <a:r>
              <a:rPr lang="hr-HR" sz="2000" b="1" dirty="0" smtClean="0">
                <a:latin typeface="+mj-lt"/>
                <a:cs typeface="Times New Roman" pitchFamily="18" charset="0"/>
              </a:rPr>
              <a:t>PORT GRUZ BY</a:t>
            </a:r>
            <a:r>
              <a:rPr lang="en-GB" sz="2000" b="1" dirty="0" smtClean="0">
                <a:latin typeface="+mj-lt"/>
                <a:cs typeface="Times New Roman" pitchFamily="18" charset="0"/>
              </a:rPr>
              <a:t> </a:t>
            </a:r>
            <a:r>
              <a:rPr lang="hr-HR" sz="2000" b="1" dirty="0">
                <a:latin typeface="+mj-lt"/>
                <a:cs typeface="Times New Roman" pitchFamily="18" charset="0"/>
              </a:rPr>
              <a:t>CATEGORIES / PERIOD </a:t>
            </a:r>
            <a:r>
              <a:rPr lang="hr-HR" sz="2000" b="1" dirty="0" smtClean="0">
                <a:latin typeface="+mj-lt"/>
                <a:cs typeface="Times New Roman" pitchFamily="18" charset="0"/>
              </a:rPr>
              <a:t>2013 </a:t>
            </a:r>
            <a:r>
              <a:rPr lang="hr-HR" sz="2000" b="1" dirty="0">
                <a:latin typeface="+mj-lt"/>
                <a:cs typeface="Times New Roman" pitchFamily="18" charset="0"/>
              </a:rPr>
              <a:t>– </a:t>
            </a:r>
            <a:r>
              <a:rPr lang="hr-HR" sz="2000" b="1" dirty="0" smtClean="0">
                <a:latin typeface="+mj-lt"/>
                <a:cs typeface="Times New Roman" pitchFamily="18" charset="0"/>
              </a:rPr>
              <a:t>2017</a:t>
            </a:r>
            <a:endParaRPr lang="hr-HR" sz="2000" b="1" dirty="0">
              <a:latin typeface="+mj-lt"/>
              <a:cs typeface="Times New Roman" pitchFamily="18" charset="0"/>
            </a:endParaRPr>
          </a:p>
          <a:p>
            <a:pPr>
              <a:spcBef>
                <a:spcPct val="50000"/>
              </a:spcBef>
              <a:defRPr/>
            </a:pPr>
            <a:r>
              <a:rPr lang="hr-HR" dirty="0">
                <a:solidFill>
                  <a:schemeClr val="accent3">
                    <a:lumMod val="40000"/>
                    <a:lumOff val="60000"/>
                  </a:schemeClr>
                </a:solidFill>
                <a:latin typeface="Tahom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4251838402"/>
              </p:ext>
            </p:extLst>
          </p:nvPr>
        </p:nvGraphicFramePr>
        <p:xfrm>
          <a:off x="107504" y="908721"/>
          <a:ext cx="8928992" cy="5256583"/>
        </p:xfrm>
        <a:graphic>
          <a:graphicData uri="http://schemas.openxmlformats.org/drawingml/2006/table">
            <a:tbl>
              <a:tblPr firstRow="1" firstCol="1" bandRow="1">
                <a:tableStyleId>{5C22544A-7EE6-4342-B048-85BDC9FD1C3A}</a:tableStyleId>
              </a:tblPr>
              <a:tblGrid>
                <a:gridCol w="815142">
                  <a:extLst>
                    <a:ext uri="{9D8B030D-6E8A-4147-A177-3AD203B41FA5}">
                      <a16:colId xmlns:a16="http://schemas.microsoft.com/office/drawing/2014/main" val="20000"/>
                    </a:ext>
                  </a:extLst>
                </a:gridCol>
                <a:gridCol w="105706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18387">
                  <a:extLst>
                    <a:ext uri="{9D8B030D-6E8A-4147-A177-3AD203B41FA5}">
                      <a16:colId xmlns:a16="http://schemas.microsoft.com/office/drawing/2014/main" val="20004"/>
                    </a:ext>
                  </a:extLst>
                </a:gridCol>
                <a:gridCol w="997837">
                  <a:extLst>
                    <a:ext uri="{9D8B030D-6E8A-4147-A177-3AD203B41FA5}">
                      <a16:colId xmlns:a16="http://schemas.microsoft.com/office/drawing/2014/main" val="20005"/>
                    </a:ext>
                  </a:extLst>
                </a:gridCol>
                <a:gridCol w="987470">
                  <a:extLst>
                    <a:ext uri="{9D8B030D-6E8A-4147-A177-3AD203B41FA5}">
                      <a16:colId xmlns:a16="http://schemas.microsoft.com/office/drawing/2014/main" val="20006"/>
                    </a:ext>
                  </a:extLst>
                </a:gridCol>
                <a:gridCol w="1082006">
                  <a:extLst>
                    <a:ext uri="{9D8B030D-6E8A-4147-A177-3AD203B41FA5}">
                      <a16:colId xmlns:a16="http://schemas.microsoft.com/office/drawing/2014/main" val="20007"/>
                    </a:ext>
                  </a:extLst>
                </a:gridCol>
                <a:gridCol w="882852">
                  <a:extLst>
                    <a:ext uri="{9D8B030D-6E8A-4147-A177-3AD203B41FA5}">
                      <a16:colId xmlns:a16="http://schemas.microsoft.com/office/drawing/2014/main" val="20008"/>
                    </a:ext>
                  </a:extLst>
                </a:gridCol>
              </a:tblGrid>
              <a:tr h="602246">
                <a:tc gridSpan="2">
                  <a:txBody>
                    <a:bodyPr/>
                    <a:lstStyle/>
                    <a:p>
                      <a:pPr indent="0" algn="l">
                        <a:lnSpc>
                          <a:spcPct val="115000"/>
                        </a:lnSpc>
                        <a:spcBef>
                          <a:spcPts val="1000"/>
                        </a:spcBef>
                        <a:spcAft>
                          <a:spcPts val="0"/>
                        </a:spcAft>
                      </a:pPr>
                      <a:r>
                        <a:rPr lang="hr-HR" sz="1400" dirty="0" smtClean="0">
                          <a:effectLst/>
                          <a:latin typeface="Arial" pitchFamily="34" charset="0"/>
                          <a:cs typeface="Arial" pitchFamily="34" charset="0"/>
                        </a:rPr>
                        <a:t>Year / Categories of traffic</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hMerge="1">
                  <a:txBody>
                    <a:bodyPr/>
                    <a:lstStyle/>
                    <a:p>
                      <a:endParaRPr lang="hr-HR"/>
                    </a:p>
                  </a:txBody>
                  <a:tcPr/>
                </a:tc>
                <a:tc>
                  <a:txBody>
                    <a:bodyPr/>
                    <a:lstStyle/>
                    <a:p>
                      <a:pPr indent="0" algn="ctr">
                        <a:lnSpc>
                          <a:spcPct val="115000"/>
                        </a:lnSpc>
                        <a:spcBef>
                          <a:spcPts val="1000"/>
                        </a:spcBef>
                        <a:spcAft>
                          <a:spcPts val="0"/>
                        </a:spcAft>
                      </a:pPr>
                      <a:r>
                        <a:rPr lang="hr-HR" sz="1400" dirty="0">
                          <a:effectLst/>
                          <a:latin typeface="Arial" pitchFamily="34" charset="0"/>
                          <a:cs typeface="Arial" pitchFamily="34" charset="0"/>
                        </a:rPr>
                        <a:t>2013</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a:effectLst/>
                          <a:latin typeface="Arial" pitchFamily="34" charset="0"/>
                          <a:cs typeface="Arial" pitchFamily="34" charset="0"/>
                        </a:rPr>
                        <a:t>2014</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a:effectLst/>
                          <a:latin typeface="Arial" pitchFamily="34" charset="0"/>
                          <a:cs typeface="Arial" pitchFamily="34" charset="0"/>
                        </a:rPr>
                        <a:t>2015</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smtClean="0">
                          <a:effectLst/>
                          <a:latin typeface="Arial" pitchFamily="34" charset="0"/>
                          <a:cs typeface="Arial" pitchFamily="34" charset="0"/>
                        </a:rPr>
                        <a:t>2016</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smtClean="0">
                          <a:effectLst/>
                          <a:latin typeface="Arial" pitchFamily="34" charset="0"/>
                          <a:cs typeface="Arial" pitchFamily="34" charset="0"/>
                        </a:rPr>
                        <a:t>2017</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smtClean="0">
                          <a:effectLst/>
                          <a:latin typeface="Arial" pitchFamily="34" charset="0"/>
                          <a:cs typeface="Arial" pitchFamily="34" charset="0"/>
                        </a:rPr>
                        <a:t>Total</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ctr">
                        <a:lnSpc>
                          <a:spcPct val="115000"/>
                        </a:lnSpc>
                        <a:spcBef>
                          <a:spcPts val="1000"/>
                        </a:spcBef>
                        <a:spcAft>
                          <a:spcPts val="0"/>
                        </a:spcAft>
                      </a:pPr>
                      <a:r>
                        <a:rPr lang="hr-HR" sz="1400" dirty="0" smtClean="0">
                          <a:effectLst/>
                          <a:latin typeface="Arial" pitchFamily="34" charset="0"/>
                          <a:ea typeface="Calibri"/>
                          <a:cs typeface="Arial" pitchFamily="34" charset="0"/>
                        </a:rPr>
                        <a:t>%</a:t>
                      </a:r>
                      <a:endParaRPr lang="hr-HR" sz="1400" dirty="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extLst>
                  <a:ext uri="{0D108BD9-81ED-4DB2-BD59-A6C34878D82A}">
                    <a16:rowId xmlns:a16="http://schemas.microsoft.com/office/drawing/2014/main" val="10000"/>
                  </a:ext>
                </a:extLst>
              </a:tr>
              <a:tr h="463915">
                <a:tc rowSpan="4">
                  <a:txBody>
                    <a:bodyPr/>
                    <a:lstStyle/>
                    <a:p>
                      <a:pPr marL="71755" marR="71755" indent="0" algn="ctr">
                        <a:lnSpc>
                          <a:spcPct val="115000"/>
                        </a:lnSpc>
                        <a:spcBef>
                          <a:spcPts val="1000"/>
                        </a:spcBef>
                        <a:spcAft>
                          <a:spcPts val="0"/>
                        </a:spcAft>
                      </a:pPr>
                      <a:r>
                        <a:rPr lang="hr-HR" sz="1400" dirty="0" smtClean="0">
                          <a:effectLst/>
                          <a:latin typeface="Arial" pitchFamily="34" charset="0"/>
                          <a:cs typeface="Arial" pitchFamily="34" charset="0"/>
                        </a:rPr>
                        <a:t>Domestic passengers</a:t>
                      </a:r>
                      <a:endParaRPr lang="hr-HR" sz="1400" dirty="0">
                        <a:effectLst/>
                        <a:latin typeface="Arial" pitchFamily="34" charset="0"/>
                        <a:ea typeface="Calibri"/>
                        <a:cs typeface="Arial" pitchFamily="34" charset="0"/>
                      </a:endParaRPr>
                    </a:p>
                  </a:txBody>
                  <a:tcPr marL="68580" marR="68580" marT="0" marB="0" vert="vert270">
                    <a:solidFill>
                      <a:schemeClr val="bg2">
                        <a:lumMod val="60000"/>
                        <a:lumOff val="40000"/>
                        <a:alpha val="76000"/>
                      </a:schemeClr>
                    </a:solidFill>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Ferry</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330.118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335.072</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363.649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426.329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506.159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cs typeface="Arial" pitchFamily="34" charset="0"/>
                        </a:rPr>
                        <a:t>1.961.327</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29%</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1"/>
                  </a:ext>
                </a:extLst>
              </a:tr>
              <a:tr h="463915">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ea typeface="+mn-ea"/>
                          <a:cs typeface="Arial" pitchFamily="34" charset="0"/>
                        </a:rPr>
                        <a:t>* Other</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90.580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76.470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a:effectLst/>
                          <a:latin typeface="Arial" pitchFamily="34" charset="0"/>
                          <a:cs typeface="Arial" pitchFamily="34" charset="0"/>
                        </a:rPr>
                        <a:t>86.135</a:t>
                      </a:r>
                      <a:endParaRPr lang="hr-HR" sz="140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50.300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88.400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cs typeface="Arial" pitchFamily="34" charset="0"/>
                        </a:rPr>
                        <a:t>391.885</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6%</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2"/>
                  </a:ext>
                </a:extLst>
              </a:tr>
              <a:tr h="463915">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Total A</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420.698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411.542</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449.784</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476.629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594.559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2.353.212</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35%</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3"/>
                  </a:ext>
                </a:extLst>
              </a:tr>
              <a:tr h="463915">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29%</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31%</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35%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35%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43%</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35%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endParaRPr lang="hr-HR" sz="1400" b="1" dirty="0">
                        <a:effectLst/>
                        <a:latin typeface="Arial" pitchFamily="34" charset="0"/>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4"/>
                  </a:ext>
                </a:extLst>
              </a:tr>
              <a:tr h="463915">
                <a:tc rowSpan="4">
                  <a:txBody>
                    <a:bodyPr/>
                    <a:lstStyle/>
                    <a:p>
                      <a:pPr marL="71755" marR="71755" indent="0" algn="ctr">
                        <a:lnSpc>
                          <a:spcPct val="115000"/>
                        </a:lnSpc>
                        <a:spcBef>
                          <a:spcPts val="1000"/>
                        </a:spcBef>
                        <a:spcAft>
                          <a:spcPts val="0"/>
                        </a:spcAft>
                      </a:pPr>
                      <a:r>
                        <a:rPr lang="hr-HR" sz="1400" dirty="0" smtClean="0">
                          <a:effectLst/>
                          <a:latin typeface="Arial" pitchFamily="34" charset="0"/>
                          <a:cs typeface="Arial" pitchFamily="34" charset="0"/>
                        </a:rPr>
                        <a:t>International passengers</a:t>
                      </a:r>
                      <a:endParaRPr lang="hr-HR" sz="1400" dirty="0">
                        <a:effectLst/>
                        <a:latin typeface="Arial" pitchFamily="34" charset="0"/>
                        <a:ea typeface="Calibri"/>
                        <a:cs typeface="Arial" pitchFamily="34" charset="0"/>
                      </a:endParaRPr>
                    </a:p>
                  </a:txBody>
                  <a:tcPr marL="68580" marR="68580" marT="0" marB="0" vert="vert270">
                    <a:solidFill>
                      <a:schemeClr val="bg2">
                        <a:lumMod val="60000"/>
                        <a:lumOff val="40000"/>
                        <a:alpha val="76000"/>
                      </a:schemeClr>
                    </a:solidFill>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Ferry</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88.437</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91.986</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77.506</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70.468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63.617</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392.014</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6%</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5"/>
                  </a:ext>
                </a:extLst>
              </a:tr>
              <a:tr h="463915">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Cruise</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942.909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806.187</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768.434</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800.300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704.812</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4.022.642</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59%</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6"/>
                  </a:ext>
                </a:extLst>
              </a:tr>
              <a:tr h="703466">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Total B</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1.031.346</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898.173</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845.940</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870.768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768.429</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4.414.656</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65%</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7"/>
                  </a:ext>
                </a:extLst>
              </a:tr>
              <a:tr h="463915">
                <a:tc vMerge="1">
                  <a:txBody>
                    <a:bodyPr/>
                    <a:lstStyle/>
                    <a:p>
                      <a:endParaRPr lang="hr-HR"/>
                    </a:p>
                  </a:txBody>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71%</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69%</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65%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65%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57%</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lnSpc>
                          <a:spcPct val="115000"/>
                        </a:lnSpc>
                        <a:spcBef>
                          <a:spcPts val="1000"/>
                        </a:spcBef>
                        <a:spcAft>
                          <a:spcPts val="0"/>
                        </a:spcAft>
                      </a:pPr>
                      <a:r>
                        <a:rPr lang="hr-HR" sz="1400" b="1" dirty="0" smtClean="0">
                          <a:effectLst/>
                          <a:latin typeface="Arial" pitchFamily="34" charset="0"/>
                          <a:cs typeface="Arial" pitchFamily="34" charset="0"/>
                        </a:rPr>
                        <a:t>65%</a:t>
                      </a:r>
                      <a:endParaRPr lang="hr-HR" sz="1400" b="1" dirty="0">
                        <a:effectLst/>
                        <a:latin typeface="Arial" pitchFamily="34" charset="0"/>
                        <a:ea typeface="Calibri"/>
                        <a:cs typeface="Arial" pitchFamily="34" charset="0"/>
                      </a:endParaRPr>
                    </a:p>
                  </a:txBody>
                  <a:tcPr marL="68580" marR="68580" marT="0" marB="0" anchor="ctr">
                    <a:solidFill>
                      <a:schemeClr val="tx1">
                        <a:alpha val="76000"/>
                      </a:schemeClr>
                    </a:solidFill>
                  </a:tcPr>
                </a:tc>
                <a:tc>
                  <a:txBody>
                    <a:bodyPr/>
                    <a:lstStyle/>
                    <a:p>
                      <a:pPr indent="0" algn="r"/>
                      <a:endParaRPr lang="hr-HR" sz="1400" b="1" dirty="0">
                        <a:effectLst/>
                        <a:latin typeface="Arial" pitchFamily="34" charset="0"/>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8"/>
                  </a:ext>
                </a:extLst>
              </a:tr>
              <a:tr h="703466">
                <a:tc>
                  <a:txBody>
                    <a:bodyPr/>
                    <a:lstStyle/>
                    <a:p>
                      <a:pPr indent="450215" algn="l">
                        <a:lnSpc>
                          <a:spcPct val="115000"/>
                        </a:lnSpc>
                        <a:spcBef>
                          <a:spcPts val="1000"/>
                        </a:spcBef>
                        <a:spcAft>
                          <a:spcPts val="0"/>
                        </a:spcAft>
                      </a:pPr>
                      <a:r>
                        <a:rPr lang="hr-HR" sz="1400">
                          <a:effectLst/>
                          <a:latin typeface="Arial" pitchFamily="34" charset="0"/>
                          <a:cs typeface="Arial" pitchFamily="34" charset="0"/>
                        </a:rPr>
                        <a:t> </a:t>
                      </a:r>
                      <a:endParaRPr lang="hr-HR" sz="1400">
                        <a:effectLst/>
                        <a:latin typeface="Arial" pitchFamily="34" charset="0"/>
                        <a:ea typeface="Calibri"/>
                        <a:cs typeface="Arial" pitchFamily="34" charset="0"/>
                      </a:endParaRPr>
                    </a:p>
                  </a:txBody>
                  <a:tcPr marL="68580" marR="68580" marT="0" marB="0">
                    <a:solidFill>
                      <a:schemeClr val="bg2">
                        <a:lumMod val="60000"/>
                        <a:lumOff val="40000"/>
                        <a:alpha val="76000"/>
                      </a:schemeClr>
                    </a:solidFill>
                  </a:tcPr>
                </a:tc>
                <a:tc>
                  <a:txBody>
                    <a:bodyPr/>
                    <a:lstStyle/>
                    <a:p>
                      <a:pPr indent="0" algn="l">
                        <a:lnSpc>
                          <a:spcPct val="115000"/>
                        </a:lnSpc>
                        <a:spcBef>
                          <a:spcPts val="1000"/>
                        </a:spcBef>
                        <a:spcAft>
                          <a:spcPts val="0"/>
                        </a:spcAft>
                      </a:pPr>
                      <a:r>
                        <a:rPr lang="hr-HR" sz="1400" b="1" dirty="0" smtClean="0">
                          <a:effectLst/>
                          <a:latin typeface="Arial" pitchFamily="34" charset="0"/>
                          <a:cs typeface="Arial" pitchFamily="34" charset="0"/>
                        </a:rPr>
                        <a:t>Total A+B</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1.452.044</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1.309.715</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a:effectLst/>
                          <a:latin typeface="Arial" pitchFamily="34" charset="0"/>
                          <a:cs typeface="Arial" pitchFamily="34" charset="0"/>
                        </a:rPr>
                        <a:t>1.295.724</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cs typeface="Arial" pitchFamily="34" charset="0"/>
                        </a:rPr>
                        <a:t>1.347.397</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cs typeface="Arial" pitchFamily="34" charset="0"/>
                        </a:rPr>
                        <a:t>1.362.988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dirty="0" smtClean="0">
                          <a:effectLst/>
                          <a:latin typeface="Arial" pitchFamily="34" charset="0"/>
                          <a:ea typeface="Calibri"/>
                          <a:cs typeface="Arial" pitchFamily="34" charset="0"/>
                        </a:rPr>
                        <a:t>6.767.868</a:t>
                      </a:r>
                      <a:endParaRPr lang="hr-HR" sz="1400" dirty="0">
                        <a:effectLst/>
                        <a:latin typeface="Arial" pitchFamily="34" charset="0"/>
                        <a:ea typeface="Calibri"/>
                        <a:cs typeface="Arial" pitchFamily="34" charset="0"/>
                      </a:endParaRPr>
                    </a:p>
                  </a:txBody>
                  <a:tcPr marL="68580" marR="68580" marT="0" marB="0">
                    <a:solidFill>
                      <a:schemeClr val="tx1">
                        <a:alpha val="76000"/>
                      </a:schemeClr>
                    </a:solidFill>
                  </a:tcPr>
                </a:tc>
                <a:tc>
                  <a:txBody>
                    <a:bodyPr/>
                    <a:lstStyle/>
                    <a:p>
                      <a:pPr indent="0" algn="r">
                        <a:lnSpc>
                          <a:spcPct val="115000"/>
                        </a:lnSpc>
                        <a:spcBef>
                          <a:spcPts val="1000"/>
                        </a:spcBef>
                        <a:spcAft>
                          <a:spcPts val="0"/>
                        </a:spcAft>
                      </a:pPr>
                      <a:r>
                        <a:rPr lang="hr-HR" sz="1400" b="1" dirty="0">
                          <a:effectLst/>
                          <a:latin typeface="Arial" pitchFamily="34" charset="0"/>
                          <a:cs typeface="Arial" pitchFamily="34" charset="0"/>
                        </a:rPr>
                        <a:t>100,0%</a:t>
                      </a:r>
                      <a:endParaRPr lang="hr-HR" sz="1400" b="1" dirty="0">
                        <a:effectLst/>
                        <a:latin typeface="Arial" pitchFamily="34" charset="0"/>
                        <a:ea typeface="Calibri"/>
                        <a:cs typeface="Arial" pitchFamily="34" charset="0"/>
                      </a:endParaRPr>
                    </a:p>
                  </a:txBody>
                  <a:tcPr marL="68580" marR="68580" marT="0" marB="0">
                    <a:solidFill>
                      <a:schemeClr val="tx1">
                        <a:alpha val="76000"/>
                      </a:schemeClr>
                    </a:solidFill>
                  </a:tcPr>
                </a:tc>
                <a:extLst>
                  <a:ext uri="{0D108BD9-81ED-4DB2-BD59-A6C34878D82A}">
                    <a16:rowId xmlns:a16="http://schemas.microsoft.com/office/drawing/2014/main" val="10009"/>
                  </a:ext>
                </a:extLst>
              </a:tr>
            </a:tbl>
          </a:graphicData>
        </a:graphic>
      </p:graphicFrame>
      <p:sp>
        <p:nvSpPr>
          <p:cNvPr id="5" name="TextBox 4"/>
          <p:cNvSpPr txBox="1"/>
          <p:nvPr/>
        </p:nvSpPr>
        <p:spPr>
          <a:xfrm>
            <a:off x="821530" y="6268670"/>
            <a:ext cx="4182517" cy="369332"/>
          </a:xfrm>
          <a:prstGeom prst="rect">
            <a:avLst/>
          </a:prstGeom>
          <a:noFill/>
        </p:spPr>
        <p:txBody>
          <a:bodyPr wrap="square" rtlCol="0">
            <a:spAutoFit/>
          </a:bodyPr>
          <a:lstStyle/>
          <a:p>
            <a:r>
              <a:rPr lang="hr-HR" dirty="0" smtClean="0"/>
              <a:t>* domestic cruise, </a:t>
            </a:r>
            <a:r>
              <a:rPr lang="en-US" dirty="0"/>
              <a:t>da</a:t>
            </a:r>
            <a:r>
              <a:rPr lang="hr-HR" dirty="0"/>
              <a:t>ily </a:t>
            </a:r>
            <a:r>
              <a:rPr lang="hr-HR" dirty="0" smtClean="0"/>
              <a:t>excursions</a:t>
            </a:r>
            <a:endParaRPr lang="hr-HR" dirty="0"/>
          </a:p>
        </p:txBody>
      </p:sp>
    </p:spTree>
    <p:extLst>
      <p:ext uri="{BB962C8B-B14F-4D97-AF65-F5344CB8AC3E}">
        <p14:creationId xmlns:p14="http://schemas.microsoft.com/office/powerpoint/2010/main" val="2174801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600" dirty="0"/>
              <a:t>Cruise p</a:t>
            </a:r>
            <a:r>
              <a:rPr lang="en-US" sz="3600" dirty="0"/>
              <a:t>a</a:t>
            </a:r>
            <a:r>
              <a:rPr lang="hr-HR" sz="3600" dirty="0"/>
              <a:t>ssenger </a:t>
            </a:r>
            <a:r>
              <a:rPr lang="en-US" sz="3600" dirty="0"/>
              <a:t>per months </a:t>
            </a:r>
            <a:r>
              <a:rPr lang="hr-HR" sz="3600" dirty="0"/>
              <a:t>2015/</a:t>
            </a:r>
            <a:r>
              <a:rPr lang="en-US" sz="3600" dirty="0"/>
              <a:t>2016</a:t>
            </a:r>
            <a:endParaRPr lang="hr-HR" sz="3600" dirty="0"/>
          </a:p>
        </p:txBody>
      </p:sp>
      <p:pic>
        <p:nvPicPr>
          <p:cNvPr id="5" name="Picture 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7920880" cy="495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12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Weekly schedule arrivals </a:t>
            </a:r>
            <a:r>
              <a:rPr lang="hr-HR" sz="2800" dirty="0" smtClean="0"/>
              <a:t>of </a:t>
            </a:r>
            <a:r>
              <a:rPr lang="en-US" sz="2800" dirty="0" smtClean="0"/>
              <a:t>cruise passengers </a:t>
            </a:r>
            <a:r>
              <a:rPr lang="hr-HR" sz="2800" dirty="0" smtClean="0"/>
              <a:t>in </a:t>
            </a:r>
            <a:r>
              <a:rPr lang="en-US" sz="2800" dirty="0" smtClean="0"/>
              <a:t>201</a:t>
            </a:r>
            <a:r>
              <a:rPr lang="hr-HR" sz="2800" dirty="0" smtClean="0"/>
              <a:t>6</a:t>
            </a:r>
            <a:endParaRPr lang="hr-HR" sz="2800" dirty="0"/>
          </a:p>
        </p:txBody>
      </p:sp>
      <p:graphicFrame>
        <p:nvGraphicFramePr>
          <p:cNvPr id="4" name="Grafikon 23"/>
          <p:cNvGraphicFramePr/>
          <p:nvPr>
            <p:extLst>
              <p:ext uri="{D42A27DB-BD31-4B8C-83A1-F6EECF244321}">
                <p14:modId xmlns:p14="http://schemas.microsoft.com/office/powerpoint/2010/main" val="918049209"/>
              </p:ext>
            </p:extLst>
          </p:nvPr>
        </p:nvGraphicFramePr>
        <p:xfrm>
          <a:off x="827584" y="1268760"/>
          <a:ext cx="7632848"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1582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600" dirty="0"/>
              <a:t>Pa</a:t>
            </a:r>
            <a:r>
              <a:rPr lang="hr-HR" sz="3600" dirty="0"/>
              <a:t>ssengers</a:t>
            </a:r>
            <a:r>
              <a:rPr lang="en-US" sz="3600" dirty="0"/>
              <a:t> by nationality </a:t>
            </a:r>
            <a:r>
              <a:rPr lang="hr-HR" sz="3600" dirty="0"/>
              <a:t>(</a:t>
            </a:r>
            <a:r>
              <a:rPr lang="en-US" sz="3600" dirty="0" smtClean="0"/>
              <a:t>201</a:t>
            </a:r>
            <a:r>
              <a:rPr lang="hr-HR" sz="3600" dirty="0" smtClean="0"/>
              <a:t>6)</a:t>
            </a:r>
            <a:endParaRPr lang="hr-HR" sz="3600"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graphicFrame>
        <p:nvGraphicFramePr>
          <p:cNvPr id="5" name="Tablica 2"/>
          <p:cNvGraphicFramePr>
            <a:graphicFrameLocks noGrp="1"/>
          </p:cNvGraphicFramePr>
          <p:nvPr>
            <p:extLst>
              <p:ext uri="{D42A27DB-BD31-4B8C-83A1-F6EECF244321}">
                <p14:modId xmlns:p14="http://schemas.microsoft.com/office/powerpoint/2010/main" val="2666798742"/>
              </p:ext>
            </p:extLst>
          </p:nvPr>
        </p:nvGraphicFramePr>
        <p:xfrm>
          <a:off x="395536" y="980728"/>
          <a:ext cx="8496944" cy="5472605"/>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2124236">
                  <a:extLst>
                    <a:ext uri="{9D8B030D-6E8A-4147-A177-3AD203B41FA5}">
                      <a16:colId xmlns:a16="http://schemas.microsoft.com/office/drawing/2014/main" val="20002"/>
                    </a:ext>
                  </a:extLst>
                </a:gridCol>
                <a:gridCol w="2124236">
                  <a:extLst>
                    <a:ext uri="{9D8B030D-6E8A-4147-A177-3AD203B41FA5}">
                      <a16:colId xmlns:a16="http://schemas.microsoft.com/office/drawing/2014/main" val="20003"/>
                    </a:ext>
                  </a:extLst>
                </a:gridCol>
              </a:tblGrid>
              <a:tr h="927809">
                <a:tc>
                  <a:txBody>
                    <a:bodyPr/>
                    <a:lstStyle/>
                    <a:p>
                      <a:pPr indent="450215" algn="r">
                        <a:lnSpc>
                          <a:spcPct val="150000"/>
                        </a:lnSpc>
                        <a:spcBef>
                          <a:spcPts val="1000"/>
                        </a:spcBef>
                        <a:spcAft>
                          <a:spcPts val="0"/>
                        </a:spcAft>
                      </a:pPr>
                      <a:r>
                        <a:rPr lang="hr-HR" sz="900" dirty="0">
                          <a:effectLst/>
                        </a:rPr>
                        <a:t> </a:t>
                      </a:r>
                      <a:endParaRPr lang="hr-HR" sz="1200" dirty="0">
                        <a:effectLst/>
                        <a:latin typeface="Times New Roman"/>
                        <a:ea typeface="Calibri"/>
                        <a:cs typeface="Times New Roman"/>
                      </a:endParaRPr>
                    </a:p>
                  </a:txBody>
                  <a:tcPr marL="68580" marR="68580" marT="0" marB="0" anchor="b"/>
                </a:tc>
                <a:tc>
                  <a:txBody>
                    <a:bodyPr/>
                    <a:lstStyle/>
                    <a:p>
                      <a:pPr indent="450215" algn="ctr">
                        <a:lnSpc>
                          <a:spcPct val="150000"/>
                        </a:lnSpc>
                        <a:spcBef>
                          <a:spcPts val="1000"/>
                        </a:spcBef>
                        <a:spcAft>
                          <a:spcPts val="0"/>
                        </a:spcAft>
                      </a:pPr>
                      <a:r>
                        <a:rPr lang="en-US" sz="2000" noProof="0" dirty="0" smtClean="0">
                          <a:effectLst/>
                          <a:latin typeface="+mn-lt"/>
                          <a:ea typeface="+mn-ea"/>
                          <a:cs typeface="+mn-cs"/>
                        </a:rPr>
                        <a:t>Nationality</a:t>
                      </a:r>
                      <a:endParaRPr lang="en-US" sz="2000" noProof="0" dirty="0">
                        <a:effectLst/>
                        <a:latin typeface="Times New Roman"/>
                        <a:ea typeface="Calibri"/>
                        <a:cs typeface="Times New Roman"/>
                      </a:endParaRPr>
                    </a:p>
                  </a:txBody>
                  <a:tcPr marL="68580" marR="68580" marT="0" marB="0" anchor="ctr"/>
                </a:tc>
                <a:tc>
                  <a:txBody>
                    <a:bodyPr/>
                    <a:lstStyle/>
                    <a:p>
                      <a:pPr indent="450215" algn="ctr">
                        <a:lnSpc>
                          <a:spcPct val="150000"/>
                        </a:lnSpc>
                        <a:spcBef>
                          <a:spcPts val="1000"/>
                        </a:spcBef>
                        <a:spcAft>
                          <a:spcPts val="0"/>
                        </a:spcAft>
                      </a:pPr>
                      <a:r>
                        <a:rPr lang="en-US" sz="2000" noProof="0" dirty="0" err="1" smtClean="0">
                          <a:effectLst/>
                          <a:latin typeface="+mn-lt"/>
                          <a:ea typeface="+mn-ea"/>
                          <a:cs typeface="+mn-cs"/>
                        </a:rPr>
                        <a:t>Pax</a:t>
                      </a:r>
                      <a:endParaRPr lang="en-US" sz="2000" noProof="0" dirty="0">
                        <a:effectLst/>
                        <a:latin typeface="Times New Roman"/>
                        <a:ea typeface="Calibri"/>
                        <a:cs typeface="Times New Roman"/>
                      </a:endParaRPr>
                    </a:p>
                  </a:txBody>
                  <a:tcPr marL="68580" marR="68580" marT="0" marB="0" anchor="ctr"/>
                </a:tc>
                <a:tc>
                  <a:txBody>
                    <a:bodyPr/>
                    <a:lstStyle/>
                    <a:p>
                      <a:pPr indent="450215" algn="ctr">
                        <a:lnSpc>
                          <a:spcPct val="150000"/>
                        </a:lnSpc>
                        <a:spcBef>
                          <a:spcPts val="1000"/>
                        </a:spcBef>
                        <a:spcAft>
                          <a:spcPts val="0"/>
                        </a:spcAft>
                      </a:pPr>
                      <a:r>
                        <a:rPr lang="en-US" sz="2000" noProof="0" dirty="0" smtClean="0">
                          <a:effectLst/>
                          <a:latin typeface="Times New Roman"/>
                          <a:ea typeface="Calibri"/>
                          <a:cs typeface="Times New Roman"/>
                        </a:rPr>
                        <a:t>Ration in total</a:t>
                      </a:r>
                      <a:endParaRPr lang="en-US" sz="2000" noProof="0" dirty="0">
                        <a:effectLst/>
                        <a:latin typeface="Times New Roman"/>
                        <a:ea typeface="Calibri"/>
                        <a:cs typeface="Times New Roman"/>
                      </a:endParaRPr>
                    </a:p>
                  </a:txBody>
                  <a:tcPr marL="68580" marR="68580" marT="0" marB="0" anchor="ctr"/>
                </a:tc>
                <a:extLst>
                  <a:ext uri="{0D108BD9-81ED-4DB2-BD59-A6C34878D82A}">
                    <a16:rowId xmlns:a16="http://schemas.microsoft.com/office/drawing/2014/main" val="10000"/>
                  </a:ext>
                </a:extLst>
              </a:tr>
              <a:tr h="493478">
                <a:tc>
                  <a:txBody>
                    <a:bodyPr/>
                    <a:lstStyle/>
                    <a:p>
                      <a:pPr indent="450215" algn="l">
                        <a:lnSpc>
                          <a:spcPct val="150000"/>
                        </a:lnSpc>
                        <a:spcBef>
                          <a:spcPts val="1000"/>
                        </a:spcBef>
                        <a:spcAft>
                          <a:spcPts val="0"/>
                        </a:spcAft>
                      </a:pPr>
                      <a:r>
                        <a:rPr lang="hr-HR" sz="2000" dirty="0" smtClean="0">
                          <a:solidFill>
                            <a:schemeClr val="bg1"/>
                          </a:solidFill>
                          <a:effectLst/>
                          <a:latin typeface="+mn-lt"/>
                          <a:ea typeface="Calibri"/>
                          <a:cs typeface="Times New Roman"/>
                        </a:rPr>
                        <a:t>1.</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rPr>
                        <a:t>UK</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144.387</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20%</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1"/>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2.</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Italy</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129.099</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18%</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2"/>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3.</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Germany</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102.972</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14%</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3"/>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4.</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USA</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64.319</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9%</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4"/>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5.</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France</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43.694</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6%</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5"/>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6.</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Spain</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42.039</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6%</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6"/>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7.</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Switzerland</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21.899</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3%</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7"/>
                  </a:ext>
                </a:extLst>
              </a:tr>
              <a:tr h="493478">
                <a:tc>
                  <a:txBody>
                    <a:bodyPr/>
                    <a:lstStyle/>
                    <a:p>
                      <a:pPr indent="450215" algn="l">
                        <a:lnSpc>
                          <a:spcPct val="150000"/>
                        </a:lnSpc>
                        <a:spcBef>
                          <a:spcPts val="1000"/>
                        </a:spcBef>
                        <a:spcAft>
                          <a:spcPts val="0"/>
                        </a:spcAft>
                      </a:pPr>
                      <a:r>
                        <a:rPr lang="hr-HR" sz="2000" dirty="0">
                          <a:solidFill>
                            <a:schemeClr val="bg1"/>
                          </a:solidFill>
                          <a:effectLst/>
                          <a:latin typeface="+mn-lt"/>
                        </a:rPr>
                        <a:t>8.</a:t>
                      </a:r>
                      <a:endParaRPr lang="hr-HR" sz="2000" dirty="0">
                        <a:solidFill>
                          <a:schemeClr val="bg1"/>
                        </a:solidFill>
                        <a:effectLst/>
                        <a:latin typeface="+mn-lt"/>
                        <a:ea typeface="Calibri"/>
                        <a:cs typeface="Times New Roman"/>
                      </a:endParaRPr>
                    </a:p>
                  </a:txBody>
                  <a:tcPr marL="68580" marR="68580" marT="0" marB="0" anchor="b"/>
                </a:tc>
                <a:tc>
                  <a:txBody>
                    <a:bodyPr/>
                    <a:lstStyle/>
                    <a:p>
                      <a:pPr indent="450215">
                        <a:lnSpc>
                          <a:spcPct val="150000"/>
                        </a:lnSpc>
                        <a:spcBef>
                          <a:spcPts val="1000"/>
                        </a:spcBef>
                        <a:spcAft>
                          <a:spcPts val="0"/>
                        </a:spcAft>
                      </a:pPr>
                      <a:r>
                        <a:rPr lang="en-US" sz="2000" noProof="0" dirty="0" smtClean="0">
                          <a:effectLst/>
                          <a:latin typeface="+mn-lt"/>
                          <a:ea typeface="+mn-ea"/>
                          <a:cs typeface="+mn-cs"/>
                        </a:rPr>
                        <a:t>Austria</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15.636</a:t>
                      </a:r>
                      <a:endParaRPr lang="en-US" sz="2000"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noProof="0" dirty="0" smtClean="0">
                          <a:effectLst/>
                        </a:rPr>
                        <a:t>2%</a:t>
                      </a:r>
                      <a:endParaRPr lang="en-US" sz="2000"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8"/>
                  </a:ext>
                </a:extLst>
              </a:tr>
              <a:tr h="596972">
                <a:tc>
                  <a:txBody>
                    <a:bodyPr/>
                    <a:lstStyle/>
                    <a:p>
                      <a:pPr>
                        <a:lnSpc>
                          <a:spcPct val="115000"/>
                        </a:lnSpc>
                      </a:pPr>
                      <a:endParaRPr lang="hr-HR" sz="2000" dirty="0">
                        <a:solidFill>
                          <a:schemeClr val="bg1"/>
                        </a:solidFill>
                        <a:effectLst/>
                        <a:latin typeface="+mn-lt"/>
                      </a:endParaRPr>
                    </a:p>
                  </a:txBody>
                  <a:tcPr marL="68580" marR="68580" marT="0" marB="0" anchor="b"/>
                </a:tc>
                <a:tc>
                  <a:txBody>
                    <a:bodyPr/>
                    <a:lstStyle/>
                    <a:p>
                      <a:pPr indent="450215">
                        <a:lnSpc>
                          <a:spcPct val="150000"/>
                        </a:lnSpc>
                        <a:spcBef>
                          <a:spcPts val="1000"/>
                        </a:spcBef>
                        <a:spcAft>
                          <a:spcPts val="0"/>
                        </a:spcAft>
                      </a:pPr>
                      <a:r>
                        <a:rPr lang="en-US" sz="2000" b="1" noProof="0" dirty="0" smtClean="0">
                          <a:effectLst/>
                        </a:rPr>
                        <a:t>Total top 8. </a:t>
                      </a:r>
                      <a:endParaRPr lang="en-US" sz="2000" b="1"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b="1" noProof="0" dirty="0" smtClean="0">
                          <a:effectLst/>
                        </a:rPr>
                        <a:t>564.045</a:t>
                      </a:r>
                      <a:endParaRPr lang="en-US" sz="2000" b="1" noProof="0" dirty="0">
                        <a:effectLst/>
                        <a:latin typeface="Times New Roman"/>
                        <a:ea typeface="Calibri"/>
                        <a:cs typeface="Times New Roman"/>
                      </a:endParaRPr>
                    </a:p>
                  </a:txBody>
                  <a:tcPr marL="68580" marR="68580" marT="0" marB="0" anchor="b"/>
                </a:tc>
                <a:tc>
                  <a:txBody>
                    <a:bodyPr/>
                    <a:lstStyle/>
                    <a:p>
                      <a:pPr indent="450215" algn="r">
                        <a:lnSpc>
                          <a:spcPct val="150000"/>
                        </a:lnSpc>
                        <a:spcBef>
                          <a:spcPts val="1000"/>
                        </a:spcBef>
                        <a:spcAft>
                          <a:spcPts val="0"/>
                        </a:spcAft>
                      </a:pPr>
                      <a:r>
                        <a:rPr lang="en-US" sz="2000" b="1" noProof="0" dirty="0" smtClean="0">
                          <a:effectLst/>
                        </a:rPr>
                        <a:t>76%</a:t>
                      </a:r>
                      <a:endParaRPr lang="en-US" sz="2000" b="1" noProof="0" dirty="0">
                        <a:effectLst/>
                        <a:latin typeface="Times New Roman"/>
                        <a:ea typeface="Calibri"/>
                        <a:cs typeface="Times New Roman"/>
                      </a:endParaRPr>
                    </a:p>
                  </a:txBody>
                  <a:tcPr marL="68580" marR="68580" marT="0" marB="0" anchor="b"/>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0865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body" idx="4294967295"/>
          </p:nvPr>
        </p:nvSpPr>
        <p:spPr>
          <a:xfrm>
            <a:off x="323528" y="764704"/>
            <a:ext cx="8496944" cy="5472906"/>
          </a:xfrm>
        </p:spPr>
        <p:txBody>
          <a:bodyPr>
            <a:normAutofit lnSpcReduction="10000"/>
          </a:bodyPr>
          <a:lstStyle/>
          <a:p>
            <a:pPr eaLnBrk="1" hangingPunct="1">
              <a:buFont typeface="Wingdings" pitchFamily="2" charset="2"/>
              <a:buNone/>
              <a:defRPr/>
            </a:pPr>
            <a:r>
              <a:rPr lang="hr-HR" sz="1800" u="sng" dirty="0" smtClean="0">
                <a:latin typeface="+mj-lt"/>
                <a:cs typeface="Times New Roman" pitchFamily="18" charset="0"/>
              </a:rPr>
              <a:t>Cruise calls</a:t>
            </a:r>
            <a:r>
              <a:rPr lang="hr-HR" sz="1800" dirty="0" smtClean="0">
                <a:latin typeface="+mj-lt"/>
                <a:cs typeface="Times New Roman" pitchFamily="18" charset="0"/>
              </a:rPr>
              <a:t>:</a:t>
            </a:r>
          </a:p>
          <a:p>
            <a:pPr eaLnBrk="1" hangingPunct="1">
              <a:buFont typeface="Wingdings" pitchFamily="2" charset="2"/>
              <a:buNone/>
              <a:defRPr/>
            </a:pPr>
            <a:r>
              <a:rPr lang="hr-HR" sz="1800" dirty="0" smtClean="0">
                <a:latin typeface="+mj-lt"/>
                <a:cs typeface="Times New Roman" pitchFamily="18" charset="0"/>
              </a:rPr>
              <a:t>2013 - 692 </a:t>
            </a:r>
          </a:p>
          <a:p>
            <a:pPr eaLnBrk="1" hangingPunct="1">
              <a:buFont typeface="Wingdings" pitchFamily="2" charset="2"/>
              <a:buNone/>
              <a:defRPr/>
            </a:pPr>
            <a:r>
              <a:rPr lang="hr-HR" sz="1800" dirty="0" smtClean="0">
                <a:latin typeface="+mj-lt"/>
                <a:cs typeface="Times New Roman" pitchFamily="18" charset="0"/>
              </a:rPr>
              <a:t>2014 - 577  </a:t>
            </a:r>
          </a:p>
          <a:p>
            <a:pPr eaLnBrk="1" hangingPunct="1">
              <a:buFont typeface="Wingdings" pitchFamily="2" charset="2"/>
              <a:buNone/>
              <a:defRPr/>
            </a:pPr>
            <a:r>
              <a:rPr lang="hr-HR" sz="1800" dirty="0" smtClean="0">
                <a:latin typeface="+mj-lt"/>
                <a:cs typeface="Times New Roman" pitchFamily="18" charset="0"/>
              </a:rPr>
              <a:t>2015 - 603 </a:t>
            </a:r>
          </a:p>
          <a:p>
            <a:pPr eaLnBrk="1" hangingPunct="1">
              <a:buFont typeface="Wingdings" pitchFamily="2" charset="2"/>
              <a:buNone/>
              <a:defRPr/>
            </a:pPr>
            <a:r>
              <a:rPr lang="hr-HR" sz="1800" dirty="0" smtClean="0">
                <a:latin typeface="+mj-lt"/>
                <a:cs typeface="Times New Roman" pitchFamily="18" charset="0"/>
              </a:rPr>
              <a:t>2016 - 639 </a:t>
            </a:r>
          </a:p>
          <a:p>
            <a:pPr>
              <a:buNone/>
              <a:defRPr/>
            </a:pPr>
            <a:r>
              <a:rPr lang="hr-HR" sz="1800" dirty="0" smtClean="0">
                <a:latin typeface="+mj-lt"/>
                <a:cs typeface="Times New Roman" pitchFamily="18" charset="0"/>
              </a:rPr>
              <a:t>2017 - 539 </a:t>
            </a:r>
          </a:p>
          <a:p>
            <a:pPr eaLnBrk="1" hangingPunct="1">
              <a:buFont typeface="Wingdings" pitchFamily="2" charset="2"/>
              <a:buNone/>
              <a:defRPr/>
            </a:pPr>
            <a:r>
              <a:rPr lang="hr-HR" sz="1800" dirty="0" smtClean="0">
                <a:latin typeface="+mj-lt"/>
                <a:cs typeface="Times New Roman" pitchFamily="18" charset="0"/>
              </a:rPr>
              <a:t>2018 - 477 expected</a:t>
            </a:r>
          </a:p>
          <a:p>
            <a:pPr eaLnBrk="1" hangingPunct="1">
              <a:buFont typeface="Wingdings" pitchFamily="2" charset="2"/>
              <a:buNone/>
              <a:defRPr/>
            </a:pPr>
            <a:endParaRPr lang="hr-HR" sz="2000" dirty="0" smtClean="0">
              <a:latin typeface="Times New Roman" pitchFamily="18" charset="0"/>
              <a:cs typeface="Times New Roman" pitchFamily="18" charset="0"/>
            </a:endParaRPr>
          </a:p>
          <a:p>
            <a:pPr eaLnBrk="1" hangingPunct="1">
              <a:buFont typeface="Wingdings" pitchFamily="2" charset="2"/>
              <a:buNone/>
              <a:defRPr/>
            </a:pPr>
            <a:r>
              <a:rPr lang="hr-HR" sz="1800" u="sng" dirty="0" smtClean="0">
                <a:latin typeface="+mj-lt"/>
                <a:cs typeface="Times New Roman" pitchFamily="18" charset="0"/>
              </a:rPr>
              <a:t>D</a:t>
            </a:r>
            <a:r>
              <a:rPr lang="en-GB" sz="1800" u="sng" dirty="0" err="1" smtClean="0">
                <a:latin typeface="+mj-lt"/>
                <a:cs typeface="Times New Roman" pitchFamily="18" charset="0"/>
              </a:rPr>
              <a:t>ominant</a:t>
            </a:r>
            <a:r>
              <a:rPr lang="en-GB" sz="1800" u="sng" dirty="0" smtClean="0">
                <a:latin typeface="+mj-lt"/>
                <a:cs typeface="Times New Roman" pitchFamily="18" charset="0"/>
              </a:rPr>
              <a:t> cruise lines</a:t>
            </a:r>
            <a:r>
              <a:rPr lang="hr-HR" sz="1800" dirty="0" smtClean="0">
                <a:latin typeface="+mj-lt"/>
                <a:cs typeface="Times New Roman" pitchFamily="18" charset="0"/>
              </a:rPr>
              <a:t>:</a:t>
            </a:r>
            <a:endParaRPr lang="en-GB" sz="1800" dirty="0" smtClean="0">
              <a:latin typeface="+mj-lt"/>
              <a:cs typeface="Times New Roman" pitchFamily="18" charset="0"/>
            </a:endParaRPr>
          </a:p>
          <a:p>
            <a:pPr eaLnBrk="1" hangingPunct="1">
              <a:buFont typeface="Wingdings" pitchFamily="2" charset="2"/>
              <a:buNone/>
              <a:defRPr/>
            </a:pPr>
            <a:r>
              <a:rPr lang="en-GB" sz="1800" dirty="0" smtClean="0">
                <a:latin typeface="+mj-lt"/>
                <a:cs typeface="Times New Roman" pitchFamily="18" charset="0"/>
              </a:rPr>
              <a:t>Costa </a:t>
            </a:r>
            <a:r>
              <a:rPr lang="en-GB" sz="1800" dirty="0" err="1" smtClean="0">
                <a:latin typeface="+mj-lt"/>
                <a:cs typeface="Times New Roman" pitchFamily="18" charset="0"/>
              </a:rPr>
              <a:t>Crociere</a:t>
            </a:r>
            <a:r>
              <a:rPr lang="en-GB" sz="1800" dirty="0" smtClean="0">
                <a:latin typeface="+mj-lt"/>
                <a:cs typeface="Times New Roman" pitchFamily="18" charset="0"/>
              </a:rPr>
              <a:t> </a:t>
            </a:r>
            <a:endParaRPr lang="hr-HR" sz="1800" dirty="0" smtClean="0">
              <a:latin typeface="+mj-lt"/>
              <a:cs typeface="Times New Roman" pitchFamily="18" charset="0"/>
            </a:endParaRPr>
          </a:p>
          <a:p>
            <a:pPr eaLnBrk="1" hangingPunct="1">
              <a:buFont typeface="Wingdings" pitchFamily="2" charset="2"/>
              <a:buNone/>
              <a:defRPr/>
            </a:pPr>
            <a:r>
              <a:rPr lang="en-GB" sz="1800" dirty="0" smtClean="0">
                <a:latin typeface="+mj-lt"/>
                <a:cs typeface="Times New Roman" pitchFamily="18" charset="0"/>
              </a:rPr>
              <a:t>MSC </a:t>
            </a:r>
            <a:r>
              <a:rPr lang="en-GB" sz="1800" dirty="0" err="1" smtClean="0">
                <a:latin typeface="+mj-lt"/>
                <a:cs typeface="Times New Roman" pitchFamily="18" charset="0"/>
              </a:rPr>
              <a:t>Crociere</a:t>
            </a:r>
            <a:r>
              <a:rPr lang="en-GB" sz="1800" dirty="0" smtClean="0">
                <a:latin typeface="+mj-lt"/>
                <a:cs typeface="Times New Roman" pitchFamily="18" charset="0"/>
              </a:rPr>
              <a:t> </a:t>
            </a:r>
          </a:p>
          <a:p>
            <a:pPr eaLnBrk="1" hangingPunct="1">
              <a:buFont typeface="Wingdings" pitchFamily="2" charset="2"/>
              <a:buNone/>
              <a:defRPr/>
            </a:pPr>
            <a:r>
              <a:rPr lang="en-GB" sz="1800" dirty="0" err="1" smtClean="0">
                <a:latin typeface="+mj-lt"/>
                <a:cs typeface="Times New Roman" pitchFamily="18" charset="0"/>
              </a:rPr>
              <a:t>Croisimer</a:t>
            </a:r>
            <a:r>
              <a:rPr lang="en-GB" sz="1800" dirty="0" smtClean="0">
                <a:latin typeface="+mj-lt"/>
                <a:cs typeface="Times New Roman" pitchFamily="18" charset="0"/>
              </a:rPr>
              <a:t> </a:t>
            </a:r>
            <a:endParaRPr lang="hr-HR" sz="1800" dirty="0" smtClean="0">
              <a:latin typeface="+mj-lt"/>
              <a:cs typeface="Times New Roman" pitchFamily="18" charset="0"/>
            </a:endParaRPr>
          </a:p>
          <a:p>
            <a:pPr eaLnBrk="1" hangingPunct="1">
              <a:buFont typeface="Wingdings" pitchFamily="2" charset="2"/>
              <a:buNone/>
              <a:defRPr/>
            </a:pPr>
            <a:r>
              <a:rPr lang="hr-HR" sz="1800" dirty="0" smtClean="0">
                <a:latin typeface="+mj-lt"/>
                <a:cs typeface="Times New Roman" pitchFamily="18" charset="0"/>
              </a:rPr>
              <a:t>Royal </a:t>
            </a:r>
            <a:r>
              <a:rPr lang="hr-HR" sz="1800" dirty="0" err="1" smtClean="0">
                <a:latin typeface="+mj-lt"/>
                <a:cs typeface="Times New Roman" pitchFamily="18" charset="0"/>
              </a:rPr>
              <a:t>Caribbean</a:t>
            </a:r>
            <a:r>
              <a:rPr lang="hr-HR" sz="1800" dirty="0" smtClean="0">
                <a:latin typeface="+mj-lt"/>
                <a:cs typeface="Times New Roman" pitchFamily="18" charset="0"/>
              </a:rPr>
              <a:t> </a:t>
            </a:r>
            <a:r>
              <a:rPr lang="hr-HR" sz="1800" dirty="0" err="1" smtClean="0">
                <a:latin typeface="+mj-lt"/>
                <a:cs typeface="Times New Roman" pitchFamily="18" charset="0"/>
              </a:rPr>
              <a:t>Cruises</a:t>
            </a:r>
            <a:endParaRPr lang="hr-HR" sz="1800" dirty="0" smtClean="0">
              <a:latin typeface="+mj-lt"/>
              <a:cs typeface="Times New Roman" pitchFamily="18" charset="0"/>
            </a:endParaRPr>
          </a:p>
          <a:p>
            <a:pPr eaLnBrk="1" hangingPunct="1">
              <a:buFont typeface="Wingdings" pitchFamily="2" charset="2"/>
              <a:buNone/>
              <a:defRPr/>
            </a:pPr>
            <a:r>
              <a:rPr lang="hr-HR" sz="1800" dirty="0" smtClean="0">
                <a:latin typeface="+mj-lt"/>
                <a:cs typeface="Times New Roman" pitchFamily="18" charset="0"/>
              </a:rPr>
              <a:t>P&amp;O Cruises</a:t>
            </a:r>
          </a:p>
          <a:p>
            <a:pPr eaLnBrk="1" hangingPunct="1">
              <a:buFont typeface="Wingdings" pitchFamily="2" charset="2"/>
              <a:buNone/>
              <a:defRPr/>
            </a:pPr>
            <a:r>
              <a:rPr lang="hr-HR" sz="1800" dirty="0" smtClean="0">
                <a:latin typeface="+mj-lt"/>
                <a:cs typeface="Times New Roman" pitchFamily="18" charset="0"/>
              </a:rPr>
              <a:t>Celebrity Cruises</a:t>
            </a:r>
          </a:p>
          <a:p>
            <a:pPr eaLnBrk="1" hangingPunct="1">
              <a:buFont typeface="Wingdings" pitchFamily="2" charset="2"/>
              <a:buNone/>
              <a:defRPr/>
            </a:pPr>
            <a:r>
              <a:rPr lang="hr-HR" sz="1800" dirty="0" smtClean="0">
                <a:latin typeface="+mj-lt"/>
                <a:cs typeface="Times New Roman" pitchFamily="18" charset="0"/>
              </a:rPr>
              <a:t>Marella Cruises</a:t>
            </a:r>
          </a:p>
          <a:p>
            <a:pPr eaLnBrk="1" hangingPunct="1">
              <a:buFont typeface="Wingdings" pitchFamily="2" charset="2"/>
              <a:buNone/>
              <a:defRPr/>
            </a:pPr>
            <a:r>
              <a:rPr lang="hr-HR" sz="1800" dirty="0" smtClean="0">
                <a:latin typeface="+mj-lt"/>
                <a:cs typeface="Times New Roman" pitchFamily="18" charset="0"/>
              </a:rPr>
              <a:t>TUI Cruises</a:t>
            </a:r>
          </a:p>
          <a:p>
            <a:pPr eaLnBrk="1" hangingPunct="1">
              <a:defRPr/>
            </a:pPr>
            <a:endParaRPr lang="hr-HR" sz="2400" dirty="0" smtClean="0">
              <a:latin typeface="Tahoma"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980728"/>
            <a:ext cx="5376598" cy="4032448"/>
          </a:xfrm>
          <a:prstGeom prst="rect">
            <a:avLst/>
          </a:prstGeom>
        </p:spPr>
      </p:pic>
    </p:spTree>
    <p:extLst>
      <p:ext uri="{BB962C8B-B14F-4D97-AF65-F5344CB8AC3E}">
        <p14:creationId xmlns:p14="http://schemas.microsoft.com/office/powerpoint/2010/main" val="81543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60648"/>
            <a:ext cx="8229600" cy="1012974"/>
          </a:xfrm>
        </p:spPr>
        <p:txBody>
          <a:bodyPr>
            <a:noAutofit/>
          </a:bodyPr>
          <a:lstStyle/>
          <a:p>
            <a:pPr algn="ctr"/>
            <a:r>
              <a:rPr lang="hr-HR" sz="4000" b="1" dirty="0" smtClean="0"/>
              <a:t>Contents</a:t>
            </a:r>
            <a:endParaRPr lang="hr-HR" sz="4000" b="1" dirty="0"/>
          </a:p>
        </p:txBody>
      </p:sp>
      <p:sp>
        <p:nvSpPr>
          <p:cNvPr id="3" name="Rezervirano mjesto sadržaja 2"/>
          <p:cNvSpPr>
            <a:spLocks noGrp="1"/>
          </p:cNvSpPr>
          <p:nvPr>
            <p:ph idx="1"/>
          </p:nvPr>
        </p:nvSpPr>
        <p:spPr>
          <a:xfrm>
            <a:off x="467544" y="1628800"/>
            <a:ext cx="8229600" cy="3456384"/>
          </a:xfrm>
        </p:spPr>
        <p:txBody>
          <a:bodyPr>
            <a:normAutofit lnSpcReduction="10000"/>
          </a:bodyPr>
          <a:lstStyle/>
          <a:p>
            <a:r>
              <a:rPr lang="hr-HR" dirty="0" smtClean="0"/>
              <a:t>Basic information </a:t>
            </a:r>
          </a:p>
          <a:p>
            <a:r>
              <a:rPr lang="hr-HR" dirty="0" smtClean="0"/>
              <a:t>History, location, legal aspects</a:t>
            </a:r>
          </a:p>
          <a:p>
            <a:r>
              <a:rPr lang="en-US" dirty="0" smtClean="0"/>
              <a:t>Traffic</a:t>
            </a:r>
            <a:r>
              <a:rPr lang="hr-HR" dirty="0" smtClean="0"/>
              <a:t> data</a:t>
            </a:r>
          </a:p>
          <a:p>
            <a:r>
              <a:rPr lang="hr-HR" dirty="0" smtClean="0"/>
              <a:t>Cruise industry stakeholders </a:t>
            </a:r>
          </a:p>
          <a:p>
            <a:r>
              <a:rPr lang="hr-HR" dirty="0" smtClean="0"/>
              <a:t>Economic impact</a:t>
            </a:r>
          </a:p>
          <a:p>
            <a:r>
              <a:rPr lang="hr-HR" dirty="0" smtClean="0"/>
              <a:t>Port D</a:t>
            </a:r>
            <a:r>
              <a:rPr lang="en-US" dirty="0" err="1" smtClean="0"/>
              <a:t>evelopment</a:t>
            </a:r>
            <a:r>
              <a:rPr lang="hr-HR" dirty="0" smtClean="0"/>
              <a:t> Plans</a:t>
            </a:r>
          </a:p>
          <a:p>
            <a:pPr marL="0" indent="0">
              <a:buNone/>
            </a:pPr>
            <a:endParaRPr lang="hr-HR" dirty="0" smtClean="0"/>
          </a:p>
          <a:p>
            <a:pPr marL="0" indent="0">
              <a:buNone/>
            </a:pPr>
            <a:endParaRPr lang="hr-HR" dirty="0"/>
          </a:p>
          <a:p>
            <a:endParaRPr lang="hr-HR" dirty="0"/>
          </a:p>
        </p:txBody>
      </p:sp>
      <p:sp>
        <p:nvSpPr>
          <p:cNvPr id="6" name="Slide Number Placeholder 5"/>
          <p:cNvSpPr>
            <a:spLocks noGrp="1"/>
          </p:cNvSpPr>
          <p:nvPr>
            <p:ph type="sldNum" sz="quarter" idx="12"/>
          </p:nvPr>
        </p:nvSpPr>
        <p:spPr/>
        <p:txBody>
          <a:bodyPr/>
          <a:lstStyle/>
          <a:p>
            <a:fld id="{03D3EB2C-154F-4602-94E3-03F17A70726B}" type="slidenum">
              <a:rPr lang="hr-HR" smtClean="0"/>
              <a:pPr/>
              <a:t>2</a:t>
            </a:fld>
            <a:endParaRPr lang="hr-HR"/>
          </a:p>
        </p:txBody>
      </p:sp>
    </p:spTree>
    <p:extLst>
      <p:ext uri="{BB962C8B-B14F-4D97-AF65-F5344CB8AC3E}">
        <p14:creationId xmlns:p14="http://schemas.microsoft.com/office/powerpoint/2010/main" val="2588750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015" y="332656"/>
            <a:ext cx="7992888" cy="523220"/>
          </a:xfrm>
          <a:prstGeom prst="rect">
            <a:avLst/>
          </a:prstGeom>
        </p:spPr>
        <p:txBody>
          <a:bodyPr wrap="square">
            <a:spAutoFit/>
          </a:bodyPr>
          <a:lstStyle/>
          <a:p>
            <a:pPr algn="ctr"/>
            <a:r>
              <a:rPr lang="hr-HR" sz="2800" dirty="0" smtClean="0"/>
              <a:t>C</a:t>
            </a:r>
            <a:r>
              <a:rPr lang="en-US" sz="2800" dirty="0" err="1" smtClean="0"/>
              <a:t>ruise</a:t>
            </a:r>
            <a:r>
              <a:rPr lang="en-US" sz="2800" dirty="0" smtClean="0"/>
              <a:t> </a:t>
            </a:r>
            <a:r>
              <a:rPr lang="hr-HR" sz="2800" dirty="0" smtClean="0"/>
              <a:t>Passenger Capacity in the Mediterranean 2016</a:t>
            </a:r>
            <a:endParaRPr lang="hr-HR" sz="2800" dirty="0"/>
          </a:p>
        </p:txBody>
      </p:sp>
      <p:graphicFrame>
        <p:nvGraphicFramePr>
          <p:cNvPr id="3" name="Table 2"/>
          <p:cNvGraphicFramePr>
            <a:graphicFrameLocks noGrp="1"/>
          </p:cNvGraphicFramePr>
          <p:nvPr>
            <p:extLst>
              <p:ext uri="{D42A27DB-BD31-4B8C-83A1-F6EECF244321}">
                <p14:modId xmlns:p14="http://schemas.microsoft.com/office/powerpoint/2010/main" val="4223085480"/>
              </p:ext>
            </p:extLst>
          </p:nvPr>
        </p:nvGraphicFramePr>
        <p:xfrm>
          <a:off x="652027" y="1052736"/>
          <a:ext cx="7776864" cy="5498138"/>
        </p:xfrm>
        <a:graphic>
          <a:graphicData uri="http://schemas.openxmlformats.org/drawingml/2006/table">
            <a:tbl>
              <a:tblPr firstRow="1" bandRow="1">
                <a:tableStyleId>{5C22544A-7EE6-4342-B048-85BDC9FD1C3A}</a:tableStyleId>
              </a:tblPr>
              <a:tblGrid>
                <a:gridCol w="2114099">
                  <a:extLst>
                    <a:ext uri="{9D8B030D-6E8A-4147-A177-3AD203B41FA5}">
                      <a16:colId xmlns:a16="http://schemas.microsoft.com/office/drawing/2014/main" val="20000"/>
                    </a:ext>
                  </a:extLst>
                </a:gridCol>
                <a:gridCol w="1774333">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tblGrid>
              <a:tr h="457577">
                <a:tc>
                  <a:txBody>
                    <a:bodyPr/>
                    <a:lstStyle/>
                    <a:p>
                      <a:pPr algn="ctr"/>
                      <a:r>
                        <a:rPr lang="hr-HR" dirty="0" smtClean="0"/>
                        <a:t>Company</a:t>
                      </a:r>
                      <a:endParaRPr lang="hr-HR" dirty="0"/>
                    </a:p>
                  </a:txBody>
                  <a:tcPr/>
                </a:tc>
                <a:tc>
                  <a:txBody>
                    <a:bodyPr/>
                    <a:lstStyle/>
                    <a:p>
                      <a:pPr algn="ctr"/>
                      <a:r>
                        <a:rPr lang="hr-HR" dirty="0" smtClean="0"/>
                        <a:t>Ships</a:t>
                      </a:r>
                      <a:endParaRPr lang="hr-HR" dirty="0"/>
                    </a:p>
                  </a:txBody>
                  <a:tcPr/>
                </a:tc>
                <a:tc>
                  <a:txBody>
                    <a:bodyPr/>
                    <a:lstStyle/>
                    <a:p>
                      <a:pPr algn="ctr"/>
                      <a:r>
                        <a:rPr lang="hr-HR" dirty="0" smtClean="0"/>
                        <a:t>Capacity</a:t>
                      </a:r>
                      <a:endParaRPr lang="hr-HR" dirty="0"/>
                    </a:p>
                  </a:txBody>
                  <a:tcPr/>
                </a:tc>
                <a:tc>
                  <a:txBody>
                    <a:bodyPr/>
                    <a:lstStyle/>
                    <a:p>
                      <a:pPr algn="ctr"/>
                      <a:r>
                        <a:rPr lang="hr-HR" dirty="0" smtClean="0"/>
                        <a:t>% Market</a:t>
                      </a:r>
                      <a:endParaRPr lang="hr-HR" dirty="0"/>
                    </a:p>
                  </a:txBody>
                  <a:tcPr/>
                </a:tc>
                <a:extLst>
                  <a:ext uri="{0D108BD9-81ED-4DB2-BD59-A6C34878D82A}">
                    <a16:rowId xmlns:a16="http://schemas.microsoft.com/office/drawing/2014/main" val="10000"/>
                  </a:ext>
                </a:extLst>
              </a:tr>
              <a:tr h="457577">
                <a:tc>
                  <a:txBody>
                    <a:bodyPr/>
                    <a:lstStyle/>
                    <a:p>
                      <a:r>
                        <a:rPr lang="hr-HR" dirty="0" smtClean="0"/>
                        <a:t>Costa Crociere</a:t>
                      </a:r>
                      <a:endParaRPr lang="hr-HR" dirty="0"/>
                    </a:p>
                  </a:txBody>
                  <a:tcPr/>
                </a:tc>
                <a:tc>
                  <a:txBody>
                    <a:bodyPr/>
                    <a:lstStyle/>
                    <a:p>
                      <a:pPr algn="r"/>
                      <a:r>
                        <a:rPr lang="hr-HR" dirty="0" smtClean="0"/>
                        <a:t>11</a:t>
                      </a:r>
                      <a:endParaRPr lang="hr-HR" dirty="0"/>
                    </a:p>
                  </a:txBody>
                  <a:tcPr/>
                </a:tc>
                <a:tc>
                  <a:txBody>
                    <a:bodyPr/>
                    <a:lstStyle/>
                    <a:p>
                      <a:pPr algn="r"/>
                      <a:r>
                        <a:rPr lang="hr-HR" dirty="0" smtClean="0"/>
                        <a:t>721.404</a:t>
                      </a:r>
                      <a:endParaRPr lang="hr-HR" dirty="0"/>
                    </a:p>
                  </a:txBody>
                  <a:tcPr/>
                </a:tc>
                <a:tc>
                  <a:txBody>
                    <a:bodyPr/>
                    <a:lstStyle/>
                    <a:p>
                      <a:pPr algn="r"/>
                      <a:r>
                        <a:rPr lang="hr-HR" dirty="0" smtClean="0"/>
                        <a:t>19,0%</a:t>
                      </a:r>
                      <a:endParaRPr lang="hr-HR" dirty="0"/>
                    </a:p>
                  </a:txBody>
                  <a:tcPr/>
                </a:tc>
                <a:extLst>
                  <a:ext uri="{0D108BD9-81ED-4DB2-BD59-A6C34878D82A}">
                    <a16:rowId xmlns:a16="http://schemas.microsoft.com/office/drawing/2014/main" val="10001"/>
                  </a:ext>
                </a:extLst>
              </a:tr>
              <a:tr h="457577">
                <a:tc>
                  <a:txBody>
                    <a:bodyPr/>
                    <a:lstStyle/>
                    <a:p>
                      <a:r>
                        <a:rPr lang="hr-HR" dirty="0" smtClean="0"/>
                        <a:t>MSC</a:t>
                      </a:r>
                      <a:endParaRPr lang="hr-HR" dirty="0"/>
                    </a:p>
                  </a:txBody>
                  <a:tcPr/>
                </a:tc>
                <a:tc>
                  <a:txBody>
                    <a:bodyPr/>
                    <a:lstStyle/>
                    <a:p>
                      <a:pPr algn="r"/>
                      <a:r>
                        <a:rPr lang="hr-HR" dirty="0" smtClean="0"/>
                        <a:t>10</a:t>
                      </a:r>
                      <a:endParaRPr lang="hr-HR" dirty="0"/>
                    </a:p>
                  </a:txBody>
                  <a:tcPr/>
                </a:tc>
                <a:tc>
                  <a:txBody>
                    <a:bodyPr/>
                    <a:lstStyle/>
                    <a:p>
                      <a:pPr algn="r"/>
                      <a:r>
                        <a:rPr lang="hr-HR" dirty="0" smtClean="0"/>
                        <a:t>706.352</a:t>
                      </a:r>
                      <a:endParaRPr lang="hr-HR" dirty="0"/>
                    </a:p>
                  </a:txBody>
                  <a:tcPr/>
                </a:tc>
                <a:tc>
                  <a:txBody>
                    <a:bodyPr/>
                    <a:lstStyle/>
                    <a:p>
                      <a:pPr algn="r"/>
                      <a:r>
                        <a:rPr lang="hr-HR" dirty="0" smtClean="0"/>
                        <a:t>18,6%</a:t>
                      </a:r>
                      <a:endParaRPr lang="hr-HR" dirty="0"/>
                    </a:p>
                  </a:txBody>
                  <a:tcPr/>
                </a:tc>
                <a:extLst>
                  <a:ext uri="{0D108BD9-81ED-4DB2-BD59-A6C34878D82A}">
                    <a16:rowId xmlns:a16="http://schemas.microsoft.com/office/drawing/2014/main" val="10002"/>
                  </a:ext>
                </a:extLst>
              </a:tr>
              <a:tr h="464791">
                <a:tc>
                  <a:txBody>
                    <a:bodyPr/>
                    <a:lstStyle/>
                    <a:p>
                      <a:r>
                        <a:rPr lang="hr-HR" dirty="0" smtClean="0"/>
                        <a:t>Royal Caribbean</a:t>
                      </a:r>
                      <a:endParaRPr lang="hr-HR" dirty="0"/>
                    </a:p>
                  </a:txBody>
                  <a:tcPr/>
                </a:tc>
                <a:tc>
                  <a:txBody>
                    <a:bodyPr/>
                    <a:lstStyle/>
                    <a:p>
                      <a:pPr algn="r"/>
                      <a:r>
                        <a:rPr lang="hr-HR" dirty="0" smtClean="0"/>
                        <a:t>9</a:t>
                      </a:r>
                      <a:endParaRPr lang="hr-HR" dirty="0"/>
                    </a:p>
                  </a:txBody>
                  <a:tcPr/>
                </a:tc>
                <a:tc>
                  <a:txBody>
                    <a:bodyPr/>
                    <a:lstStyle/>
                    <a:p>
                      <a:pPr algn="r"/>
                      <a:r>
                        <a:rPr lang="hr-HR" dirty="0" smtClean="0"/>
                        <a:t>326.794</a:t>
                      </a:r>
                      <a:endParaRPr lang="hr-HR" dirty="0"/>
                    </a:p>
                  </a:txBody>
                  <a:tcPr/>
                </a:tc>
                <a:tc>
                  <a:txBody>
                    <a:bodyPr/>
                    <a:lstStyle/>
                    <a:p>
                      <a:pPr algn="r"/>
                      <a:r>
                        <a:rPr lang="hr-HR" dirty="0" smtClean="0"/>
                        <a:t>8,6%</a:t>
                      </a:r>
                      <a:endParaRPr lang="hr-HR" dirty="0"/>
                    </a:p>
                  </a:txBody>
                  <a:tcPr/>
                </a:tc>
                <a:extLst>
                  <a:ext uri="{0D108BD9-81ED-4DB2-BD59-A6C34878D82A}">
                    <a16:rowId xmlns:a16="http://schemas.microsoft.com/office/drawing/2014/main" val="10003"/>
                  </a:ext>
                </a:extLst>
              </a:tr>
              <a:tr h="457577">
                <a:tc>
                  <a:txBody>
                    <a:bodyPr/>
                    <a:lstStyle/>
                    <a:p>
                      <a:r>
                        <a:rPr lang="hr-HR" dirty="0" smtClean="0"/>
                        <a:t>Norwegian</a:t>
                      </a:r>
                      <a:endParaRPr lang="hr-HR" dirty="0"/>
                    </a:p>
                  </a:txBody>
                  <a:tcPr/>
                </a:tc>
                <a:tc>
                  <a:txBody>
                    <a:bodyPr/>
                    <a:lstStyle/>
                    <a:p>
                      <a:pPr algn="r"/>
                      <a:r>
                        <a:rPr lang="hr-HR" dirty="0" smtClean="0"/>
                        <a:t>4</a:t>
                      </a:r>
                      <a:endParaRPr lang="hr-HR" dirty="0"/>
                    </a:p>
                  </a:txBody>
                  <a:tcPr/>
                </a:tc>
                <a:tc>
                  <a:txBody>
                    <a:bodyPr/>
                    <a:lstStyle/>
                    <a:p>
                      <a:pPr algn="r"/>
                      <a:r>
                        <a:rPr lang="hr-HR" dirty="0" smtClean="0"/>
                        <a:t>238.200</a:t>
                      </a:r>
                      <a:endParaRPr lang="hr-HR" dirty="0"/>
                    </a:p>
                  </a:txBody>
                  <a:tcPr/>
                </a:tc>
                <a:tc>
                  <a:txBody>
                    <a:bodyPr/>
                    <a:lstStyle/>
                    <a:p>
                      <a:pPr algn="r"/>
                      <a:r>
                        <a:rPr lang="hr-HR" dirty="0" smtClean="0"/>
                        <a:t>6,3%</a:t>
                      </a:r>
                      <a:endParaRPr lang="hr-HR" dirty="0"/>
                    </a:p>
                  </a:txBody>
                  <a:tcPr/>
                </a:tc>
                <a:extLst>
                  <a:ext uri="{0D108BD9-81ED-4DB2-BD59-A6C34878D82A}">
                    <a16:rowId xmlns:a16="http://schemas.microsoft.com/office/drawing/2014/main" val="10004"/>
                  </a:ext>
                </a:extLst>
              </a:tr>
              <a:tr h="457577">
                <a:tc>
                  <a:txBody>
                    <a:bodyPr/>
                    <a:lstStyle/>
                    <a:p>
                      <a:r>
                        <a:rPr lang="hr-HR" dirty="0" smtClean="0"/>
                        <a:t>AIDA</a:t>
                      </a:r>
                      <a:endParaRPr lang="hr-HR" dirty="0"/>
                    </a:p>
                  </a:txBody>
                  <a:tcPr/>
                </a:tc>
                <a:tc>
                  <a:txBody>
                    <a:bodyPr/>
                    <a:lstStyle/>
                    <a:p>
                      <a:pPr algn="r"/>
                      <a:r>
                        <a:rPr lang="hr-HR" dirty="0" smtClean="0"/>
                        <a:t>6</a:t>
                      </a:r>
                      <a:endParaRPr lang="hr-HR" dirty="0"/>
                    </a:p>
                  </a:txBody>
                  <a:tcPr/>
                </a:tc>
                <a:tc>
                  <a:txBody>
                    <a:bodyPr/>
                    <a:lstStyle/>
                    <a:p>
                      <a:pPr algn="r"/>
                      <a:r>
                        <a:rPr lang="hr-HR" dirty="0" smtClean="0"/>
                        <a:t>233.144</a:t>
                      </a:r>
                      <a:endParaRPr lang="hr-HR" dirty="0"/>
                    </a:p>
                  </a:txBody>
                  <a:tcPr/>
                </a:tc>
                <a:tc>
                  <a:txBody>
                    <a:bodyPr/>
                    <a:lstStyle/>
                    <a:p>
                      <a:pPr algn="r"/>
                      <a:r>
                        <a:rPr lang="hr-HR" dirty="0" smtClean="0"/>
                        <a:t>6,1%</a:t>
                      </a:r>
                      <a:endParaRPr lang="hr-HR" dirty="0"/>
                    </a:p>
                  </a:txBody>
                  <a:tcPr/>
                </a:tc>
                <a:extLst>
                  <a:ext uri="{0D108BD9-81ED-4DB2-BD59-A6C34878D82A}">
                    <a16:rowId xmlns:a16="http://schemas.microsoft.com/office/drawing/2014/main" val="10005"/>
                  </a:ext>
                </a:extLst>
              </a:tr>
              <a:tr h="457577">
                <a:tc>
                  <a:txBody>
                    <a:bodyPr/>
                    <a:lstStyle/>
                    <a:p>
                      <a:r>
                        <a:rPr lang="hr-HR" dirty="0" smtClean="0"/>
                        <a:t>Marella Cruises</a:t>
                      </a:r>
                      <a:endParaRPr lang="hr-HR" dirty="0"/>
                    </a:p>
                  </a:txBody>
                  <a:tcPr/>
                </a:tc>
                <a:tc>
                  <a:txBody>
                    <a:bodyPr/>
                    <a:lstStyle/>
                    <a:p>
                      <a:pPr algn="r"/>
                      <a:r>
                        <a:rPr lang="hr-HR" dirty="0" smtClean="0"/>
                        <a:t>5</a:t>
                      </a:r>
                      <a:endParaRPr lang="hr-HR" dirty="0"/>
                    </a:p>
                  </a:txBody>
                  <a:tcPr/>
                </a:tc>
                <a:tc>
                  <a:txBody>
                    <a:bodyPr/>
                    <a:lstStyle/>
                    <a:p>
                      <a:pPr algn="r"/>
                      <a:r>
                        <a:rPr lang="hr-HR" dirty="0" smtClean="0"/>
                        <a:t>189.496</a:t>
                      </a:r>
                      <a:endParaRPr lang="hr-HR" dirty="0"/>
                    </a:p>
                  </a:txBody>
                  <a:tcPr/>
                </a:tc>
                <a:tc>
                  <a:txBody>
                    <a:bodyPr/>
                    <a:lstStyle/>
                    <a:p>
                      <a:pPr algn="r"/>
                      <a:r>
                        <a:rPr lang="hr-HR" dirty="0" smtClean="0"/>
                        <a:t>5,0%</a:t>
                      </a:r>
                      <a:endParaRPr lang="hr-HR" dirty="0"/>
                    </a:p>
                  </a:txBody>
                  <a:tcPr/>
                </a:tc>
                <a:extLst>
                  <a:ext uri="{0D108BD9-81ED-4DB2-BD59-A6C34878D82A}">
                    <a16:rowId xmlns:a16="http://schemas.microsoft.com/office/drawing/2014/main" val="10006"/>
                  </a:ext>
                </a:extLst>
              </a:tr>
              <a:tr h="457577">
                <a:tc>
                  <a:txBody>
                    <a:bodyPr/>
                    <a:lstStyle/>
                    <a:p>
                      <a:r>
                        <a:rPr lang="hr-HR" dirty="0" smtClean="0"/>
                        <a:t>Celestyal</a:t>
                      </a:r>
                      <a:endParaRPr lang="hr-HR" dirty="0"/>
                    </a:p>
                  </a:txBody>
                  <a:tcPr/>
                </a:tc>
                <a:tc>
                  <a:txBody>
                    <a:bodyPr/>
                    <a:lstStyle/>
                    <a:p>
                      <a:pPr algn="r"/>
                      <a:r>
                        <a:rPr lang="hr-HR" dirty="0" smtClean="0"/>
                        <a:t>3</a:t>
                      </a:r>
                      <a:endParaRPr lang="hr-HR" dirty="0"/>
                    </a:p>
                  </a:txBody>
                  <a:tcPr/>
                </a:tc>
                <a:tc>
                  <a:txBody>
                    <a:bodyPr/>
                    <a:lstStyle/>
                    <a:p>
                      <a:pPr algn="r"/>
                      <a:r>
                        <a:rPr lang="hr-HR" dirty="0" smtClean="0"/>
                        <a:t>162.290</a:t>
                      </a:r>
                      <a:endParaRPr lang="hr-HR" dirty="0"/>
                    </a:p>
                  </a:txBody>
                  <a:tcPr/>
                </a:tc>
                <a:tc>
                  <a:txBody>
                    <a:bodyPr/>
                    <a:lstStyle/>
                    <a:p>
                      <a:pPr algn="r"/>
                      <a:r>
                        <a:rPr lang="hr-HR" dirty="0" smtClean="0"/>
                        <a:t>4,3%</a:t>
                      </a:r>
                      <a:endParaRPr lang="hr-HR" dirty="0"/>
                    </a:p>
                  </a:txBody>
                  <a:tcPr/>
                </a:tc>
                <a:extLst>
                  <a:ext uri="{0D108BD9-81ED-4DB2-BD59-A6C34878D82A}">
                    <a16:rowId xmlns:a16="http://schemas.microsoft.com/office/drawing/2014/main" val="10007"/>
                  </a:ext>
                </a:extLst>
              </a:tr>
              <a:tr h="457577">
                <a:tc>
                  <a:txBody>
                    <a:bodyPr/>
                    <a:lstStyle/>
                    <a:p>
                      <a:r>
                        <a:rPr lang="hr-HR" dirty="0" smtClean="0"/>
                        <a:t>TUI</a:t>
                      </a:r>
                      <a:endParaRPr lang="hr-HR" dirty="0"/>
                    </a:p>
                  </a:txBody>
                  <a:tcPr/>
                </a:tc>
                <a:tc>
                  <a:txBody>
                    <a:bodyPr/>
                    <a:lstStyle/>
                    <a:p>
                      <a:pPr algn="r"/>
                      <a:r>
                        <a:rPr lang="hr-HR" dirty="0" smtClean="0"/>
                        <a:t>7</a:t>
                      </a:r>
                      <a:endParaRPr lang="hr-HR" dirty="0"/>
                    </a:p>
                  </a:txBody>
                  <a:tcPr/>
                </a:tc>
                <a:tc>
                  <a:txBody>
                    <a:bodyPr/>
                    <a:lstStyle/>
                    <a:p>
                      <a:pPr algn="r"/>
                      <a:r>
                        <a:rPr lang="hr-HR" dirty="0" smtClean="0"/>
                        <a:t>157.320</a:t>
                      </a:r>
                      <a:endParaRPr lang="hr-HR" dirty="0"/>
                    </a:p>
                  </a:txBody>
                  <a:tcPr/>
                </a:tc>
                <a:tc>
                  <a:txBody>
                    <a:bodyPr/>
                    <a:lstStyle/>
                    <a:p>
                      <a:pPr algn="r"/>
                      <a:r>
                        <a:rPr lang="hr-HR" dirty="0" smtClean="0"/>
                        <a:t>4,1%</a:t>
                      </a:r>
                      <a:endParaRPr lang="hr-HR" dirty="0"/>
                    </a:p>
                  </a:txBody>
                  <a:tcPr/>
                </a:tc>
                <a:extLst>
                  <a:ext uri="{0D108BD9-81ED-4DB2-BD59-A6C34878D82A}">
                    <a16:rowId xmlns:a16="http://schemas.microsoft.com/office/drawing/2014/main" val="10008"/>
                  </a:ext>
                </a:extLst>
              </a:tr>
              <a:tr h="457577">
                <a:tc>
                  <a:txBody>
                    <a:bodyPr/>
                    <a:lstStyle/>
                    <a:p>
                      <a:r>
                        <a:rPr lang="hr-HR" dirty="0" smtClean="0"/>
                        <a:t>Princess</a:t>
                      </a:r>
                      <a:endParaRPr lang="hr-HR" dirty="0"/>
                    </a:p>
                  </a:txBody>
                  <a:tcPr/>
                </a:tc>
                <a:tc>
                  <a:txBody>
                    <a:bodyPr/>
                    <a:lstStyle/>
                    <a:p>
                      <a:pPr algn="r"/>
                      <a:r>
                        <a:rPr lang="hr-HR" dirty="0" smtClean="0"/>
                        <a:t>5</a:t>
                      </a:r>
                      <a:endParaRPr lang="hr-HR" dirty="0"/>
                    </a:p>
                  </a:txBody>
                  <a:tcPr/>
                </a:tc>
                <a:tc>
                  <a:txBody>
                    <a:bodyPr/>
                    <a:lstStyle/>
                    <a:p>
                      <a:pPr algn="r"/>
                      <a:r>
                        <a:rPr lang="hr-HR" dirty="0" smtClean="0"/>
                        <a:t>151.698</a:t>
                      </a:r>
                      <a:endParaRPr lang="hr-HR" dirty="0"/>
                    </a:p>
                  </a:txBody>
                  <a:tcPr/>
                </a:tc>
                <a:tc>
                  <a:txBody>
                    <a:bodyPr/>
                    <a:lstStyle/>
                    <a:p>
                      <a:pPr algn="r"/>
                      <a:r>
                        <a:rPr lang="hr-HR" dirty="0" smtClean="0"/>
                        <a:t>4,0%</a:t>
                      </a:r>
                      <a:endParaRPr lang="hr-HR" dirty="0"/>
                    </a:p>
                  </a:txBody>
                  <a:tcPr/>
                </a:tc>
                <a:extLst>
                  <a:ext uri="{0D108BD9-81ED-4DB2-BD59-A6C34878D82A}">
                    <a16:rowId xmlns:a16="http://schemas.microsoft.com/office/drawing/2014/main" val="10009"/>
                  </a:ext>
                </a:extLst>
              </a:tr>
              <a:tr h="457577">
                <a:tc>
                  <a:txBody>
                    <a:bodyPr/>
                    <a:lstStyle/>
                    <a:p>
                      <a:r>
                        <a:rPr lang="hr-HR" dirty="0" smtClean="0"/>
                        <a:t>Holland America</a:t>
                      </a:r>
                      <a:endParaRPr lang="hr-HR" dirty="0"/>
                    </a:p>
                  </a:txBody>
                  <a:tcPr/>
                </a:tc>
                <a:tc>
                  <a:txBody>
                    <a:bodyPr/>
                    <a:lstStyle/>
                    <a:p>
                      <a:pPr algn="r"/>
                      <a:r>
                        <a:rPr lang="hr-HR" dirty="0" smtClean="0"/>
                        <a:t>5</a:t>
                      </a:r>
                      <a:endParaRPr lang="hr-HR" dirty="0"/>
                    </a:p>
                  </a:txBody>
                  <a:tcPr/>
                </a:tc>
                <a:tc>
                  <a:txBody>
                    <a:bodyPr/>
                    <a:lstStyle/>
                    <a:p>
                      <a:pPr algn="r"/>
                      <a:r>
                        <a:rPr lang="hr-HR" dirty="0" smtClean="0"/>
                        <a:t>120.768</a:t>
                      </a:r>
                      <a:endParaRPr lang="hr-HR" dirty="0"/>
                    </a:p>
                  </a:txBody>
                  <a:tcPr/>
                </a:tc>
                <a:tc>
                  <a:txBody>
                    <a:bodyPr/>
                    <a:lstStyle/>
                    <a:p>
                      <a:pPr algn="r"/>
                      <a:r>
                        <a:rPr lang="hr-HR" dirty="0" smtClean="0"/>
                        <a:t>3,2%</a:t>
                      </a:r>
                      <a:endParaRPr lang="hr-HR" dirty="0"/>
                    </a:p>
                  </a:txBody>
                  <a:tcPr/>
                </a:tc>
                <a:extLst>
                  <a:ext uri="{0D108BD9-81ED-4DB2-BD59-A6C34878D82A}">
                    <a16:rowId xmlns:a16="http://schemas.microsoft.com/office/drawing/2014/main" val="10010"/>
                  </a:ext>
                </a:extLst>
              </a:tr>
              <a:tr h="457577">
                <a:tc>
                  <a:txBody>
                    <a:bodyPr/>
                    <a:lstStyle/>
                    <a:p>
                      <a:r>
                        <a:rPr lang="hr-HR" b="1" dirty="0" smtClean="0"/>
                        <a:t>Total Top 10</a:t>
                      </a:r>
                      <a:endParaRPr lang="hr-HR" b="1" dirty="0"/>
                    </a:p>
                  </a:txBody>
                  <a:tcPr/>
                </a:tc>
                <a:tc>
                  <a:txBody>
                    <a:bodyPr/>
                    <a:lstStyle/>
                    <a:p>
                      <a:pPr algn="r"/>
                      <a:r>
                        <a:rPr lang="hr-HR" b="1" dirty="0" smtClean="0"/>
                        <a:t>65</a:t>
                      </a:r>
                      <a:endParaRPr lang="hr-HR" b="1" dirty="0"/>
                    </a:p>
                  </a:txBody>
                  <a:tcPr/>
                </a:tc>
                <a:tc>
                  <a:txBody>
                    <a:bodyPr/>
                    <a:lstStyle/>
                    <a:p>
                      <a:pPr algn="r"/>
                      <a:r>
                        <a:rPr lang="hr-HR" b="1" dirty="0" smtClean="0"/>
                        <a:t>3.007.466</a:t>
                      </a:r>
                      <a:endParaRPr lang="hr-HR" b="1" dirty="0"/>
                    </a:p>
                  </a:txBody>
                  <a:tcPr/>
                </a:tc>
                <a:tc>
                  <a:txBody>
                    <a:bodyPr/>
                    <a:lstStyle/>
                    <a:p>
                      <a:pPr algn="r"/>
                      <a:r>
                        <a:rPr lang="hr-HR" b="1" dirty="0" smtClean="0"/>
                        <a:t>79,2%</a:t>
                      </a:r>
                      <a:endParaRPr lang="hr-HR" b="1"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908877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sanja\Desktop\P624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61048"/>
            <a:ext cx="4176464" cy="2768170"/>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188" y="188640"/>
            <a:ext cx="8445624" cy="864096"/>
          </a:xfrm>
        </p:spPr>
        <p:txBody>
          <a:bodyPr>
            <a:normAutofit/>
          </a:bodyPr>
          <a:lstStyle/>
          <a:p>
            <a:r>
              <a:rPr lang="hr-HR" dirty="0" smtClean="0"/>
              <a:t>Homeport operations</a:t>
            </a:r>
            <a:endParaRPr lang="hr-HR" dirty="0"/>
          </a:p>
        </p:txBody>
      </p:sp>
      <p:sp>
        <p:nvSpPr>
          <p:cNvPr id="3" name="Content Placeholder 2"/>
          <p:cNvSpPr>
            <a:spLocks noGrp="1"/>
          </p:cNvSpPr>
          <p:nvPr>
            <p:ph idx="1"/>
          </p:nvPr>
        </p:nvSpPr>
        <p:spPr>
          <a:xfrm>
            <a:off x="467544" y="908720"/>
            <a:ext cx="8229600" cy="3384376"/>
          </a:xfrm>
        </p:spPr>
        <p:txBody>
          <a:bodyPr>
            <a:normAutofit/>
          </a:bodyPr>
          <a:lstStyle/>
          <a:p>
            <a:r>
              <a:rPr lang="hr-HR" sz="1800" dirty="0" smtClean="0"/>
              <a:t>Home port operations for Marella Cruises since 2015</a:t>
            </a:r>
          </a:p>
          <a:p>
            <a:r>
              <a:rPr lang="hr-HR" sz="1800" dirty="0" smtClean="0"/>
              <a:t>Passenger ship „Marella Celebration”,  every week </a:t>
            </a:r>
            <a:r>
              <a:rPr lang="en-US" sz="1800" dirty="0" smtClean="0"/>
              <a:t>from May </a:t>
            </a:r>
            <a:r>
              <a:rPr lang="en-US" sz="1800" dirty="0"/>
              <a:t>to </a:t>
            </a:r>
            <a:r>
              <a:rPr lang="en-US" sz="1800" dirty="0" smtClean="0"/>
              <a:t>October</a:t>
            </a:r>
            <a:r>
              <a:rPr lang="hr-HR" sz="1800" dirty="0" smtClean="0"/>
              <a:t> (28 calls)</a:t>
            </a:r>
          </a:p>
          <a:p>
            <a:r>
              <a:rPr lang="hr-HR" sz="1800" dirty="0" smtClean="0"/>
              <a:t>A</a:t>
            </a:r>
            <a:r>
              <a:rPr lang="en-US" sz="1800" dirty="0" err="1" smtClean="0"/>
              <a:t>dvantages</a:t>
            </a:r>
            <a:r>
              <a:rPr lang="en-US" sz="1800" dirty="0" smtClean="0"/>
              <a:t> </a:t>
            </a:r>
            <a:r>
              <a:rPr lang="en-US" sz="1800" dirty="0"/>
              <a:t>of being a homeport for </a:t>
            </a:r>
            <a:r>
              <a:rPr lang="en-US" sz="1800" dirty="0" smtClean="0"/>
              <a:t>cruise </a:t>
            </a:r>
            <a:r>
              <a:rPr lang="en-US" sz="1800" dirty="0"/>
              <a:t>ship is the </a:t>
            </a:r>
            <a:r>
              <a:rPr lang="hr-HR" sz="1800" dirty="0"/>
              <a:t>additional revenue from </a:t>
            </a:r>
            <a:r>
              <a:rPr lang="hr-HR" sz="1800" dirty="0" smtClean="0"/>
              <a:t>service (</a:t>
            </a:r>
            <a:r>
              <a:rPr lang="en-US" sz="1800" dirty="0" smtClean="0"/>
              <a:t>flights</a:t>
            </a:r>
            <a:r>
              <a:rPr lang="en-US" sz="1800" dirty="0"/>
              <a:t>, </a:t>
            </a:r>
            <a:r>
              <a:rPr lang="en-US" sz="1800" dirty="0" smtClean="0"/>
              <a:t>hotel</a:t>
            </a:r>
            <a:r>
              <a:rPr lang="hr-HR" sz="1800" dirty="0" smtClean="0"/>
              <a:t>s accommodation</a:t>
            </a:r>
            <a:r>
              <a:rPr lang="en-US" sz="1800" dirty="0" smtClean="0"/>
              <a:t>, </a:t>
            </a:r>
            <a:r>
              <a:rPr lang="en-US" sz="1800" dirty="0"/>
              <a:t>excursions, </a:t>
            </a:r>
            <a:r>
              <a:rPr lang="en-US" sz="1800" dirty="0" smtClean="0"/>
              <a:t>transport</a:t>
            </a:r>
            <a:r>
              <a:rPr lang="hr-HR" sz="1800" dirty="0" smtClean="0"/>
              <a:t>,</a:t>
            </a:r>
            <a:r>
              <a:rPr lang="en-US" sz="1800" dirty="0" smtClean="0"/>
              <a:t> tax</a:t>
            </a:r>
            <a:r>
              <a:rPr lang="hr-HR" sz="1800" dirty="0" smtClean="0"/>
              <a:t>is etc.)</a:t>
            </a:r>
            <a:endParaRPr lang="hr-HR" sz="1800" dirty="0"/>
          </a:p>
          <a:p>
            <a:r>
              <a:rPr lang="en-US" sz="1800" dirty="0"/>
              <a:t>The importance of positioning Dubrovnik as the turnaround port - homeport </a:t>
            </a:r>
            <a:r>
              <a:rPr lang="en-US" sz="1800" dirty="0" smtClean="0"/>
              <a:t>lies </a:t>
            </a:r>
            <a:r>
              <a:rPr lang="en-US" sz="1800" dirty="0"/>
              <a:t>in the fact that this is the way to extend the stay of tourists in the area and the benefits for the local economy. Homeport for Dubrovnik means a whole new process of cruise </a:t>
            </a:r>
            <a:r>
              <a:rPr lang="en-US" sz="1800" dirty="0" smtClean="0"/>
              <a:t>tourism.</a:t>
            </a:r>
            <a:endParaRPr lang="hr-HR" sz="1800" dirty="0" smtClean="0"/>
          </a:p>
          <a:p>
            <a:r>
              <a:rPr lang="hr-HR" sz="1800" dirty="0" smtClean="0"/>
              <a:t>N</a:t>
            </a:r>
            <a:r>
              <a:rPr lang="en-US" sz="1800" dirty="0" smtClean="0"/>
              <a:t>umber </a:t>
            </a:r>
            <a:r>
              <a:rPr lang="en-US" sz="1800" dirty="0"/>
              <a:t>of </a:t>
            </a:r>
            <a:r>
              <a:rPr lang="en-US" sz="1800" dirty="0" smtClean="0"/>
              <a:t>pa</a:t>
            </a:r>
            <a:r>
              <a:rPr lang="hr-HR" sz="1800" dirty="0" smtClean="0"/>
              <a:t>x</a:t>
            </a:r>
            <a:r>
              <a:rPr lang="en-US" sz="1800" dirty="0" smtClean="0"/>
              <a:t> embark</a:t>
            </a:r>
            <a:r>
              <a:rPr lang="hr-HR" sz="1800" dirty="0" smtClean="0"/>
              <a:t>ed</a:t>
            </a:r>
            <a:r>
              <a:rPr lang="en-US" sz="1800" dirty="0" smtClean="0"/>
              <a:t> </a:t>
            </a:r>
            <a:r>
              <a:rPr lang="en-US" sz="1800" dirty="0"/>
              <a:t>and </a:t>
            </a:r>
            <a:r>
              <a:rPr lang="en-US" sz="1800" dirty="0" smtClean="0"/>
              <a:t>disembark</a:t>
            </a:r>
            <a:r>
              <a:rPr lang="hr-HR" sz="1800" dirty="0" smtClean="0"/>
              <a:t>ed</a:t>
            </a:r>
            <a:r>
              <a:rPr lang="en-US" sz="1800" dirty="0" smtClean="0"/>
              <a:t> </a:t>
            </a:r>
            <a:r>
              <a:rPr lang="en-US" sz="1800" dirty="0"/>
              <a:t>in Dubrovnik as part of </a:t>
            </a:r>
            <a:r>
              <a:rPr lang="en-US" sz="1800" dirty="0" smtClean="0"/>
              <a:t>„</a:t>
            </a:r>
            <a:r>
              <a:rPr lang="hr-HR" sz="1800" dirty="0" smtClean="0"/>
              <a:t>Marella</a:t>
            </a:r>
            <a:r>
              <a:rPr lang="en-US" sz="1800" dirty="0" smtClean="0"/>
              <a:t> </a:t>
            </a:r>
            <a:r>
              <a:rPr lang="en-US" sz="1800" dirty="0"/>
              <a:t>Cruises" home port operations</a:t>
            </a:r>
            <a:r>
              <a:rPr lang="en-US" sz="1800" dirty="0" smtClean="0"/>
              <a:t>:</a:t>
            </a:r>
            <a:endParaRPr lang="hr-HR" sz="1800" dirty="0"/>
          </a:p>
          <a:p>
            <a:pPr marL="0" indent="0">
              <a:buNone/>
            </a:pPr>
            <a:endParaRPr lang="hr-HR" dirty="0"/>
          </a:p>
        </p:txBody>
      </p:sp>
      <p:graphicFrame>
        <p:nvGraphicFramePr>
          <p:cNvPr id="4" name="Table 3"/>
          <p:cNvGraphicFramePr>
            <a:graphicFrameLocks noGrp="1"/>
          </p:cNvGraphicFramePr>
          <p:nvPr>
            <p:extLst>
              <p:ext uri="{D42A27DB-BD31-4B8C-83A1-F6EECF244321}">
                <p14:modId xmlns:p14="http://schemas.microsoft.com/office/powerpoint/2010/main" val="2743527310"/>
              </p:ext>
            </p:extLst>
          </p:nvPr>
        </p:nvGraphicFramePr>
        <p:xfrm>
          <a:off x="323528" y="4293096"/>
          <a:ext cx="4176463" cy="1800199"/>
        </p:xfrm>
        <a:graphic>
          <a:graphicData uri="http://schemas.openxmlformats.org/drawingml/2006/table">
            <a:tbl>
              <a:tblPr firstRow="1" bandRow="1">
                <a:tableStyleId>{5C22544A-7EE6-4342-B048-85BDC9FD1C3A}</a:tableStyleId>
              </a:tblPr>
              <a:tblGrid>
                <a:gridCol w="1296144">
                  <a:extLst>
                    <a:ext uri="{9D8B030D-6E8A-4147-A177-3AD203B41FA5}">
                      <a16:colId xmlns:a16="http://schemas.microsoft.com/office/drawing/2014/main" val="20000"/>
                    </a:ext>
                  </a:extLst>
                </a:gridCol>
                <a:gridCol w="809368">
                  <a:extLst>
                    <a:ext uri="{9D8B030D-6E8A-4147-A177-3AD203B41FA5}">
                      <a16:colId xmlns:a16="http://schemas.microsoft.com/office/drawing/2014/main" val="20001"/>
                    </a:ext>
                  </a:extLst>
                </a:gridCol>
                <a:gridCol w="907019">
                  <a:extLst>
                    <a:ext uri="{9D8B030D-6E8A-4147-A177-3AD203B41FA5}">
                      <a16:colId xmlns:a16="http://schemas.microsoft.com/office/drawing/2014/main" val="20002"/>
                    </a:ext>
                  </a:extLst>
                </a:gridCol>
                <a:gridCol w="1163932">
                  <a:extLst>
                    <a:ext uri="{9D8B030D-6E8A-4147-A177-3AD203B41FA5}">
                      <a16:colId xmlns:a16="http://schemas.microsoft.com/office/drawing/2014/main" val="20003"/>
                    </a:ext>
                  </a:extLst>
                </a:gridCol>
              </a:tblGrid>
              <a:tr h="436437">
                <a:tc>
                  <a:txBody>
                    <a:bodyPr/>
                    <a:lstStyle/>
                    <a:p>
                      <a:r>
                        <a:rPr lang="hr-HR" sz="1800" dirty="0" smtClean="0"/>
                        <a:t>Year</a:t>
                      </a:r>
                      <a:endParaRPr lang="hr-HR" dirty="0"/>
                    </a:p>
                  </a:txBody>
                  <a:tcPr/>
                </a:tc>
                <a:tc>
                  <a:txBody>
                    <a:bodyPr/>
                    <a:lstStyle/>
                    <a:p>
                      <a:r>
                        <a:rPr lang="hr-HR" dirty="0" smtClean="0"/>
                        <a:t>2015</a:t>
                      </a:r>
                      <a:endParaRPr lang="hr-HR" dirty="0"/>
                    </a:p>
                  </a:txBody>
                  <a:tcPr/>
                </a:tc>
                <a:tc>
                  <a:txBody>
                    <a:bodyPr/>
                    <a:lstStyle/>
                    <a:p>
                      <a:r>
                        <a:rPr lang="hr-HR" dirty="0" smtClean="0"/>
                        <a:t>2016</a:t>
                      </a:r>
                      <a:endParaRPr lang="hr-HR" dirty="0"/>
                    </a:p>
                  </a:txBody>
                  <a:tcPr/>
                </a:tc>
                <a:tc>
                  <a:txBody>
                    <a:bodyPr/>
                    <a:lstStyle/>
                    <a:p>
                      <a:r>
                        <a:rPr lang="hr-HR" dirty="0" smtClean="0"/>
                        <a:t>2017</a:t>
                      </a:r>
                      <a:endParaRPr lang="hr-HR" dirty="0"/>
                    </a:p>
                  </a:txBody>
                  <a:tcPr/>
                </a:tc>
                <a:extLst>
                  <a:ext uri="{0D108BD9-81ED-4DB2-BD59-A6C34878D82A}">
                    <a16:rowId xmlns:a16="http://schemas.microsoft.com/office/drawing/2014/main" val="10000"/>
                  </a:ext>
                </a:extLst>
              </a:tr>
              <a:tr h="496663">
                <a:tc>
                  <a:txBody>
                    <a:bodyPr/>
                    <a:lstStyle/>
                    <a:p>
                      <a:r>
                        <a:rPr lang="hr-HR" sz="1600" dirty="0" smtClean="0"/>
                        <a:t>Embarked</a:t>
                      </a:r>
                      <a:endParaRPr lang="hr-HR" sz="1600" dirty="0"/>
                    </a:p>
                  </a:txBody>
                  <a:tcPr/>
                </a:tc>
                <a:tc>
                  <a:txBody>
                    <a:bodyPr/>
                    <a:lstStyle/>
                    <a:p>
                      <a:r>
                        <a:rPr lang="hr-HR" sz="1600" dirty="0" smtClean="0"/>
                        <a:t>31.168</a:t>
                      </a:r>
                      <a:endParaRPr lang="hr-HR" sz="1600" dirty="0"/>
                    </a:p>
                  </a:txBody>
                  <a:tcPr/>
                </a:tc>
                <a:tc>
                  <a:txBody>
                    <a:bodyPr/>
                    <a:lstStyle/>
                    <a:p>
                      <a:r>
                        <a:rPr lang="hr-HR" sz="1600" dirty="0" smtClean="0"/>
                        <a:t>33.470</a:t>
                      </a:r>
                      <a:endParaRPr lang="hr-HR" sz="1600" dirty="0"/>
                    </a:p>
                  </a:txBody>
                  <a:tcPr/>
                </a:tc>
                <a:tc>
                  <a:txBody>
                    <a:bodyPr/>
                    <a:lstStyle/>
                    <a:p>
                      <a:r>
                        <a:rPr lang="hr-HR" sz="1600" dirty="0" smtClean="0"/>
                        <a:t>34.075</a:t>
                      </a:r>
                      <a:endParaRPr lang="hr-HR" sz="1600" dirty="0"/>
                    </a:p>
                  </a:txBody>
                  <a:tcPr/>
                </a:tc>
                <a:extLst>
                  <a:ext uri="{0D108BD9-81ED-4DB2-BD59-A6C34878D82A}">
                    <a16:rowId xmlns:a16="http://schemas.microsoft.com/office/drawing/2014/main" val="10001"/>
                  </a:ext>
                </a:extLst>
              </a:tr>
              <a:tr h="430662">
                <a:tc>
                  <a:txBody>
                    <a:bodyPr/>
                    <a:lstStyle/>
                    <a:p>
                      <a:r>
                        <a:rPr lang="hr-HR" sz="1600" dirty="0" smtClean="0"/>
                        <a:t>Disembarked</a:t>
                      </a:r>
                      <a:endParaRPr lang="hr-HR" sz="1600" dirty="0"/>
                    </a:p>
                  </a:txBody>
                  <a:tcPr/>
                </a:tc>
                <a:tc>
                  <a:txBody>
                    <a:bodyPr/>
                    <a:lstStyle/>
                    <a:p>
                      <a:r>
                        <a:rPr lang="hr-HR" sz="1600" dirty="0" smtClean="0"/>
                        <a:t>30.649</a:t>
                      </a:r>
                      <a:endParaRPr lang="hr-HR" sz="1600" dirty="0"/>
                    </a:p>
                  </a:txBody>
                  <a:tcPr/>
                </a:tc>
                <a:tc>
                  <a:txBody>
                    <a:bodyPr/>
                    <a:lstStyle/>
                    <a:p>
                      <a:r>
                        <a:rPr lang="hr-HR" sz="1600" dirty="0" smtClean="0"/>
                        <a:t>34.693</a:t>
                      </a:r>
                      <a:endParaRPr lang="hr-HR" sz="1600" dirty="0"/>
                    </a:p>
                  </a:txBody>
                  <a:tcPr/>
                </a:tc>
                <a:tc>
                  <a:txBody>
                    <a:bodyPr/>
                    <a:lstStyle/>
                    <a:p>
                      <a:r>
                        <a:rPr lang="hr-HR" sz="1600" dirty="0" smtClean="0"/>
                        <a:t>34.030</a:t>
                      </a:r>
                      <a:endParaRPr lang="hr-HR" sz="1600" dirty="0"/>
                    </a:p>
                  </a:txBody>
                  <a:tcPr/>
                </a:tc>
                <a:extLst>
                  <a:ext uri="{0D108BD9-81ED-4DB2-BD59-A6C34878D82A}">
                    <a16:rowId xmlns:a16="http://schemas.microsoft.com/office/drawing/2014/main" val="10002"/>
                  </a:ext>
                </a:extLst>
              </a:tr>
              <a:tr h="436437">
                <a:tc>
                  <a:txBody>
                    <a:bodyPr/>
                    <a:lstStyle/>
                    <a:p>
                      <a:r>
                        <a:rPr lang="hr-HR" sz="1600" dirty="0" smtClean="0"/>
                        <a:t>Total</a:t>
                      </a:r>
                      <a:endParaRPr lang="hr-HR" sz="1600" dirty="0"/>
                    </a:p>
                  </a:txBody>
                  <a:tcPr/>
                </a:tc>
                <a:tc>
                  <a:txBody>
                    <a:bodyPr/>
                    <a:lstStyle/>
                    <a:p>
                      <a:r>
                        <a:rPr lang="hr-HR" sz="1600" dirty="0" smtClean="0"/>
                        <a:t>61.817</a:t>
                      </a:r>
                      <a:endParaRPr lang="hr-HR" sz="1600" dirty="0"/>
                    </a:p>
                  </a:txBody>
                  <a:tcPr/>
                </a:tc>
                <a:tc>
                  <a:txBody>
                    <a:bodyPr/>
                    <a:lstStyle/>
                    <a:p>
                      <a:r>
                        <a:rPr lang="hr-HR" sz="1600" dirty="0" smtClean="0"/>
                        <a:t>68.163</a:t>
                      </a:r>
                      <a:endParaRPr lang="hr-HR" sz="1600" dirty="0"/>
                    </a:p>
                  </a:txBody>
                  <a:tcPr/>
                </a:tc>
                <a:tc>
                  <a:txBody>
                    <a:bodyPr/>
                    <a:lstStyle/>
                    <a:p>
                      <a:r>
                        <a:rPr lang="hr-HR" sz="1600" dirty="0" smtClean="0"/>
                        <a:t>68.105</a:t>
                      </a:r>
                      <a:endParaRPr lang="hr-HR"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328730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34082"/>
          </a:xfrm>
        </p:spPr>
        <p:txBody>
          <a:bodyPr>
            <a:normAutofit/>
          </a:bodyPr>
          <a:lstStyle/>
          <a:p>
            <a:r>
              <a:rPr lang="en-US" sz="2800" dirty="0" smtClean="0"/>
              <a:t>Dubrovnik </a:t>
            </a:r>
            <a:r>
              <a:rPr lang="en-US" sz="2800" dirty="0"/>
              <a:t>&amp; </a:t>
            </a:r>
            <a:r>
              <a:rPr lang="en-US" sz="2800" dirty="0" smtClean="0"/>
              <a:t>Med</a:t>
            </a:r>
            <a:r>
              <a:rPr lang="hr-HR" sz="2800" dirty="0" smtClean="0"/>
              <a:t>Cruise Ports Cruise Traffic data 2017</a:t>
            </a:r>
            <a:endParaRPr lang="hr-HR" sz="2800" dirty="0"/>
          </a:p>
        </p:txBody>
      </p:sp>
      <p:graphicFrame>
        <p:nvGraphicFramePr>
          <p:cNvPr id="5" name="Table 4"/>
          <p:cNvGraphicFramePr>
            <a:graphicFrameLocks noGrp="1"/>
          </p:cNvGraphicFramePr>
          <p:nvPr>
            <p:extLst>
              <p:ext uri="{D42A27DB-BD31-4B8C-83A1-F6EECF244321}">
                <p14:modId xmlns:p14="http://schemas.microsoft.com/office/powerpoint/2010/main" val="2569303144"/>
              </p:ext>
            </p:extLst>
          </p:nvPr>
        </p:nvGraphicFramePr>
        <p:xfrm>
          <a:off x="323528" y="980725"/>
          <a:ext cx="8424936" cy="4896547"/>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1386154">
                  <a:extLst>
                    <a:ext uri="{9D8B030D-6E8A-4147-A177-3AD203B41FA5}">
                      <a16:colId xmlns:a16="http://schemas.microsoft.com/office/drawing/2014/main" val="20001"/>
                    </a:ext>
                  </a:extLst>
                </a:gridCol>
                <a:gridCol w="1053117">
                  <a:extLst>
                    <a:ext uri="{9D8B030D-6E8A-4147-A177-3AD203B41FA5}">
                      <a16:colId xmlns:a16="http://schemas.microsoft.com/office/drawing/2014/main" val="20002"/>
                    </a:ext>
                  </a:extLst>
                </a:gridCol>
                <a:gridCol w="1053117">
                  <a:extLst>
                    <a:ext uri="{9D8B030D-6E8A-4147-A177-3AD203B41FA5}">
                      <a16:colId xmlns:a16="http://schemas.microsoft.com/office/drawing/2014/main" val="20003"/>
                    </a:ext>
                  </a:extLst>
                </a:gridCol>
                <a:gridCol w="900100">
                  <a:extLst>
                    <a:ext uri="{9D8B030D-6E8A-4147-A177-3AD203B41FA5}">
                      <a16:colId xmlns:a16="http://schemas.microsoft.com/office/drawing/2014/main" val="20004"/>
                    </a:ext>
                  </a:extLst>
                </a:gridCol>
                <a:gridCol w="1206134">
                  <a:extLst>
                    <a:ext uri="{9D8B030D-6E8A-4147-A177-3AD203B41FA5}">
                      <a16:colId xmlns:a16="http://schemas.microsoft.com/office/drawing/2014/main" val="20005"/>
                    </a:ext>
                  </a:extLst>
                </a:gridCol>
                <a:gridCol w="1053117">
                  <a:extLst>
                    <a:ext uri="{9D8B030D-6E8A-4147-A177-3AD203B41FA5}">
                      <a16:colId xmlns:a16="http://schemas.microsoft.com/office/drawing/2014/main" val="20006"/>
                    </a:ext>
                  </a:extLst>
                </a:gridCol>
                <a:gridCol w="1053117">
                  <a:extLst>
                    <a:ext uri="{9D8B030D-6E8A-4147-A177-3AD203B41FA5}">
                      <a16:colId xmlns:a16="http://schemas.microsoft.com/office/drawing/2014/main" val="20007"/>
                    </a:ext>
                  </a:extLst>
                </a:gridCol>
              </a:tblGrid>
              <a:tr h="688580">
                <a:tc>
                  <a:txBody>
                    <a:bodyPr/>
                    <a:lstStyle/>
                    <a:p>
                      <a:r>
                        <a:rPr lang="hr-HR" sz="1500" b="0" dirty="0" smtClean="0"/>
                        <a:t>No</a:t>
                      </a:r>
                      <a:endParaRPr lang="hr-HR" sz="1500" b="0" dirty="0"/>
                    </a:p>
                  </a:txBody>
                  <a:tcPr/>
                </a:tc>
                <a:tc>
                  <a:txBody>
                    <a:bodyPr/>
                    <a:lstStyle/>
                    <a:p>
                      <a:r>
                        <a:rPr lang="hr-HR" sz="1500" b="1" dirty="0" smtClean="0"/>
                        <a:t>Top 10 Ports</a:t>
                      </a:r>
                      <a:endParaRPr lang="hr-HR" sz="1500" b="1" dirty="0"/>
                    </a:p>
                  </a:txBody>
                  <a:tcPr/>
                </a:tc>
                <a:tc>
                  <a:txBody>
                    <a:bodyPr/>
                    <a:lstStyle/>
                    <a:p>
                      <a:r>
                        <a:rPr lang="hr-HR" sz="1500" b="0" dirty="0" smtClean="0"/>
                        <a:t>MedCruise Region</a:t>
                      </a:r>
                      <a:endParaRPr lang="hr-HR" sz="1500" b="0" dirty="0"/>
                    </a:p>
                  </a:txBody>
                  <a:tcPr/>
                </a:tc>
                <a:tc>
                  <a:txBody>
                    <a:bodyPr/>
                    <a:lstStyle/>
                    <a:p>
                      <a:r>
                        <a:rPr lang="hr-HR" sz="1500" b="1" dirty="0" smtClean="0"/>
                        <a:t>Total</a:t>
                      </a:r>
                      <a:r>
                        <a:rPr lang="hr-HR" sz="1500" b="1" baseline="0" dirty="0" smtClean="0"/>
                        <a:t> Pax.</a:t>
                      </a:r>
                      <a:endParaRPr lang="hr-HR" sz="1500" b="1" dirty="0"/>
                    </a:p>
                  </a:txBody>
                  <a:tcPr/>
                </a:tc>
                <a:tc>
                  <a:txBody>
                    <a:bodyPr/>
                    <a:lstStyle/>
                    <a:p>
                      <a:r>
                        <a:rPr lang="hr-HR" sz="1500" b="0" dirty="0" smtClean="0"/>
                        <a:t>Total Calls</a:t>
                      </a:r>
                      <a:endParaRPr lang="hr-HR" sz="1500" b="0" dirty="0"/>
                    </a:p>
                  </a:txBody>
                  <a:tcPr/>
                </a:tc>
                <a:tc>
                  <a:txBody>
                    <a:bodyPr/>
                    <a:lstStyle/>
                    <a:p>
                      <a:r>
                        <a:rPr lang="hr-HR" sz="1500" b="0" dirty="0" smtClean="0"/>
                        <a:t>Home in Pax.</a:t>
                      </a:r>
                      <a:endParaRPr lang="hr-HR" sz="1500" b="0" dirty="0"/>
                    </a:p>
                  </a:txBody>
                  <a:tcPr/>
                </a:tc>
                <a:tc>
                  <a:txBody>
                    <a:bodyPr/>
                    <a:lstStyle/>
                    <a:p>
                      <a:r>
                        <a:rPr lang="hr-HR" sz="1500" b="0" dirty="0" smtClean="0"/>
                        <a:t>Home out Pax.</a:t>
                      </a:r>
                      <a:endParaRPr lang="hr-HR" sz="1500" b="0" dirty="0"/>
                    </a:p>
                  </a:txBody>
                  <a:tcPr/>
                </a:tc>
                <a:tc>
                  <a:txBody>
                    <a:bodyPr/>
                    <a:lstStyle/>
                    <a:p>
                      <a:r>
                        <a:rPr lang="hr-HR" sz="1500" b="0" dirty="0" smtClean="0"/>
                        <a:t>Transit Pax.</a:t>
                      </a:r>
                      <a:endParaRPr lang="hr-HR" sz="1500" b="0" dirty="0"/>
                    </a:p>
                  </a:txBody>
                  <a:tcPr/>
                </a:tc>
                <a:extLst>
                  <a:ext uri="{0D108BD9-81ED-4DB2-BD59-A6C34878D82A}">
                    <a16:rowId xmlns:a16="http://schemas.microsoft.com/office/drawing/2014/main" val="10000"/>
                  </a:ext>
                </a:extLst>
              </a:tr>
              <a:tr h="356235">
                <a:tc>
                  <a:txBody>
                    <a:bodyPr/>
                    <a:lstStyle/>
                    <a:p>
                      <a:r>
                        <a:rPr lang="hr-HR" sz="1600" dirty="0" smtClean="0"/>
                        <a:t>1</a:t>
                      </a:r>
                      <a:endParaRPr lang="hr-HR" sz="1600" dirty="0"/>
                    </a:p>
                  </a:txBody>
                  <a:tcPr/>
                </a:tc>
                <a:tc>
                  <a:txBody>
                    <a:bodyPr/>
                    <a:lstStyle/>
                    <a:p>
                      <a:r>
                        <a:rPr lang="hr-HR" sz="1600" dirty="0" smtClean="0"/>
                        <a:t>Barcelona</a:t>
                      </a:r>
                      <a:endParaRPr lang="hr-HR" sz="1600" dirty="0"/>
                    </a:p>
                  </a:txBody>
                  <a:tcPr/>
                </a:tc>
                <a:tc>
                  <a:txBody>
                    <a:bodyPr/>
                    <a:lstStyle/>
                    <a:p>
                      <a:r>
                        <a:rPr lang="hr-HR" sz="1600" dirty="0" smtClean="0"/>
                        <a:t>West Med</a:t>
                      </a:r>
                      <a:endParaRPr lang="hr-HR" sz="1600" dirty="0"/>
                    </a:p>
                  </a:txBody>
                  <a:tcPr/>
                </a:tc>
                <a:tc>
                  <a:txBody>
                    <a:bodyPr/>
                    <a:lstStyle/>
                    <a:p>
                      <a:pPr algn="r"/>
                      <a:r>
                        <a:rPr lang="hr-HR" sz="1600" b="1" dirty="0" smtClean="0"/>
                        <a:t>2.712.247</a:t>
                      </a:r>
                      <a:endParaRPr lang="hr-HR" sz="1600" b="1" dirty="0"/>
                    </a:p>
                  </a:txBody>
                  <a:tcPr/>
                </a:tc>
                <a:tc>
                  <a:txBody>
                    <a:bodyPr/>
                    <a:lstStyle/>
                    <a:p>
                      <a:pPr algn="r"/>
                      <a:r>
                        <a:rPr lang="hr-HR" sz="1600" dirty="0" smtClean="0"/>
                        <a:t>778</a:t>
                      </a:r>
                      <a:endParaRPr lang="hr-HR" sz="1600" dirty="0"/>
                    </a:p>
                  </a:txBody>
                  <a:tcPr/>
                </a:tc>
                <a:tc>
                  <a:txBody>
                    <a:bodyPr/>
                    <a:lstStyle/>
                    <a:p>
                      <a:pPr algn="r"/>
                      <a:r>
                        <a:rPr lang="hr-HR" sz="1600" dirty="0" smtClean="0"/>
                        <a:t>719.871</a:t>
                      </a:r>
                      <a:endParaRPr lang="hr-HR" sz="1600" dirty="0"/>
                    </a:p>
                  </a:txBody>
                  <a:tcPr/>
                </a:tc>
                <a:tc>
                  <a:txBody>
                    <a:bodyPr/>
                    <a:lstStyle/>
                    <a:p>
                      <a:pPr algn="r"/>
                      <a:r>
                        <a:rPr lang="hr-HR" sz="1600" dirty="0" smtClean="0"/>
                        <a:t>720.512</a:t>
                      </a:r>
                      <a:endParaRPr lang="hr-HR" sz="1600" dirty="0"/>
                    </a:p>
                  </a:txBody>
                  <a:tcPr/>
                </a:tc>
                <a:tc>
                  <a:txBody>
                    <a:bodyPr/>
                    <a:lstStyle/>
                    <a:p>
                      <a:pPr algn="r"/>
                      <a:r>
                        <a:rPr lang="hr-HR" sz="1600" dirty="0" smtClean="0"/>
                        <a:t>1.271.864</a:t>
                      </a:r>
                      <a:endParaRPr lang="hr-HR" sz="1600" dirty="0"/>
                    </a:p>
                  </a:txBody>
                  <a:tcPr/>
                </a:tc>
                <a:extLst>
                  <a:ext uri="{0D108BD9-81ED-4DB2-BD59-A6C34878D82A}">
                    <a16:rowId xmlns:a16="http://schemas.microsoft.com/office/drawing/2014/main" val="10001"/>
                  </a:ext>
                </a:extLst>
              </a:tr>
              <a:tr h="376465">
                <a:tc>
                  <a:txBody>
                    <a:bodyPr/>
                    <a:lstStyle/>
                    <a:p>
                      <a:r>
                        <a:rPr lang="hr-HR" sz="1600" dirty="0" smtClean="0"/>
                        <a:t>2</a:t>
                      </a:r>
                      <a:endParaRPr lang="hr-HR" sz="1600" dirty="0"/>
                    </a:p>
                  </a:txBody>
                  <a:tcPr/>
                </a:tc>
                <a:tc>
                  <a:txBody>
                    <a:bodyPr/>
                    <a:lstStyle/>
                    <a:p>
                      <a:r>
                        <a:rPr lang="hr-HR" sz="1600" dirty="0" smtClean="0"/>
                        <a:t>Civitavecchia</a:t>
                      </a:r>
                      <a:endParaRPr lang="hr-HR" sz="1600" dirty="0"/>
                    </a:p>
                  </a:txBody>
                  <a:tcPr/>
                </a:tc>
                <a:tc>
                  <a:txBody>
                    <a:bodyPr/>
                    <a:lstStyle/>
                    <a:p>
                      <a:r>
                        <a:rPr lang="hr-HR" sz="1600" smtClean="0"/>
                        <a:t>West Med</a:t>
                      </a:r>
                      <a:endParaRPr lang="hr-HR" sz="1600" dirty="0"/>
                    </a:p>
                  </a:txBody>
                  <a:tcPr/>
                </a:tc>
                <a:tc>
                  <a:txBody>
                    <a:bodyPr/>
                    <a:lstStyle/>
                    <a:p>
                      <a:pPr algn="r"/>
                      <a:r>
                        <a:rPr lang="hr-HR" sz="1600" b="1" dirty="0" smtClean="0"/>
                        <a:t>2.204.336</a:t>
                      </a:r>
                      <a:endParaRPr lang="hr-HR" sz="1600" b="1" dirty="0"/>
                    </a:p>
                  </a:txBody>
                  <a:tcPr/>
                </a:tc>
                <a:tc>
                  <a:txBody>
                    <a:bodyPr/>
                    <a:lstStyle/>
                    <a:p>
                      <a:pPr algn="r"/>
                      <a:r>
                        <a:rPr lang="hr-HR" sz="1600" dirty="0" smtClean="0"/>
                        <a:t>729</a:t>
                      </a:r>
                      <a:endParaRPr lang="hr-HR" sz="1600" dirty="0"/>
                    </a:p>
                  </a:txBody>
                  <a:tcPr/>
                </a:tc>
                <a:tc>
                  <a:txBody>
                    <a:bodyPr/>
                    <a:lstStyle/>
                    <a:p>
                      <a:pPr algn="r"/>
                      <a:r>
                        <a:rPr lang="hr-HR" sz="1600" dirty="0" smtClean="0"/>
                        <a:t>426.839</a:t>
                      </a:r>
                      <a:endParaRPr lang="hr-HR" sz="1600" dirty="0"/>
                    </a:p>
                  </a:txBody>
                  <a:tcPr/>
                </a:tc>
                <a:tc>
                  <a:txBody>
                    <a:bodyPr/>
                    <a:lstStyle/>
                    <a:p>
                      <a:pPr algn="r"/>
                      <a:r>
                        <a:rPr lang="hr-HR" sz="1600" dirty="0" smtClean="0"/>
                        <a:t>423.154</a:t>
                      </a:r>
                      <a:endParaRPr lang="hr-HR" sz="1600" dirty="0"/>
                    </a:p>
                  </a:txBody>
                  <a:tcPr/>
                </a:tc>
                <a:tc>
                  <a:txBody>
                    <a:bodyPr/>
                    <a:lstStyle/>
                    <a:p>
                      <a:pPr algn="r"/>
                      <a:r>
                        <a:rPr lang="hr-HR" sz="1600" dirty="0" smtClean="0"/>
                        <a:t>1.354.343</a:t>
                      </a:r>
                      <a:endParaRPr lang="hr-HR" sz="1600" dirty="0"/>
                    </a:p>
                  </a:txBody>
                  <a:tcPr/>
                </a:tc>
                <a:extLst>
                  <a:ext uri="{0D108BD9-81ED-4DB2-BD59-A6C34878D82A}">
                    <a16:rowId xmlns:a16="http://schemas.microsoft.com/office/drawing/2014/main" val="10002"/>
                  </a:ext>
                </a:extLst>
              </a:tr>
              <a:tr h="615315">
                <a:tc>
                  <a:txBody>
                    <a:bodyPr/>
                    <a:lstStyle/>
                    <a:p>
                      <a:r>
                        <a:rPr lang="hr-HR" sz="1600" dirty="0" smtClean="0"/>
                        <a:t>3</a:t>
                      </a:r>
                      <a:endParaRPr lang="hr-HR" sz="1600" dirty="0"/>
                    </a:p>
                  </a:txBody>
                  <a:tcPr/>
                </a:tc>
                <a:tc>
                  <a:txBody>
                    <a:bodyPr/>
                    <a:lstStyle/>
                    <a:p>
                      <a:r>
                        <a:rPr lang="hr-HR" sz="1600" dirty="0" smtClean="0"/>
                        <a:t>Balearic Islands</a:t>
                      </a:r>
                      <a:endParaRPr lang="hr-HR" sz="1600" dirty="0"/>
                    </a:p>
                  </a:txBody>
                  <a:tcPr/>
                </a:tc>
                <a:tc>
                  <a:txBody>
                    <a:bodyPr/>
                    <a:lstStyle/>
                    <a:p>
                      <a:r>
                        <a:rPr lang="hr-HR" sz="1600" dirty="0" smtClean="0"/>
                        <a:t>West Med</a:t>
                      </a:r>
                      <a:endParaRPr lang="hr-HR" sz="1600" dirty="0"/>
                    </a:p>
                  </a:txBody>
                  <a:tcPr/>
                </a:tc>
                <a:tc>
                  <a:txBody>
                    <a:bodyPr/>
                    <a:lstStyle/>
                    <a:p>
                      <a:pPr algn="r"/>
                      <a:r>
                        <a:rPr lang="hr-HR" sz="1600" b="1" dirty="0" smtClean="0"/>
                        <a:t>2.110.663</a:t>
                      </a:r>
                      <a:endParaRPr lang="hr-HR" sz="1600" b="1" dirty="0"/>
                    </a:p>
                  </a:txBody>
                  <a:tcPr/>
                </a:tc>
                <a:tc>
                  <a:txBody>
                    <a:bodyPr/>
                    <a:lstStyle/>
                    <a:p>
                      <a:pPr algn="r"/>
                      <a:r>
                        <a:rPr lang="hr-HR" sz="1600" dirty="0" smtClean="0"/>
                        <a:t>819</a:t>
                      </a:r>
                      <a:endParaRPr lang="hr-HR" sz="1600" dirty="0"/>
                    </a:p>
                  </a:txBody>
                  <a:tcPr/>
                </a:tc>
                <a:tc>
                  <a:txBody>
                    <a:bodyPr/>
                    <a:lstStyle/>
                    <a:p>
                      <a:pPr algn="r"/>
                      <a:r>
                        <a:rPr lang="hr-HR" sz="1600" dirty="0" smtClean="0"/>
                        <a:t>368.905</a:t>
                      </a:r>
                      <a:endParaRPr lang="hr-HR" sz="1600" dirty="0"/>
                    </a:p>
                  </a:txBody>
                  <a:tcPr/>
                </a:tc>
                <a:tc>
                  <a:txBody>
                    <a:bodyPr/>
                    <a:lstStyle/>
                    <a:p>
                      <a:pPr algn="r"/>
                      <a:r>
                        <a:rPr lang="hr-HR" sz="1600" dirty="0" smtClean="0"/>
                        <a:t>368.905</a:t>
                      </a:r>
                      <a:endParaRPr lang="hr-HR" sz="1600" dirty="0"/>
                    </a:p>
                  </a:txBody>
                  <a:tcPr/>
                </a:tc>
                <a:tc>
                  <a:txBody>
                    <a:bodyPr/>
                    <a:lstStyle/>
                    <a:p>
                      <a:pPr algn="r"/>
                      <a:r>
                        <a:rPr lang="hr-HR" sz="1600" dirty="0" smtClean="0"/>
                        <a:t>1.372.853</a:t>
                      </a:r>
                      <a:endParaRPr lang="hr-HR" sz="1600" dirty="0"/>
                    </a:p>
                  </a:txBody>
                  <a:tcPr/>
                </a:tc>
                <a:extLst>
                  <a:ext uri="{0D108BD9-81ED-4DB2-BD59-A6C34878D82A}">
                    <a16:rowId xmlns:a16="http://schemas.microsoft.com/office/drawing/2014/main" val="10003"/>
                  </a:ext>
                </a:extLst>
              </a:tr>
              <a:tr h="364310">
                <a:tc>
                  <a:txBody>
                    <a:bodyPr/>
                    <a:lstStyle/>
                    <a:p>
                      <a:r>
                        <a:rPr lang="hr-HR" sz="1600" dirty="0" smtClean="0"/>
                        <a:t>4</a:t>
                      </a:r>
                      <a:endParaRPr lang="hr-HR" sz="1600" dirty="0"/>
                    </a:p>
                  </a:txBody>
                  <a:tcPr/>
                </a:tc>
                <a:tc>
                  <a:txBody>
                    <a:bodyPr/>
                    <a:lstStyle/>
                    <a:p>
                      <a:r>
                        <a:rPr lang="hr-HR" sz="1600" dirty="0" smtClean="0"/>
                        <a:t>Marseille</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West Med</a:t>
                      </a:r>
                    </a:p>
                  </a:txBody>
                  <a:tcPr/>
                </a:tc>
                <a:tc>
                  <a:txBody>
                    <a:bodyPr/>
                    <a:lstStyle/>
                    <a:p>
                      <a:pPr algn="r"/>
                      <a:r>
                        <a:rPr lang="hr-HR" sz="1600" b="1" dirty="0" smtClean="0"/>
                        <a:t>1.487.313</a:t>
                      </a:r>
                      <a:endParaRPr lang="hr-HR" sz="1600" b="1" dirty="0"/>
                    </a:p>
                  </a:txBody>
                  <a:tcPr/>
                </a:tc>
                <a:tc>
                  <a:txBody>
                    <a:bodyPr/>
                    <a:lstStyle/>
                    <a:p>
                      <a:pPr algn="r"/>
                      <a:r>
                        <a:rPr lang="hr-HR" sz="1600" dirty="0" smtClean="0"/>
                        <a:t>444</a:t>
                      </a:r>
                      <a:endParaRPr lang="hr-HR" sz="1600" dirty="0"/>
                    </a:p>
                  </a:txBody>
                  <a:tcPr/>
                </a:tc>
                <a:tc>
                  <a:txBody>
                    <a:bodyPr/>
                    <a:lstStyle/>
                    <a:p>
                      <a:pPr algn="r"/>
                      <a:r>
                        <a:rPr lang="hr-HR" sz="1600" dirty="0" smtClean="0"/>
                        <a:t>207.156</a:t>
                      </a:r>
                      <a:endParaRPr lang="hr-HR" sz="1600" dirty="0"/>
                    </a:p>
                  </a:txBody>
                  <a:tcPr/>
                </a:tc>
                <a:tc>
                  <a:txBody>
                    <a:bodyPr/>
                    <a:lstStyle/>
                    <a:p>
                      <a:pPr algn="r"/>
                      <a:r>
                        <a:rPr lang="hr-HR" sz="1600" dirty="0" smtClean="0"/>
                        <a:t>207.724</a:t>
                      </a:r>
                      <a:endParaRPr lang="hr-HR" sz="1600" dirty="0"/>
                    </a:p>
                  </a:txBody>
                  <a:tcPr/>
                </a:tc>
                <a:tc>
                  <a:txBody>
                    <a:bodyPr/>
                    <a:lstStyle/>
                    <a:p>
                      <a:pPr algn="r"/>
                      <a:r>
                        <a:rPr lang="hr-HR" sz="1600" dirty="0" smtClean="0"/>
                        <a:t>1.072.433</a:t>
                      </a:r>
                      <a:endParaRPr lang="hr-HR" sz="1600" dirty="0"/>
                    </a:p>
                  </a:txBody>
                  <a:tcPr/>
                </a:tc>
                <a:extLst>
                  <a:ext uri="{0D108BD9-81ED-4DB2-BD59-A6C34878D82A}">
                    <a16:rowId xmlns:a16="http://schemas.microsoft.com/office/drawing/2014/main" val="10004"/>
                  </a:ext>
                </a:extLst>
              </a:tr>
              <a:tr h="358232">
                <a:tc>
                  <a:txBody>
                    <a:bodyPr/>
                    <a:lstStyle/>
                    <a:p>
                      <a:r>
                        <a:rPr lang="hr-HR" sz="1600" dirty="0" smtClean="0"/>
                        <a:t>5</a:t>
                      </a:r>
                      <a:endParaRPr lang="hr-HR" sz="1600" dirty="0"/>
                    </a:p>
                  </a:txBody>
                  <a:tcPr/>
                </a:tc>
                <a:tc>
                  <a:txBody>
                    <a:bodyPr/>
                    <a:lstStyle/>
                    <a:p>
                      <a:r>
                        <a:rPr lang="hr-HR" sz="1600" dirty="0" smtClean="0"/>
                        <a:t>Venice</a:t>
                      </a:r>
                      <a:endParaRPr lang="hr-HR" sz="1600" dirty="0"/>
                    </a:p>
                  </a:txBody>
                  <a:tcPr/>
                </a:tc>
                <a:tc>
                  <a:txBody>
                    <a:bodyPr/>
                    <a:lstStyle/>
                    <a:p>
                      <a:r>
                        <a:rPr lang="hr-HR" sz="1600" dirty="0" smtClean="0"/>
                        <a:t>Adriatic</a:t>
                      </a:r>
                      <a:endParaRPr lang="hr-HR" sz="1600" dirty="0"/>
                    </a:p>
                  </a:txBody>
                  <a:tcPr/>
                </a:tc>
                <a:tc>
                  <a:txBody>
                    <a:bodyPr/>
                    <a:lstStyle/>
                    <a:p>
                      <a:pPr algn="r"/>
                      <a:r>
                        <a:rPr lang="hr-HR" sz="1600" b="1" dirty="0" smtClean="0"/>
                        <a:t>1.427.812</a:t>
                      </a:r>
                      <a:endParaRPr lang="hr-HR" sz="1600" b="1" dirty="0"/>
                    </a:p>
                  </a:txBody>
                  <a:tcPr/>
                </a:tc>
                <a:tc>
                  <a:txBody>
                    <a:bodyPr/>
                    <a:lstStyle/>
                    <a:p>
                      <a:pPr algn="r"/>
                      <a:r>
                        <a:rPr lang="hr-HR" sz="1600" dirty="0" smtClean="0"/>
                        <a:t>466</a:t>
                      </a:r>
                      <a:endParaRPr lang="hr-HR" sz="1600" dirty="0"/>
                    </a:p>
                  </a:txBody>
                  <a:tcPr/>
                </a:tc>
                <a:tc>
                  <a:txBody>
                    <a:bodyPr/>
                    <a:lstStyle/>
                    <a:p>
                      <a:pPr algn="r"/>
                      <a:r>
                        <a:rPr lang="hr-HR" sz="1600" dirty="0" smtClean="0"/>
                        <a:t>614.823</a:t>
                      </a:r>
                      <a:endParaRPr lang="hr-HR" sz="1600" dirty="0"/>
                    </a:p>
                  </a:txBody>
                  <a:tcPr/>
                </a:tc>
                <a:tc>
                  <a:txBody>
                    <a:bodyPr/>
                    <a:lstStyle/>
                    <a:p>
                      <a:pPr algn="r"/>
                      <a:r>
                        <a:rPr lang="hr-HR" sz="1600" dirty="0" smtClean="0"/>
                        <a:t>611.648</a:t>
                      </a:r>
                      <a:endParaRPr lang="hr-HR" sz="1600" dirty="0"/>
                    </a:p>
                  </a:txBody>
                  <a:tcPr/>
                </a:tc>
                <a:tc>
                  <a:txBody>
                    <a:bodyPr/>
                    <a:lstStyle/>
                    <a:p>
                      <a:pPr algn="r"/>
                      <a:r>
                        <a:rPr lang="hr-HR" sz="1600" dirty="0" smtClean="0"/>
                        <a:t>201.341</a:t>
                      </a:r>
                      <a:endParaRPr lang="hr-HR" sz="1600" dirty="0"/>
                    </a:p>
                  </a:txBody>
                  <a:tcPr/>
                </a:tc>
                <a:extLst>
                  <a:ext uri="{0D108BD9-81ED-4DB2-BD59-A6C34878D82A}">
                    <a16:rowId xmlns:a16="http://schemas.microsoft.com/office/drawing/2014/main" val="10005"/>
                  </a:ext>
                </a:extLst>
              </a:tr>
              <a:tr h="356235">
                <a:tc>
                  <a:txBody>
                    <a:bodyPr/>
                    <a:lstStyle/>
                    <a:p>
                      <a:r>
                        <a:rPr lang="hr-HR" sz="1600" dirty="0" smtClean="0"/>
                        <a:t>6</a:t>
                      </a:r>
                      <a:endParaRPr lang="hr-HR" sz="1600" dirty="0"/>
                    </a:p>
                  </a:txBody>
                  <a:tcPr/>
                </a:tc>
                <a:tc>
                  <a:txBody>
                    <a:bodyPr/>
                    <a:lstStyle/>
                    <a:p>
                      <a:r>
                        <a:rPr lang="hr-HR" sz="1600" dirty="0" smtClean="0"/>
                        <a:t>Piraeus</a:t>
                      </a:r>
                      <a:endParaRPr lang="hr-HR" sz="1600" dirty="0"/>
                    </a:p>
                  </a:txBody>
                  <a:tcPr/>
                </a:tc>
                <a:tc>
                  <a:txBody>
                    <a:bodyPr/>
                    <a:lstStyle/>
                    <a:p>
                      <a:r>
                        <a:rPr lang="hr-HR" sz="1600" dirty="0" smtClean="0"/>
                        <a:t>East Med</a:t>
                      </a:r>
                      <a:endParaRPr lang="hr-HR" sz="1600" dirty="0"/>
                    </a:p>
                  </a:txBody>
                  <a:tcPr/>
                </a:tc>
                <a:tc>
                  <a:txBody>
                    <a:bodyPr/>
                    <a:lstStyle/>
                    <a:p>
                      <a:pPr algn="r"/>
                      <a:r>
                        <a:rPr lang="hr-HR" sz="1600" b="1" dirty="0" smtClean="0"/>
                        <a:t>1.055.559</a:t>
                      </a:r>
                      <a:endParaRPr lang="hr-HR" sz="1600" b="1" dirty="0"/>
                    </a:p>
                  </a:txBody>
                  <a:tcPr/>
                </a:tc>
                <a:tc>
                  <a:txBody>
                    <a:bodyPr/>
                    <a:lstStyle/>
                    <a:p>
                      <a:pPr algn="r"/>
                      <a:r>
                        <a:rPr lang="hr-HR" sz="1600" dirty="0" smtClean="0"/>
                        <a:t>576</a:t>
                      </a:r>
                      <a:endParaRPr lang="hr-HR" sz="1600" dirty="0"/>
                    </a:p>
                  </a:txBody>
                  <a:tcPr/>
                </a:tc>
                <a:tc>
                  <a:txBody>
                    <a:bodyPr/>
                    <a:lstStyle/>
                    <a:p>
                      <a:pPr algn="r"/>
                      <a:r>
                        <a:rPr lang="hr-HR" sz="1600" dirty="0" smtClean="0"/>
                        <a:t>165.634</a:t>
                      </a:r>
                      <a:endParaRPr lang="hr-HR" sz="1600" dirty="0"/>
                    </a:p>
                  </a:txBody>
                  <a:tcPr/>
                </a:tc>
                <a:tc>
                  <a:txBody>
                    <a:bodyPr/>
                    <a:lstStyle/>
                    <a:p>
                      <a:pPr algn="r"/>
                      <a:r>
                        <a:rPr lang="hr-HR" sz="1600" dirty="0" smtClean="0"/>
                        <a:t>166.977</a:t>
                      </a:r>
                      <a:endParaRPr lang="hr-HR" sz="1600" dirty="0"/>
                    </a:p>
                  </a:txBody>
                  <a:tcPr/>
                </a:tc>
                <a:tc>
                  <a:txBody>
                    <a:bodyPr/>
                    <a:lstStyle/>
                    <a:p>
                      <a:pPr algn="r"/>
                      <a:r>
                        <a:rPr lang="hr-HR" sz="1600" dirty="0" smtClean="0"/>
                        <a:t>722.948</a:t>
                      </a:r>
                      <a:endParaRPr lang="hr-HR" sz="1600" dirty="0"/>
                    </a:p>
                  </a:txBody>
                  <a:tcPr/>
                </a:tc>
                <a:extLst>
                  <a:ext uri="{0D108BD9-81ED-4DB2-BD59-A6C34878D82A}">
                    <a16:rowId xmlns:a16="http://schemas.microsoft.com/office/drawing/2014/main" val="10006"/>
                  </a:ext>
                </a:extLst>
              </a:tr>
              <a:tr h="356235">
                <a:tc>
                  <a:txBody>
                    <a:bodyPr/>
                    <a:lstStyle/>
                    <a:p>
                      <a:r>
                        <a:rPr lang="hr-HR" sz="1600" dirty="0" smtClean="0"/>
                        <a:t>7</a:t>
                      </a:r>
                      <a:endParaRPr lang="hr-HR" sz="1600" dirty="0"/>
                    </a:p>
                  </a:txBody>
                  <a:tcPr/>
                </a:tc>
                <a:tc>
                  <a:txBody>
                    <a:bodyPr/>
                    <a:lstStyle/>
                    <a:p>
                      <a:r>
                        <a:rPr lang="hr-HR" sz="1600" dirty="0" smtClean="0"/>
                        <a:t>Tenerife Ports</a:t>
                      </a:r>
                      <a:endParaRPr lang="hr-HR" sz="1600" dirty="0"/>
                    </a:p>
                  </a:txBody>
                  <a:tcPr/>
                </a:tc>
                <a:tc>
                  <a:txBody>
                    <a:bodyPr/>
                    <a:lstStyle/>
                    <a:p>
                      <a:r>
                        <a:rPr lang="hr-HR" sz="1600" dirty="0" smtClean="0"/>
                        <a:t>West Med</a:t>
                      </a:r>
                      <a:endParaRPr lang="hr-HR" sz="1600" dirty="0"/>
                    </a:p>
                  </a:txBody>
                  <a:tcPr/>
                </a:tc>
                <a:tc>
                  <a:txBody>
                    <a:bodyPr/>
                    <a:lstStyle/>
                    <a:p>
                      <a:pPr algn="r"/>
                      <a:r>
                        <a:rPr lang="hr-HR" sz="1600" b="1" dirty="0" smtClean="0"/>
                        <a:t>964.337</a:t>
                      </a:r>
                      <a:endParaRPr lang="hr-HR" sz="1600" b="1" dirty="0"/>
                    </a:p>
                  </a:txBody>
                  <a:tcPr/>
                </a:tc>
                <a:tc>
                  <a:txBody>
                    <a:bodyPr/>
                    <a:lstStyle/>
                    <a:p>
                      <a:pPr algn="r"/>
                      <a:r>
                        <a:rPr lang="hr-HR" sz="1600" dirty="0" smtClean="0"/>
                        <a:t>533</a:t>
                      </a:r>
                      <a:endParaRPr lang="hr-HR" sz="1600" dirty="0"/>
                    </a:p>
                  </a:txBody>
                  <a:tcPr/>
                </a:tc>
                <a:tc>
                  <a:txBody>
                    <a:bodyPr/>
                    <a:lstStyle/>
                    <a:p>
                      <a:pPr algn="r"/>
                      <a:r>
                        <a:rPr lang="hr-HR" sz="1600" dirty="0" smtClean="0"/>
                        <a:t>66.986</a:t>
                      </a:r>
                      <a:endParaRPr lang="hr-HR" sz="1600" dirty="0"/>
                    </a:p>
                  </a:txBody>
                  <a:tcPr/>
                </a:tc>
                <a:tc>
                  <a:txBody>
                    <a:bodyPr/>
                    <a:lstStyle/>
                    <a:p>
                      <a:pPr algn="r"/>
                      <a:r>
                        <a:rPr lang="hr-HR" sz="1600" dirty="0" smtClean="0"/>
                        <a:t>71.090</a:t>
                      </a:r>
                      <a:endParaRPr lang="hr-HR" sz="1600" dirty="0"/>
                    </a:p>
                  </a:txBody>
                  <a:tcPr/>
                </a:tc>
                <a:tc>
                  <a:txBody>
                    <a:bodyPr/>
                    <a:lstStyle/>
                    <a:p>
                      <a:pPr algn="r"/>
                      <a:r>
                        <a:rPr lang="hr-HR" sz="1600" dirty="0" smtClean="0"/>
                        <a:t>826.261</a:t>
                      </a:r>
                      <a:endParaRPr lang="hr-HR" sz="1600" dirty="0"/>
                    </a:p>
                  </a:txBody>
                  <a:tcPr/>
                </a:tc>
                <a:extLst>
                  <a:ext uri="{0D108BD9-81ED-4DB2-BD59-A6C34878D82A}">
                    <a16:rowId xmlns:a16="http://schemas.microsoft.com/office/drawing/2014/main" val="10007"/>
                  </a:ext>
                </a:extLst>
              </a:tr>
              <a:tr h="356235">
                <a:tc>
                  <a:txBody>
                    <a:bodyPr/>
                    <a:lstStyle/>
                    <a:p>
                      <a:r>
                        <a:rPr lang="hr-HR" sz="1600" dirty="0" smtClean="0"/>
                        <a:t>8</a:t>
                      </a:r>
                      <a:endParaRPr lang="hr-HR" sz="1600" dirty="0"/>
                    </a:p>
                  </a:txBody>
                  <a:tcPr/>
                </a:tc>
                <a:tc>
                  <a:txBody>
                    <a:bodyPr/>
                    <a:lstStyle/>
                    <a:p>
                      <a:r>
                        <a:rPr lang="hr-HR" sz="1600" dirty="0" smtClean="0"/>
                        <a:t>Naples</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West Med</a:t>
                      </a:r>
                    </a:p>
                  </a:txBody>
                  <a:tcPr/>
                </a:tc>
                <a:tc>
                  <a:txBody>
                    <a:bodyPr/>
                    <a:lstStyle/>
                    <a:p>
                      <a:pPr algn="r"/>
                      <a:r>
                        <a:rPr lang="hr-HR" sz="1600" b="1" dirty="0" smtClean="0"/>
                        <a:t>927.458</a:t>
                      </a:r>
                      <a:endParaRPr lang="hr-HR" sz="1600" b="1" dirty="0"/>
                    </a:p>
                  </a:txBody>
                  <a:tcPr/>
                </a:tc>
                <a:tc>
                  <a:txBody>
                    <a:bodyPr/>
                    <a:lstStyle/>
                    <a:p>
                      <a:pPr algn="r"/>
                      <a:r>
                        <a:rPr lang="hr-HR" sz="1600" dirty="0" smtClean="0"/>
                        <a:t>336</a:t>
                      </a:r>
                      <a:endParaRPr lang="hr-HR" sz="1600" dirty="0"/>
                    </a:p>
                  </a:txBody>
                  <a:tcPr/>
                </a:tc>
                <a:tc>
                  <a:txBody>
                    <a:bodyPr/>
                    <a:lstStyle/>
                    <a:p>
                      <a:pPr algn="r"/>
                      <a:r>
                        <a:rPr lang="hr-HR" sz="1600" dirty="0" smtClean="0"/>
                        <a:t>60.004</a:t>
                      </a:r>
                      <a:endParaRPr lang="hr-HR" sz="1600" dirty="0"/>
                    </a:p>
                  </a:txBody>
                  <a:tcPr/>
                </a:tc>
                <a:tc>
                  <a:txBody>
                    <a:bodyPr/>
                    <a:lstStyle/>
                    <a:p>
                      <a:pPr algn="r"/>
                      <a:r>
                        <a:rPr lang="hr-HR" sz="1600" dirty="0" smtClean="0"/>
                        <a:t>53.251</a:t>
                      </a:r>
                      <a:endParaRPr lang="hr-HR" sz="1600" dirty="0"/>
                    </a:p>
                  </a:txBody>
                  <a:tcPr/>
                </a:tc>
                <a:tc>
                  <a:txBody>
                    <a:bodyPr/>
                    <a:lstStyle/>
                    <a:p>
                      <a:pPr algn="r"/>
                      <a:r>
                        <a:rPr lang="hr-HR" sz="1600" dirty="0" smtClean="0"/>
                        <a:t>814.133</a:t>
                      </a:r>
                      <a:endParaRPr lang="hr-HR" sz="1600" dirty="0"/>
                    </a:p>
                  </a:txBody>
                  <a:tcPr/>
                </a:tc>
                <a:extLst>
                  <a:ext uri="{0D108BD9-81ED-4DB2-BD59-A6C34878D82A}">
                    <a16:rowId xmlns:a16="http://schemas.microsoft.com/office/drawing/2014/main" val="10008"/>
                  </a:ext>
                </a:extLst>
              </a:tr>
              <a:tr h="356235">
                <a:tc>
                  <a:txBody>
                    <a:bodyPr/>
                    <a:lstStyle/>
                    <a:p>
                      <a:r>
                        <a:rPr lang="hr-HR" sz="1600" dirty="0" smtClean="0"/>
                        <a:t>9</a:t>
                      </a:r>
                      <a:endParaRPr lang="hr-HR" sz="1600" dirty="0"/>
                    </a:p>
                  </a:txBody>
                  <a:tcPr/>
                </a:tc>
                <a:tc>
                  <a:txBody>
                    <a:bodyPr/>
                    <a:lstStyle/>
                    <a:p>
                      <a:r>
                        <a:rPr lang="hr-HR" sz="1600" dirty="0" smtClean="0"/>
                        <a:t>Genoa</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West Med</a:t>
                      </a:r>
                    </a:p>
                  </a:txBody>
                  <a:tcPr/>
                </a:tc>
                <a:tc>
                  <a:txBody>
                    <a:bodyPr/>
                    <a:lstStyle/>
                    <a:p>
                      <a:pPr algn="r"/>
                      <a:r>
                        <a:rPr lang="hr-HR" sz="1600" b="1" dirty="0" smtClean="0"/>
                        <a:t>925.188</a:t>
                      </a:r>
                      <a:endParaRPr lang="hr-HR" sz="1600" b="1" dirty="0"/>
                    </a:p>
                  </a:txBody>
                  <a:tcPr/>
                </a:tc>
                <a:tc>
                  <a:txBody>
                    <a:bodyPr/>
                    <a:lstStyle/>
                    <a:p>
                      <a:pPr algn="r"/>
                      <a:r>
                        <a:rPr lang="hr-HR" sz="1600" dirty="0" smtClean="0"/>
                        <a:t>212</a:t>
                      </a:r>
                      <a:endParaRPr lang="hr-HR" sz="1600" dirty="0"/>
                    </a:p>
                  </a:txBody>
                  <a:tcPr/>
                </a:tc>
                <a:tc>
                  <a:txBody>
                    <a:bodyPr/>
                    <a:lstStyle/>
                    <a:p>
                      <a:pPr algn="r"/>
                      <a:r>
                        <a:rPr lang="hr-HR" sz="1600" dirty="0" smtClean="0"/>
                        <a:t>269.351</a:t>
                      </a:r>
                      <a:endParaRPr lang="hr-HR" sz="1600" dirty="0"/>
                    </a:p>
                  </a:txBody>
                  <a:tcPr/>
                </a:tc>
                <a:tc>
                  <a:txBody>
                    <a:bodyPr/>
                    <a:lstStyle/>
                    <a:p>
                      <a:pPr algn="r"/>
                      <a:r>
                        <a:rPr lang="hr-HR" sz="1600" dirty="0" smtClean="0"/>
                        <a:t>271.241</a:t>
                      </a:r>
                      <a:endParaRPr lang="hr-HR" sz="1600" dirty="0"/>
                    </a:p>
                  </a:txBody>
                  <a:tcPr/>
                </a:tc>
                <a:tc>
                  <a:txBody>
                    <a:bodyPr/>
                    <a:lstStyle/>
                    <a:p>
                      <a:pPr algn="r"/>
                      <a:r>
                        <a:rPr lang="hr-HR" sz="1600" dirty="0" smtClean="0"/>
                        <a:t>384.596</a:t>
                      </a:r>
                      <a:endParaRPr lang="hr-HR" sz="1600" dirty="0"/>
                    </a:p>
                  </a:txBody>
                  <a:tcPr/>
                </a:tc>
                <a:extLst>
                  <a:ext uri="{0D108BD9-81ED-4DB2-BD59-A6C34878D82A}">
                    <a16:rowId xmlns:a16="http://schemas.microsoft.com/office/drawing/2014/main" val="10009"/>
                  </a:ext>
                </a:extLst>
              </a:tr>
              <a:tr h="356235">
                <a:tc>
                  <a:txBody>
                    <a:bodyPr/>
                    <a:lstStyle/>
                    <a:p>
                      <a:r>
                        <a:rPr lang="hr-HR" sz="1600" dirty="0" smtClean="0"/>
                        <a:t>10</a:t>
                      </a:r>
                      <a:endParaRPr lang="hr-HR" sz="1600" dirty="0"/>
                    </a:p>
                  </a:txBody>
                  <a:tcPr/>
                </a:tc>
                <a:tc>
                  <a:txBody>
                    <a:bodyPr/>
                    <a:lstStyle/>
                    <a:p>
                      <a:r>
                        <a:rPr lang="hr-HR" sz="1600" dirty="0" smtClean="0"/>
                        <a:t>Savona</a:t>
                      </a:r>
                      <a:endParaRPr lang="hr-HR"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600" dirty="0" smtClean="0"/>
                        <a:t>West Med</a:t>
                      </a:r>
                    </a:p>
                  </a:txBody>
                  <a:tcPr/>
                </a:tc>
                <a:tc>
                  <a:txBody>
                    <a:bodyPr/>
                    <a:lstStyle/>
                    <a:p>
                      <a:pPr algn="r"/>
                      <a:r>
                        <a:rPr lang="hr-HR" sz="1600" b="1" dirty="0" smtClean="0"/>
                        <a:t>854.443</a:t>
                      </a:r>
                      <a:endParaRPr lang="hr-HR" sz="1600" b="1" dirty="0"/>
                    </a:p>
                  </a:txBody>
                  <a:tcPr/>
                </a:tc>
                <a:tc>
                  <a:txBody>
                    <a:bodyPr/>
                    <a:lstStyle/>
                    <a:p>
                      <a:pPr algn="r"/>
                      <a:r>
                        <a:rPr lang="hr-HR" sz="1600" dirty="0" smtClean="0"/>
                        <a:t>187</a:t>
                      </a:r>
                      <a:endParaRPr lang="hr-HR" sz="1600" dirty="0"/>
                    </a:p>
                  </a:txBody>
                  <a:tcPr/>
                </a:tc>
                <a:tc>
                  <a:txBody>
                    <a:bodyPr/>
                    <a:lstStyle/>
                    <a:p>
                      <a:pPr algn="r"/>
                      <a:r>
                        <a:rPr lang="hr-HR" sz="1600" dirty="0" smtClean="0"/>
                        <a:t>258.307</a:t>
                      </a:r>
                      <a:endParaRPr lang="hr-HR" sz="1600" dirty="0"/>
                    </a:p>
                  </a:txBody>
                  <a:tcPr/>
                </a:tc>
                <a:tc>
                  <a:txBody>
                    <a:bodyPr/>
                    <a:lstStyle/>
                    <a:p>
                      <a:pPr algn="r"/>
                      <a:r>
                        <a:rPr lang="hr-HR" sz="1600" dirty="0" smtClean="0"/>
                        <a:t>260.543</a:t>
                      </a:r>
                      <a:endParaRPr lang="hr-HR" sz="1600" dirty="0"/>
                    </a:p>
                  </a:txBody>
                  <a:tcPr/>
                </a:tc>
                <a:tc>
                  <a:txBody>
                    <a:bodyPr/>
                    <a:lstStyle/>
                    <a:p>
                      <a:pPr algn="r"/>
                      <a:r>
                        <a:rPr lang="hr-HR" sz="1600" dirty="0" smtClean="0"/>
                        <a:t>335.593</a:t>
                      </a:r>
                      <a:endParaRPr lang="hr-HR" sz="1600" dirty="0"/>
                    </a:p>
                  </a:txBody>
                  <a:tcPr/>
                </a:tc>
                <a:extLst>
                  <a:ext uri="{0D108BD9-81ED-4DB2-BD59-A6C34878D82A}">
                    <a16:rowId xmlns:a16="http://schemas.microsoft.com/office/drawing/2014/main" val="10010"/>
                  </a:ext>
                </a:extLst>
              </a:tr>
              <a:tr h="356235">
                <a:tc>
                  <a:txBody>
                    <a:bodyPr/>
                    <a:lstStyle/>
                    <a:p>
                      <a:r>
                        <a:rPr lang="hr-HR" sz="1600" b="1" dirty="0" smtClean="0"/>
                        <a:t>11</a:t>
                      </a:r>
                      <a:endParaRPr lang="hr-HR" sz="1600" b="1" dirty="0"/>
                    </a:p>
                  </a:txBody>
                  <a:tcPr/>
                </a:tc>
                <a:tc>
                  <a:txBody>
                    <a:bodyPr/>
                    <a:lstStyle/>
                    <a:p>
                      <a:r>
                        <a:rPr lang="hr-HR" sz="1600" b="1" dirty="0" smtClean="0"/>
                        <a:t>Dubrovnik</a:t>
                      </a:r>
                      <a:endParaRPr lang="hr-HR" sz="1600" b="1" dirty="0"/>
                    </a:p>
                  </a:txBody>
                  <a:tcPr/>
                </a:tc>
                <a:tc>
                  <a:txBody>
                    <a:bodyPr/>
                    <a:lstStyle/>
                    <a:p>
                      <a:r>
                        <a:rPr lang="hr-HR" sz="1600" dirty="0" smtClean="0"/>
                        <a:t>Adriatc</a:t>
                      </a:r>
                      <a:endParaRPr lang="hr-HR" sz="1600" dirty="0"/>
                    </a:p>
                  </a:txBody>
                  <a:tcPr/>
                </a:tc>
                <a:tc>
                  <a:txBody>
                    <a:bodyPr/>
                    <a:lstStyle/>
                    <a:p>
                      <a:pPr algn="r"/>
                      <a:r>
                        <a:rPr lang="hr-HR" sz="1600" b="1" dirty="0" smtClean="0"/>
                        <a:t>748.918</a:t>
                      </a:r>
                      <a:endParaRPr lang="hr-HR" sz="1600" b="1" dirty="0"/>
                    </a:p>
                  </a:txBody>
                  <a:tcPr/>
                </a:tc>
                <a:tc>
                  <a:txBody>
                    <a:bodyPr/>
                    <a:lstStyle/>
                    <a:p>
                      <a:pPr algn="r"/>
                      <a:r>
                        <a:rPr lang="hr-HR" sz="1600" dirty="0" smtClean="0"/>
                        <a:t>539</a:t>
                      </a:r>
                      <a:endParaRPr lang="hr-HR" sz="1600" dirty="0"/>
                    </a:p>
                  </a:txBody>
                  <a:tcPr/>
                </a:tc>
                <a:tc>
                  <a:txBody>
                    <a:bodyPr/>
                    <a:lstStyle/>
                    <a:p>
                      <a:pPr algn="r"/>
                      <a:r>
                        <a:rPr lang="hr-HR" sz="1600" dirty="0" smtClean="0"/>
                        <a:t>34.075</a:t>
                      </a:r>
                      <a:endParaRPr lang="hr-HR" sz="1600" dirty="0"/>
                    </a:p>
                  </a:txBody>
                  <a:tcPr/>
                </a:tc>
                <a:tc>
                  <a:txBody>
                    <a:bodyPr/>
                    <a:lstStyle/>
                    <a:p>
                      <a:pPr algn="r"/>
                      <a:r>
                        <a:rPr lang="hr-HR" sz="1600" dirty="0" smtClean="0"/>
                        <a:t>34.030</a:t>
                      </a:r>
                      <a:endParaRPr lang="hr-HR" sz="1600" dirty="0"/>
                    </a:p>
                  </a:txBody>
                  <a:tcPr/>
                </a:tc>
                <a:tc>
                  <a:txBody>
                    <a:bodyPr/>
                    <a:lstStyle/>
                    <a:p>
                      <a:pPr algn="r"/>
                      <a:r>
                        <a:rPr lang="hr-HR" sz="1600" dirty="0" smtClean="0"/>
                        <a:t>680.813</a:t>
                      </a:r>
                      <a:endParaRPr lang="hr-HR" sz="16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876856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en-US" sz="3600" dirty="0" smtClean="0"/>
              <a:t>Dubrovnik touristic attraction for cruise industry </a:t>
            </a:r>
            <a:endParaRPr lang="en-US" sz="3600" dirty="0"/>
          </a:p>
        </p:txBody>
      </p:sp>
      <p:sp>
        <p:nvSpPr>
          <p:cNvPr id="3" name="Rezervirano mjesto sadržaja 2"/>
          <p:cNvSpPr>
            <a:spLocks noGrp="1"/>
          </p:cNvSpPr>
          <p:nvPr>
            <p:ph idx="1"/>
          </p:nvPr>
        </p:nvSpPr>
        <p:spPr>
          <a:xfrm>
            <a:off x="179512" y="1988840"/>
            <a:ext cx="3456383" cy="3672408"/>
          </a:xfrm>
        </p:spPr>
        <p:txBody>
          <a:bodyPr>
            <a:normAutofit/>
          </a:bodyPr>
          <a:lstStyle/>
          <a:p>
            <a:r>
              <a:rPr lang="en-US" sz="2000" dirty="0" smtClean="0"/>
              <a:t>Preserved history</a:t>
            </a:r>
          </a:p>
          <a:p>
            <a:r>
              <a:rPr lang="en-US" sz="2000" dirty="0" smtClean="0"/>
              <a:t>Art</a:t>
            </a:r>
          </a:p>
          <a:p>
            <a:r>
              <a:rPr lang="en-US" sz="2000" dirty="0" smtClean="0"/>
              <a:t>Culture</a:t>
            </a:r>
          </a:p>
          <a:p>
            <a:r>
              <a:rPr lang="en-US" sz="2000" dirty="0" smtClean="0"/>
              <a:t>Nature beauty </a:t>
            </a:r>
          </a:p>
          <a:p>
            <a:r>
              <a:rPr lang="en-US" sz="2000" dirty="0" smtClean="0"/>
              <a:t>Way of life</a:t>
            </a:r>
          </a:p>
          <a:p>
            <a:r>
              <a:rPr lang="en-US" sz="2000" dirty="0" smtClean="0"/>
              <a:t>Gastronomy and enology</a:t>
            </a:r>
          </a:p>
          <a:p>
            <a:r>
              <a:rPr lang="en-US" sz="2000" dirty="0" smtClean="0"/>
              <a:t>Adventure </a:t>
            </a:r>
            <a:endParaRPr lang="hr-HR" sz="2000" dirty="0" smtClean="0"/>
          </a:p>
          <a:p>
            <a:r>
              <a:rPr lang="en-US" sz="2000" dirty="0" smtClean="0"/>
              <a:t>Pilgrimage</a:t>
            </a:r>
            <a:endParaRPr lang="hr-HR" sz="2000" dirty="0" smtClean="0"/>
          </a:p>
        </p:txBody>
      </p:sp>
      <p:pic>
        <p:nvPicPr>
          <p:cNvPr id="4" name="Picture 7" descr="SEVEN SEAS VOYAGER 36"/>
          <p:cNvPicPr>
            <a:picLocks noChangeAspect="1" noChangeArrowheads="1"/>
          </p:cNvPicPr>
          <p:nvPr/>
        </p:nvPicPr>
        <p:blipFill>
          <a:blip r:embed="rId2"/>
          <a:srcRect/>
          <a:stretch>
            <a:fillRect/>
          </a:stretch>
        </p:blipFill>
        <p:spPr>
          <a:xfrm>
            <a:off x="3779912" y="1628800"/>
            <a:ext cx="5164122" cy="4558816"/>
          </a:xfrm>
          <a:prstGeom prst="rect">
            <a:avLst/>
          </a:prstGeom>
          <a:ln w="28575">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624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3200" dirty="0" smtClean="0"/>
              <a:t>Alternative excursion programme to the surroundings of Dubrovnik </a:t>
            </a:r>
            <a:endParaRPr lang="hr-HR" sz="3200" dirty="0"/>
          </a:p>
        </p:txBody>
      </p:sp>
      <p:sp>
        <p:nvSpPr>
          <p:cNvPr id="3" name="Content Placeholder 2"/>
          <p:cNvSpPr>
            <a:spLocks noGrp="1"/>
          </p:cNvSpPr>
          <p:nvPr>
            <p:ph idx="1"/>
          </p:nvPr>
        </p:nvSpPr>
        <p:spPr/>
        <p:txBody>
          <a:bodyPr/>
          <a:lstStyle/>
          <a:p>
            <a:endParaRPr lang="hr-HR"/>
          </a:p>
        </p:txBody>
      </p:sp>
      <p:pic>
        <p:nvPicPr>
          <p:cNvPr id="4"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3" y="1628800"/>
            <a:ext cx="8268969" cy="4464496"/>
          </a:xfrm>
          <a:prstGeom prst="rect">
            <a:avLst/>
          </a:prstGeom>
          <a:effectLst/>
        </p:spPr>
      </p:pic>
    </p:spTree>
    <p:extLst>
      <p:ext uri="{BB962C8B-B14F-4D97-AF65-F5344CB8AC3E}">
        <p14:creationId xmlns:p14="http://schemas.microsoft.com/office/powerpoint/2010/main" val="216954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ILLENNIUM&amp;ARMONIA 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5" y="3140968"/>
            <a:ext cx="3992098" cy="33120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395536" y="116632"/>
            <a:ext cx="8229600" cy="648072"/>
          </a:xfrm>
        </p:spPr>
        <p:txBody>
          <a:bodyPr>
            <a:normAutofit/>
          </a:bodyPr>
          <a:lstStyle/>
          <a:p>
            <a:r>
              <a:rPr lang="en-US" sz="3200" dirty="0" smtClean="0"/>
              <a:t>Cruise industry stakeholder</a:t>
            </a:r>
            <a:endParaRPr lang="en-US" sz="3200" dirty="0"/>
          </a:p>
        </p:txBody>
      </p:sp>
      <p:sp>
        <p:nvSpPr>
          <p:cNvPr id="3" name="Rezervirano mjesto sadržaja 2"/>
          <p:cNvSpPr>
            <a:spLocks noGrp="1"/>
          </p:cNvSpPr>
          <p:nvPr>
            <p:ph idx="1"/>
          </p:nvPr>
        </p:nvSpPr>
        <p:spPr>
          <a:xfrm>
            <a:off x="107504" y="908720"/>
            <a:ext cx="8856984" cy="5832648"/>
          </a:xfrm>
        </p:spPr>
        <p:txBody>
          <a:bodyPr>
            <a:normAutofit fontScale="55000" lnSpcReduction="20000"/>
          </a:bodyPr>
          <a:lstStyle/>
          <a:p>
            <a:r>
              <a:rPr lang="en-US" dirty="0" smtClean="0"/>
              <a:t>Port authority</a:t>
            </a:r>
          </a:p>
          <a:p>
            <a:r>
              <a:rPr lang="en-US" dirty="0" smtClean="0"/>
              <a:t>Stevedoring company</a:t>
            </a:r>
          </a:p>
          <a:p>
            <a:r>
              <a:rPr lang="en-US" dirty="0" smtClean="0"/>
              <a:t>Ship’s agent</a:t>
            </a:r>
          </a:p>
          <a:p>
            <a:r>
              <a:rPr lang="en-US" dirty="0" smtClean="0"/>
              <a:t>Pilots</a:t>
            </a:r>
          </a:p>
          <a:p>
            <a:r>
              <a:rPr lang="en-US" dirty="0" smtClean="0"/>
              <a:t>Immigration police</a:t>
            </a:r>
            <a:r>
              <a:rPr lang="hr-HR" dirty="0" smtClean="0"/>
              <a:t>, Custom, Harbour Master Office</a:t>
            </a:r>
            <a:endParaRPr lang="en-US" dirty="0" smtClean="0"/>
          </a:p>
          <a:p>
            <a:r>
              <a:rPr lang="en-US" dirty="0" smtClean="0"/>
              <a:t>Forwarding company</a:t>
            </a:r>
          </a:p>
          <a:p>
            <a:r>
              <a:rPr lang="en-US" dirty="0" smtClean="0"/>
              <a:t>Suppliers (bunker, provision, water supply, electric supply, etc….)</a:t>
            </a:r>
          </a:p>
          <a:p>
            <a:r>
              <a:rPr lang="en-US" dirty="0" smtClean="0"/>
              <a:t>City (municipal institution, road and pedestrian traffic regulation, public transport …)</a:t>
            </a:r>
          </a:p>
          <a:p>
            <a:r>
              <a:rPr lang="en-US" dirty="0" smtClean="0"/>
              <a:t>Dubrovnik </a:t>
            </a:r>
            <a:r>
              <a:rPr lang="hr-HR" dirty="0" smtClean="0"/>
              <a:t>T</a:t>
            </a:r>
            <a:r>
              <a:rPr lang="en-US" dirty="0" err="1" smtClean="0"/>
              <a:t>ouristic</a:t>
            </a:r>
            <a:r>
              <a:rPr lang="en-US" dirty="0" smtClean="0"/>
              <a:t> </a:t>
            </a:r>
            <a:r>
              <a:rPr lang="hr-HR" dirty="0" smtClean="0"/>
              <a:t>B</a:t>
            </a:r>
            <a:r>
              <a:rPr lang="en-US" dirty="0" err="1" smtClean="0"/>
              <a:t>oard</a:t>
            </a:r>
            <a:endParaRPr lang="en-US" dirty="0" smtClean="0"/>
          </a:p>
          <a:p>
            <a:r>
              <a:rPr lang="en-US" dirty="0" smtClean="0"/>
              <a:t>Touristic agency</a:t>
            </a:r>
          </a:p>
          <a:p>
            <a:pPr lvl="1"/>
            <a:r>
              <a:rPr lang="en-US" dirty="0" smtClean="0"/>
              <a:t>Shore </a:t>
            </a:r>
            <a:r>
              <a:rPr lang="hr-HR" dirty="0" smtClean="0"/>
              <a:t>excursions</a:t>
            </a:r>
            <a:endParaRPr lang="en-US" dirty="0" smtClean="0"/>
          </a:p>
          <a:p>
            <a:pPr lvl="1"/>
            <a:r>
              <a:rPr lang="en-US" dirty="0" smtClean="0"/>
              <a:t>Guide service</a:t>
            </a:r>
          </a:p>
          <a:p>
            <a:pPr lvl="1"/>
            <a:r>
              <a:rPr lang="en-US" dirty="0" smtClean="0"/>
              <a:t>Bus service</a:t>
            </a:r>
          </a:p>
          <a:p>
            <a:pPr lvl="1"/>
            <a:r>
              <a:rPr lang="en-US" dirty="0" smtClean="0"/>
              <a:t>Boat service</a:t>
            </a:r>
          </a:p>
          <a:p>
            <a:r>
              <a:rPr lang="en-US" dirty="0" smtClean="0"/>
              <a:t>Taxi service</a:t>
            </a:r>
          </a:p>
          <a:p>
            <a:r>
              <a:rPr lang="en-US" dirty="0" smtClean="0"/>
              <a:t>Museum and gallery, parks, beaches</a:t>
            </a:r>
          </a:p>
          <a:p>
            <a:r>
              <a:rPr lang="en-US" dirty="0" smtClean="0"/>
              <a:t>Gastro offer</a:t>
            </a:r>
          </a:p>
          <a:p>
            <a:r>
              <a:rPr lang="en-US" dirty="0" smtClean="0"/>
              <a:t>Shopping</a:t>
            </a:r>
          </a:p>
          <a:p>
            <a:r>
              <a:rPr lang="en-US" dirty="0" smtClean="0"/>
              <a:t>Hospitality industry</a:t>
            </a:r>
            <a:endParaRPr lang="hr-HR" dirty="0" smtClean="0"/>
          </a:p>
          <a:p>
            <a:r>
              <a:rPr lang="en-US" dirty="0"/>
              <a:t>Emergency response organization </a:t>
            </a:r>
            <a:r>
              <a:rPr lang="hr-HR" dirty="0"/>
              <a:t>(</a:t>
            </a:r>
            <a:r>
              <a:rPr lang="en-US" dirty="0"/>
              <a:t>Fire brigade, hospital, police, red cross..)</a:t>
            </a:r>
            <a:endParaRPr lang="hr-HR" dirty="0"/>
          </a:p>
          <a:p>
            <a:r>
              <a:rPr lang="hr-HR" dirty="0" smtClean="0"/>
              <a:t>Medical services</a:t>
            </a:r>
            <a:r>
              <a:rPr lang="en-US" dirty="0" smtClean="0"/>
              <a:t> </a:t>
            </a:r>
            <a:endParaRPr lang="en-US" dirty="0"/>
          </a:p>
        </p:txBody>
      </p:sp>
    </p:spTree>
    <p:extLst>
      <p:ext uri="{BB962C8B-B14F-4D97-AF65-F5344CB8AC3E}">
        <p14:creationId xmlns:p14="http://schemas.microsoft.com/office/powerpoint/2010/main" val="2247906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4990999"/>
              </p:ext>
            </p:extLst>
          </p:nvPr>
        </p:nvGraphicFramePr>
        <p:xfrm>
          <a:off x="468313" y="1073588"/>
          <a:ext cx="8208142" cy="2372061"/>
        </p:xfrm>
        <a:graphic>
          <a:graphicData uri="http://schemas.openxmlformats.org/drawingml/2006/table">
            <a:tbl>
              <a:tblPr firstRow="1" bandRow="1">
                <a:tableStyleId>{5C22544A-7EE6-4342-B048-85BDC9FD1C3A}</a:tableStyleId>
              </a:tblPr>
              <a:tblGrid>
                <a:gridCol w="1367383">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2088232">
                  <a:extLst>
                    <a:ext uri="{9D8B030D-6E8A-4147-A177-3AD203B41FA5}">
                      <a16:colId xmlns:a16="http://schemas.microsoft.com/office/drawing/2014/main" val="20005"/>
                    </a:ext>
                  </a:extLst>
                </a:gridCol>
                <a:gridCol w="1728191">
                  <a:extLst>
                    <a:ext uri="{9D8B030D-6E8A-4147-A177-3AD203B41FA5}">
                      <a16:colId xmlns:a16="http://schemas.microsoft.com/office/drawing/2014/main" val="20006"/>
                    </a:ext>
                  </a:extLst>
                </a:gridCol>
              </a:tblGrid>
              <a:tr h="504527">
                <a:tc>
                  <a:txBody>
                    <a:bodyPr/>
                    <a:lstStyle/>
                    <a:p>
                      <a:r>
                        <a:rPr lang="hr-HR" sz="1400" b="0" dirty="0" smtClean="0"/>
                        <a:t>SIZE</a:t>
                      </a:r>
                      <a:r>
                        <a:rPr lang="hr-HR" sz="1400" b="0" baseline="0" dirty="0" smtClean="0"/>
                        <a:t> OF THE VESSEL</a:t>
                      </a:r>
                      <a:endParaRPr lang="en-US" sz="1400" b="0" dirty="0"/>
                    </a:p>
                  </a:txBody>
                  <a:tcPr marL="91438" marR="91438" marT="45713" marB="45713"/>
                </a:tc>
                <a:tc>
                  <a:txBody>
                    <a:bodyPr/>
                    <a:lstStyle/>
                    <a:p>
                      <a:r>
                        <a:rPr lang="hr-HR" sz="1400" b="0" dirty="0" smtClean="0"/>
                        <a:t>GT</a:t>
                      </a:r>
                      <a:endParaRPr lang="en-US" sz="1400" b="0" dirty="0"/>
                    </a:p>
                  </a:txBody>
                  <a:tcPr marL="91438" marR="91438" marT="45713" marB="45713"/>
                </a:tc>
                <a:tc>
                  <a:txBody>
                    <a:bodyPr/>
                    <a:lstStyle/>
                    <a:p>
                      <a:r>
                        <a:rPr lang="hr-HR" sz="1400" b="0" dirty="0" smtClean="0"/>
                        <a:t>PAX</a:t>
                      </a:r>
                      <a:endParaRPr lang="en-US" sz="1400" b="0" dirty="0"/>
                    </a:p>
                  </a:txBody>
                  <a:tcPr marL="91438" marR="91438" marT="45713" marB="45713"/>
                </a:tc>
                <a:tc>
                  <a:txBody>
                    <a:bodyPr/>
                    <a:lstStyle/>
                    <a:p>
                      <a:r>
                        <a:rPr lang="hr-HR" sz="1400" b="0" dirty="0" smtClean="0"/>
                        <a:t>No </a:t>
                      </a:r>
                      <a:endParaRPr lang="en-US" sz="1400" b="0" dirty="0"/>
                    </a:p>
                  </a:txBody>
                  <a:tcPr marL="91438" marR="91438" marT="45713" marB="45713"/>
                </a:tc>
                <a:tc>
                  <a:txBody>
                    <a:bodyPr/>
                    <a:lstStyle/>
                    <a:p>
                      <a:r>
                        <a:rPr lang="hr-HR" sz="1400" b="0" dirty="0" smtClean="0"/>
                        <a:t>%</a:t>
                      </a:r>
                      <a:endParaRPr lang="en-US" sz="1400" b="0" dirty="0"/>
                    </a:p>
                  </a:txBody>
                  <a:tcPr marL="91438" marR="91438" marT="45713" marB="45713"/>
                </a:tc>
                <a:tc>
                  <a:txBody>
                    <a:bodyPr/>
                    <a:lstStyle/>
                    <a:p>
                      <a:r>
                        <a:rPr lang="hr-HR" sz="1400" b="0" dirty="0" smtClean="0"/>
                        <a:t>EXPENDITURE *approx. </a:t>
                      </a:r>
                    </a:p>
                    <a:p>
                      <a:r>
                        <a:rPr lang="hr-HR" sz="1400" b="0" dirty="0" smtClean="0"/>
                        <a:t>per passenger</a:t>
                      </a:r>
                      <a:endParaRPr lang="en-US" sz="1400" b="0" dirty="0"/>
                    </a:p>
                  </a:txBody>
                  <a:tcPr marL="91438" marR="91438" marT="45713" marB="45713"/>
                </a:tc>
                <a:tc>
                  <a:txBody>
                    <a:bodyPr/>
                    <a:lstStyle/>
                    <a:p>
                      <a:r>
                        <a:rPr lang="hr-HR" sz="1400" b="0" dirty="0" smtClean="0"/>
                        <a:t>INCOME (EUR)</a:t>
                      </a:r>
                      <a:endParaRPr lang="en-US" sz="1400" b="0" dirty="0"/>
                    </a:p>
                  </a:txBody>
                  <a:tcPr marL="91438" marR="91438" marT="45713" marB="45713"/>
                </a:tc>
                <a:extLst>
                  <a:ext uri="{0D108BD9-81ED-4DB2-BD59-A6C34878D82A}">
                    <a16:rowId xmlns:a16="http://schemas.microsoft.com/office/drawing/2014/main" val="10000"/>
                  </a:ext>
                </a:extLst>
              </a:tr>
              <a:tr h="370783">
                <a:tc>
                  <a:txBody>
                    <a:bodyPr/>
                    <a:lstStyle/>
                    <a:p>
                      <a:r>
                        <a:rPr lang="hr-HR" sz="1400" dirty="0" smtClean="0"/>
                        <a:t>SMALL</a:t>
                      </a:r>
                      <a:r>
                        <a:rPr lang="hr-HR" sz="1400" baseline="0" dirty="0" smtClean="0"/>
                        <a:t> </a:t>
                      </a:r>
                      <a:endParaRPr lang="en-US" sz="1400" dirty="0"/>
                    </a:p>
                  </a:txBody>
                  <a:tcPr marL="91438" marR="91438" marT="45713" marB="45713"/>
                </a:tc>
                <a:tc>
                  <a:txBody>
                    <a:bodyPr/>
                    <a:lstStyle/>
                    <a:p>
                      <a:pPr algn="r"/>
                      <a:r>
                        <a:rPr lang="hr-HR" sz="1400" dirty="0" smtClean="0"/>
                        <a:t>20.000</a:t>
                      </a:r>
                      <a:endParaRPr lang="en-US" sz="1400" dirty="0"/>
                    </a:p>
                  </a:txBody>
                  <a:tcPr marL="91438" marR="91438" marT="45713" marB="45713"/>
                </a:tc>
                <a:tc>
                  <a:txBody>
                    <a:bodyPr/>
                    <a:lstStyle/>
                    <a:p>
                      <a:pPr algn="r"/>
                      <a:r>
                        <a:rPr lang="hr-HR" sz="1400" dirty="0" smtClean="0"/>
                        <a:t>400</a:t>
                      </a:r>
                      <a:endParaRPr lang="en-US" sz="1400" dirty="0"/>
                    </a:p>
                  </a:txBody>
                  <a:tcPr marL="91438" marR="91438" marT="45713" marB="45713"/>
                </a:tc>
                <a:tc>
                  <a:txBody>
                    <a:bodyPr/>
                    <a:lstStyle/>
                    <a:p>
                      <a:pPr algn="r"/>
                      <a:r>
                        <a:rPr lang="hr-HR" sz="1400" dirty="0" smtClean="0"/>
                        <a:t>193</a:t>
                      </a:r>
                      <a:endParaRPr lang="en-US" sz="1400" dirty="0"/>
                    </a:p>
                  </a:txBody>
                  <a:tcPr marL="91438" marR="91438" marT="45713" marB="45713"/>
                </a:tc>
                <a:tc>
                  <a:txBody>
                    <a:bodyPr/>
                    <a:lstStyle/>
                    <a:p>
                      <a:pPr algn="r"/>
                      <a:r>
                        <a:rPr lang="hr-HR" sz="1400" dirty="0" smtClean="0"/>
                        <a:t>36,0</a:t>
                      </a:r>
                      <a:endParaRPr lang="en-US" sz="1400" dirty="0"/>
                    </a:p>
                  </a:txBody>
                  <a:tcPr marL="91438" marR="91438" marT="45713" marB="45713"/>
                </a:tc>
                <a:tc>
                  <a:txBody>
                    <a:bodyPr/>
                    <a:lstStyle/>
                    <a:p>
                      <a:pPr algn="ctr"/>
                      <a:r>
                        <a:rPr lang="hr-HR" sz="1400" dirty="0" smtClean="0"/>
                        <a:t>6,50€</a:t>
                      </a:r>
                      <a:endParaRPr lang="en-US" sz="1400" dirty="0"/>
                    </a:p>
                  </a:txBody>
                  <a:tcPr marL="91438" marR="91438" marT="45713" marB="45713"/>
                </a:tc>
                <a:tc>
                  <a:txBody>
                    <a:bodyPr/>
                    <a:lstStyle/>
                    <a:p>
                      <a:pPr algn="r"/>
                      <a:r>
                        <a:rPr lang="hr-HR" sz="1400" dirty="0" smtClean="0"/>
                        <a:t>501.800</a:t>
                      </a:r>
                      <a:endParaRPr lang="en-US" sz="1400" dirty="0"/>
                    </a:p>
                  </a:txBody>
                  <a:tcPr marL="91438" marR="91438" marT="45713" marB="45713"/>
                </a:tc>
                <a:extLst>
                  <a:ext uri="{0D108BD9-81ED-4DB2-BD59-A6C34878D82A}">
                    <a16:rowId xmlns:a16="http://schemas.microsoft.com/office/drawing/2014/main" val="10001"/>
                  </a:ext>
                </a:extLst>
              </a:tr>
              <a:tr h="370783">
                <a:tc>
                  <a:txBody>
                    <a:bodyPr/>
                    <a:lstStyle/>
                    <a:p>
                      <a:r>
                        <a:rPr lang="hr-HR" sz="1400" dirty="0" smtClean="0"/>
                        <a:t>MEDIUM </a:t>
                      </a:r>
                      <a:endParaRPr lang="en-US" sz="1400" dirty="0"/>
                    </a:p>
                  </a:txBody>
                  <a:tcPr marL="91438" marR="91438" marT="45713" marB="45713"/>
                </a:tc>
                <a:tc>
                  <a:txBody>
                    <a:bodyPr/>
                    <a:lstStyle/>
                    <a:p>
                      <a:pPr algn="r"/>
                      <a:r>
                        <a:rPr lang="hr-HR" sz="1400" dirty="0" smtClean="0"/>
                        <a:t>40.000</a:t>
                      </a:r>
                      <a:endParaRPr lang="en-US" sz="1400" dirty="0"/>
                    </a:p>
                  </a:txBody>
                  <a:tcPr marL="91438" marR="91438" marT="45713" marB="45713"/>
                </a:tc>
                <a:tc>
                  <a:txBody>
                    <a:bodyPr/>
                    <a:lstStyle/>
                    <a:p>
                      <a:pPr algn="r"/>
                      <a:r>
                        <a:rPr lang="hr-HR" sz="1400" dirty="0" smtClean="0"/>
                        <a:t>1.000</a:t>
                      </a:r>
                      <a:endParaRPr lang="en-US" sz="1400" dirty="0"/>
                    </a:p>
                  </a:txBody>
                  <a:tcPr marL="91438" marR="91438" marT="45713" marB="45713"/>
                </a:tc>
                <a:tc>
                  <a:txBody>
                    <a:bodyPr/>
                    <a:lstStyle/>
                    <a:p>
                      <a:pPr algn="r"/>
                      <a:r>
                        <a:rPr lang="hr-HR" sz="1400" dirty="0" smtClean="0"/>
                        <a:t>54</a:t>
                      </a:r>
                      <a:endParaRPr lang="en-US" sz="1400" dirty="0"/>
                    </a:p>
                  </a:txBody>
                  <a:tcPr marL="91438" marR="91438" marT="45713" marB="45713"/>
                </a:tc>
                <a:tc>
                  <a:txBody>
                    <a:bodyPr/>
                    <a:lstStyle/>
                    <a:p>
                      <a:pPr algn="r"/>
                      <a:r>
                        <a:rPr lang="hr-HR" sz="1400" dirty="0" smtClean="0"/>
                        <a:t>10,0</a:t>
                      </a:r>
                      <a:endParaRPr lang="en-US" sz="1400" dirty="0"/>
                    </a:p>
                  </a:txBody>
                  <a:tcPr marL="91438" marR="91438" marT="45713" marB="45713"/>
                </a:tc>
                <a:tc>
                  <a:txBody>
                    <a:bodyPr/>
                    <a:lstStyle/>
                    <a:p>
                      <a:pPr algn="ctr"/>
                      <a:r>
                        <a:rPr lang="hr-HR" sz="1400" dirty="0" smtClean="0"/>
                        <a:t>4,63€</a:t>
                      </a:r>
                      <a:endParaRPr lang="en-US" sz="1400" dirty="0"/>
                    </a:p>
                  </a:txBody>
                  <a:tcPr marL="91438" marR="91438" marT="45713" marB="45713"/>
                </a:tc>
                <a:tc>
                  <a:txBody>
                    <a:bodyPr/>
                    <a:lstStyle/>
                    <a:p>
                      <a:pPr algn="r"/>
                      <a:r>
                        <a:rPr lang="hr-HR" sz="1400" dirty="0" smtClean="0"/>
                        <a:t>250.020</a:t>
                      </a:r>
                      <a:endParaRPr lang="en-US" sz="1400" dirty="0"/>
                    </a:p>
                  </a:txBody>
                  <a:tcPr marL="91438" marR="91438" marT="45713" marB="45713"/>
                </a:tc>
                <a:extLst>
                  <a:ext uri="{0D108BD9-81ED-4DB2-BD59-A6C34878D82A}">
                    <a16:rowId xmlns:a16="http://schemas.microsoft.com/office/drawing/2014/main" val="10002"/>
                  </a:ext>
                </a:extLst>
              </a:tr>
              <a:tr h="370783">
                <a:tc>
                  <a:txBody>
                    <a:bodyPr/>
                    <a:lstStyle/>
                    <a:p>
                      <a:r>
                        <a:rPr lang="hr-HR" sz="1400" dirty="0" smtClean="0"/>
                        <a:t>LARGE </a:t>
                      </a:r>
                      <a:endParaRPr lang="en-US" sz="1400" dirty="0"/>
                    </a:p>
                  </a:txBody>
                  <a:tcPr marL="91438" marR="91438" marT="45713" marB="45713"/>
                </a:tc>
                <a:tc>
                  <a:txBody>
                    <a:bodyPr/>
                    <a:lstStyle/>
                    <a:p>
                      <a:pPr algn="r"/>
                      <a:r>
                        <a:rPr lang="hr-HR" sz="1400" dirty="0" smtClean="0"/>
                        <a:t>100.000</a:t>
                      </a:r>
                      <a:endParaRPr lang="en-US" sz="1400" dirty="0"/>
                    </a:p>
                  </a:txBody>
                  <a:tcPr marL="91438" marR="91438" marT="45713" marB="45713"/>
                </a:tc>
                <a:tc>
                  <a:txBody>
                    <a:bodyPr/>
                    <a:lstStyle/>
                    <a:p>
                      <a:pPr algn="r"/>
                      <a:r>
                        <a:rPr lang="hr-HR" sz="1400" dirty="0" smtClean="0"/>
                        <a:t>2.600</a:t>
                      </a:r>
                      <a:endParaRPr lang="en-US" sz="1400" dirty="0"/>
                    </a:p>
                  </a:txBody>
                  <a:tcPr marL="91438" marR="91438" marT="45713" marB="45713"/>
                </a:tc>
                <a:tc>
                  <a:txBody>
                    <a:bodyPr/>
                    <a:lstStyle/>
                    <a:p>
                      <a:pPr algn="r"/>
                      <a:r>
                        <a:rPr lang="hr-HR" sz="1400" dirty="0" smtClean="0"/>
                        <a:t>289</a:t>
                      </a:r>
                      <a:endParaRPr lang="en-US" sz="1400" dirty="0"/>
                    </a:p>
                  </a:txBody>
                  <a:tcPr marL="91438" marR="91438" marT="45713" marB="45713"/>
                </a:tc>
                <a:tc>
                  <a:txBody>
                    <a:bodyPr/>
                    <a:lstStyle/>
                    <a:p>
                      <a:pPr algn="r"/>
                      <a:r>
                        <a:rPr lang="hr-HR" sz="1400" dirty="0" smtClean="0"/>
                        <a:t>53,5</a:t>
                      </a:r>
                      <a:endParaRPr lang="en-US" sz="1400" dirty="0"/>
                    </a:p>
                  </a:txBody>
                  <a:tcPr marL="91438" marR="91438" marT="45713" marB="45713"/>
                </a:tc>
                <a:tc>
                  <a:txBody>
                    <a:bodyPr/>
                    <a:lstStyle/>
                    <a:p>
                      <a:pPr algn="ctr"/>
                      <a:r>
                        <a:rPr lang="hr-HR" sz="1400" dirty="0" smtClean="0"/>
                        <a:t>4,13€</a:t>
                      </a:r>
                      <a:endParaRPr lang="en-US" sz="1400" dirty="0"/>
                    </a:p>
                  </a:txBody>
                  <a:tcPr marL="91438" marR="91438" marT="45713" marB="45713"/>
                </a:tc>
                <a:tc>
                  <a:txBody>
                    <a:bodyPr/>
                    <a:lstStyle/>
                    <a:p>
                      <a:pPr algn="r"/>
                      <a:r>
                        <a:rPr lang="hr-HR" sz="1400" dirty="0" smtClean="0"/>
                        <a:t>3.103.282</a:t>
                      </a:r>
                      <a:endParaRPr lang="en-US" sz="1400" dirty="0"/>
                    </a:p>
                  </a:txBody>
                  <a:tcPr marL="91438" marR="91438" marT="45713" marB="45713"/>
                </a:tc>
                <a:extLst>
                  <a:ext uri="{0D108BD9-81ED-4DB2-BD59-A6C34878D82A}">
                    <a16:rowId xmlns:a16="http://schemas.microsoft.com/office/drawing/2014/main" val="10003"/>
                  </a:ext>
                </a:extLst>
              </a:tr>
              <a:tr h="370783">
                <a:tc>
                  <a:txBody>
                    <a:bodyPr/>
                    <a:lstStyle/>
                    <a:p>
                      <a:r>
                        <a:rPr lang="hr-HR" sz="1400" dirty="0" smtClean="0"/>
                        <a:t>MEGA </a:t>
                      </a:r>
                      <a:endParaRPr lang="en-US" sz="1400" dirty="0"/>
                    </a:p>
                  </a:txBody>
                  <a:tcPr marL="91438" marR="91438" marT="45713" marB="45713"/>
                </a:tc>
                <a:tc>
                  <a:txBody>
                    <a:bodyPr/>
                    <a:lstStyle/>
                    <a:p>
                      <a:pPr algn="r"/>
                      <a:r>
                        <a:rPr lang="hr-HR" sz="1400" dirty="0" smtClean="0"/>
                        <a:t>130.000</a:t>
                      </a:r>
                      <a:endParaRPr lang="en-US" sz="1400" dirty="0"/>
                    </a:p>
                  </a:txBody>
                  <a:tcPr marL="91438" marR="91438" marT="45713" marB="45713"/>
                </a:tc>
                <a:tc>
                  <a:txBody>
                    <a:bodyPr/>
                    <a:lstStyle/>
                    <a:p>
                      <a:pPr algn="r"/>
                      <a:r>
                        <a:rPr lang="hr-HR" sz="1400" dirty="0" smtClean="0"/>
                        <a:t>4.000</a:t>
                      </a:r>
                      <a:endParaRPr lang="en-US" sz="1400" dirty="0"/>
                    </a:p>
                  </a:txBody>
                  <a:tcPr marL="91438" marR="91438" marT="45713" marB="45713"/>
                </a:tc>
                <a:tc>
                  <a:txBody>
                    <a:bodyPr/>
                    <a:lstStyle/>
                    <a:p>
                      <a:pPr algn="r"/>
                      <a:r>
                        <a:rPr lang="hr-HR" sz="1400" dirty="0" smtClean="0"/>
                        <a:t>3</a:t>
                      </a:r>
                      <a:endParaRPr lang="en-US" sz="1400" dirty="0"/>
                    </a:p>
                  </a:txBody>
                  <a:tcPr marL="91438" marR="91438" marT="45713" marB="45713"/>
                </a:tc>
                <a:tc>
                  <a:txBody>
                    <a:bodyPr/>
                    <a:lstStyle/>
                    <a:p>
                      <a:pPr algn="r"/>
                      <a:r>
                        <a:rPr lang="hr-HR" sz="1400" dirty="0" smtClean="0"/>
                        <a:t>0,5</a:t>
                      </a:r>
                      <a:endParaRPr lang="en-US" sz="1400" dirty="0"/>
                    </a:p>
                  </a:txBody>
                  <a:tcPr marL="91438" marR="91438" marT="45713" marB="45713"/>
                </a:tc>
                <a:tc>
                  <a:txBody>
                    <a:bodyPr/>
                    <a:lstStyle/>
                    <a:p>
                      <a:pPr algn="ctr"/>
                      <a:r>
                        <a:rPr lang="hr-HR" sz="1400" dirty="0" smtClean="0"/>
                        <a:t>3,45€</a:t>
                      </a:r>
                      <a:endParaRPr lang="en-US" sz="1400" dirty="0"/>
                    </a:p>
                  </a:txBody>
                  <a:tcPr marL="91438" marR="91438" marT="45713" marB="45713"/>
                </a:tc>
                <a:tc>
                  <a:txBody>
                    <a:bodyPr/>
                    <a:lstStyle/>
                    <a:p>
                      <a:pPr algn="r"/>
                      <a:r>
                        <a:rPr lang="hr-HR" sz="1400" dirty="0" smtClean="0"/>
                        <a:t>41.400</a:t>
                      </a:r>
                      <a:endParaRPr lang="en-US" sz="1400" dirty="0"/>
                    </a:p>
                  </a:txBody>
                  <a:tcPr marL="91438" marR="91438" marT="45713" marB="45713"/>
                </a:tc>
                <a:extLst>
                  <a:ext uri="{0D108BD9-81ED-4DB2-BD59-A6C34878D82A}">
                    <a16:rowId xmlns:a16="http://schemas.microsoft.com/office/drawing/2014/main" val="10004"/>
                  </a:ext>
                </a:extLst>
              </a:tr>
              <a:tr h="370783">
                <a:tc gridSpan="3">
                  <a:txBody>
                    <a:bodyPr/>
                    <a:lstStyle/>
                    <a:p>
                      <a:r>
                        <a:rPr lang="hr-HR" sz="1400" dirty="0" smtClean="0"/>
                        <a:t>Total</a:t>
                      </a:r>
                      <a:r>
                        <a:rPr lang="hr-HR" sz="1400" baseline="0" dirty="0" smtClean="0"/>
                        <a:t> </a:t>
                      </a:r>
                      <a:endParaRPr lang="en-US" sz="1400" dirty="0"/>
                    </a:p>
                  </a:txBody>
                  <a:tcPr marL="91438" marR="91438" marT="45713" marB="45713"/>
                </a:tc>
                <a:tc hMerge="1">
                  <a:txBody>
                    <a:bodyPr/>
                    <a:lstStyle/>
                    <a:p>
                      <a:pPr algn="r"/>
                      <a:endParaRPr lang="en-US" sz="1600" dirty="0"/>
                    </a:p>
                  </a:txBody>
                  <a:tcPr marL="91438" marR="91438" marT="45713" marB="45713"/>
                </a:tc>
                <a:tc hMerge="1">
                  <a:txBody>
                    <a:bodyPr/>
                    <a:lstStyle/>
                    <a:p>
                      <a:pPr algn="r"/>
                      <a:endParaRPr lang="en-US" sz="1600" dirty="0"/>
                    </a:p>
                  </a:txBody>
                  <a:tcPr marL="91438" marR="91438" marT="45713" marB="45713"/>
                </a:tc>
                <a:tc>
                  <a:txBody>
                    <a:bodyPr/>
                    <a:lstStyle/>
                    <a:p>
                      <a:pPr algn="r"/>
                      <a:r>
                        <a:rPr lang="hr-HR" sz="1400" dirty="0" smtClean="0"/>
                        <a:t>539</a:t>
                      </a:r>
                      <a:endParaRPr lang="en-US" sz="1400" dirty="0"/>
                    </a:p>
                  </a:txBody>
                  <a:tcPr marL="91438" marR="91438" marT="45713" marB="45713"/>
                </a:tc>
                <a:tc>
                  <a:txBody>
                    <a:bodyPr/>
                    <a:lstStyle/>
                    <a:p>
                      <a:pPr algn="r"/>
                      <a:r>
                        <a:rPr lang="hr-HR" sz="1400" dirty="0" smtClean="0"/>
                        <a:t>100%</a:t>
                      </a:r>
                      <a:endParaRPr lang="en-US" sz="1400" dirty="0"/>
                    </a:p>
                  </a:txBody>
                  <a:tcPr marL="91438" marR="91438" marT="45713" marB="45713"/>
                </a:tc>
                <a:tc>
                  <a:txBody>
                    <a:bodyPr/>
                    <a:lstStyle/>
                    <a:p>
                      <a:pPr algn="ctr"/>
                      <a:endParaRPr lang="en-US" sz="1400" dirty="0"/>
                    </a:p>
                  </a:txBody>
                  <a:tcPr marL="91438" marR="91438" marT="45713" marB="45713"/>
                </a:tc>
                <a:tc>
                  <a:txBody>
                    <a:bodyPr/>
                    <a:lstStyle/>
                    <a:p>
                      <a:pPr algn="r"/>
                      <a:r>
                        <a:rPr lang="hr-HR" sz="1400" dirty="0" smtClean="0"/>
                        <a:t>3.896.502</a:t>
                      </a:r>
                      <a:endParaRPr lang="en-US" sz="1400" dirty="0"/>
                    </a:p>
                  </a:txBody>
                  <a:tcPr marL="91438" marR="91438" marT="45713" marB="45713"/>
                </a:tc>
                <a:extLst>
                  <a:ext uri="{0D108BD9-81ED-4DB2-BD59-A6C34878D82A}">
                    <a16:rowId xmlns:a16="http://schemas.microsoft.com/office/drawing/2014/main" val="10005"/>
                  </a:ext>
                </a:extLst>
              </a:tr>
            </a:tbl>
          </a:graphicData>
        </a:graphic>
      </p:graphicFrame>
      <p:sp>
        <p:nvSpPr>
          <p:cNvPr id="10275" name="TextBox 4"/>
          <p:cNvSpPr txBox="1">
            <a:spLocks noChangeArrowheads="1"/>
          </p:cNvSpPr>
          <p:nvPr/>
        </p:nvSpPr>
        <p:spPr bwMode="auto">
          <a:xfrm>
            <a:off x="430178" y="3573016"/>
            <a:ext cx="8032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dirty="0" smtClean="0"/>
              <a:t>*</a:t>
            </a:r>
            <a:r>
              <a:rPr lang="hr-HR" sz="1400" b="1" dirty="0" smtClean="0"/>
              <a:t>approx. </a:t>
            </a:r>
            <a:r>
              <a:rPr lang="en-US" sz="1400" b="1" dirty="0" smtClean="0"/>
              <a:t>expenditure according the tariffs (not included weekends and holidays, or extra expenditures) operative coast, pilot, mooring/unmooring, light</a:t>
            </a:r>
            <a:r>
              <a:rPr lang="hr-HR" sz="1400" b="1" dirty="0" smtClean="0"/>
              <a:t>in</a:t>
            </a:r>
            <a:r>
              <a:rPr lang="en-US" sz="1400" b="1" dirty="0" smtClean="0"/>
              <a:t>g</a:t>
            </a:r>
            <a:endParaRPr lang="en-US" sz="1400" b="1" dirty="0"/>
          </a:p>
        </p:txBody>
      </p:sp>
      <p:graphicFrame>
        <p:nvGraphicFramePr>
          <p:cNvPr id="6" name="Table 5"/>
          <p:cNvGraphicFramePr>
            <a:graphicFrameLocks noGrp="1"/>
          </p:cNvGraphicFramePr>
          <p:nvPr>
            <p:extLst>
              <p:ext uri="{D42A27DB-BD31-4B8C-83A1-F6EECF244321}">
                <p14:modId xmlns:p14="http://schemas.microsoft.com/office/powerpoint/2010/main" val="621349275"/>
              </p:ext>
            </p:extLst>
          </p:nvPr>
        </p:nvGraphicFramePr>
        <p:xfrm>
          <a:off x="455090" y="4293096"/>
          <a:ext cx="7429279" cy="609650"/>
        </p:xfrm>
        <a:graphic>
          <a:graphicData uri="http://schemas.openxmlformats.org/drawingml/2006/table">
            <a:tbl>
              <a:tblPr firstRow="1" bandRow="1">
                <a:tableStyleId>{5C22544A-7EE6-4342-B048-85BDC9FD1C3A}</a:tableStyleId>
              </a:tblPr>
              <a:tblGrid>
                <a:gridCol w="3474596">
                  <a:extLst>
                    <a:ext uri="{9D8B030D-6E8A-4147-A177-3AD203B41FA5}">
                      <a16:colId xmlns:a16="http://schemas.microsoft.com/office/drawing/2014/main" val="20000"/>
                    </a:ext>
                  </a:extLst>
                </a:gridCol>
                <a:gridCol w="1071060">
                  <a:extLst>
                    <a:ext uri="{9D8B030D-6E8A-4147-A177-3AD203B41FA5}">
                      <a16:colId xmlns:a16="http://schemas.microsoft.com/office/drawing/2014/main" val="20001"/>
                    </a:ext>
                  </a:extLst>
                </a:gridCol>
                <a:gridCol w="2883623">
                  <a:extLst>
                    <a:ext uri="{9D8B030D-6E8A-4147-A177-3AD203B41FA5}">
                      <a16:colId xmlns:a16="http://schemas.microsoft.com/office/drawing/2014/main" val="20002"/>
                    </a:ext>
                  </a:extLst>
                </a:gridCol>
              </a:tblGrid>
              <a:tr h="579437">
                <a:tc>
                  <a:txBody>
                    <a:bodyPr/>
                    <a:lstStyle/>
                    <a:p>
                      <a:r>
                        <a:rPr lang="hr-HR" sz="1600" dirty="0" smtClean="0"/>
                        <a:t>EXPENDITURE</a:t>
                      </a:r>
                      <a:r>
                        <a:rPr lang="hr-HR" sz="1600" baseline="0" dirty="0" smtClean="0"/>
                        <a:t> OF PASSENGER</a:t>
                      </a:r>
                      <a:r>
                        <a:rPr lang="hr-HR" sz="1600" dirty="0" smtClean="0"/>
                        <a:t>**</a:t>
                      </a:r>
                      <a:endParaRPr lang="en-US" sz="1600" dirty="0"/>
                    </a:p>
                  </a:txBody>
                  <a:tcPr marT="45745" marB="45745"/>
                </a:tc>
                <a:tc>
                  <a:txBody>
                    <a:bodyPr/>
                    <a:lstStyle/>
                    <a:p>
                      <a:r>
                        <a:rPr lang="hr-HR" sz="1800" dirty="0" smtClean="0"/>
                        <a:t>39€</a:t>
                      </a:r>
                      <a:endParaRPr lang="en-US" sz="1800" dirty="0"/>
                    </a:p>
                  </a:txBody>
                  <a:tcPr marT="45745" marB="45745"/>
                </a:tc>
                <a:tc>
                  <a:txBody>
                    <a:bodyPr/>
                    <a:lstStyle/>
                    <a:p>
                      <a:r>
                        <a:rPr lang="hr-HR" sz="1800" dirty="0" smtClean="0"/>
                        <a:t>29.207.802</a:t>
                      </a:r>
                    </a:p>
                    <a:p>
                      <a:r>
                        <a:rPr lang="hr-HR" sz="1600" b="0" dirty="0" smtClean="0"/>
                        <a:t>(748.918 x 39) </a:t>
                      </a:r>
                      <a:endParaRPr lang="en-US" sz="1600" b="0" dirty="0"/>
                    </a:p>
                  </a:txBody>
                  <a:tcPr marT="45745" marB="45745"/>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25521340"/>
              </p:ext>
            </p:extLst>
          </p:nvPr>
        </p:nvGraphicFramePr>
        <p:xfrm>
          <a:off x="468312" y="5798220"/>
          <a:ext cx="6096000" cy="371475"/>
        </p:xfrm>
        <a:graphic>
          <a:graphicData uri="http://schemas.openxmlformats.org/drawingml/2006/table">
            <a:tbl>
              <a:tblPr firstRow="1" bandRow="1">
                <a:tableStyleId>{5C22544A-7EE6-4342-B048-85BDC9FD1C3A}</a:tableStyleId>
              </a:tblPr>
              <a:tblGrid>
                <a:gridCol w="3500462">
                  <a:extLst>
                    <a:ext uri="{9D8B030D-6E8A-4147-A177-3AD203B41FA5}">
                      <a16:colId xmlns:a16="http://schemas.microsoft.com/office/drawing/2014/main" val="20000"/>
                    </a:ext>
                  </a:extLst>
                </a:gridCol>
                <a:gridCol w="2595538">
                  <a:extLst>
                    <a:ext uri="{9D8B030D-6E8A-4147-A177-3AD203B41FA5}">
                      <a16:colId xmlns:a16="http://schemas.microsoft.com/office/drawing/2014/main" val="20001"/>
                    </a:ext>
                  </a:extLst>
                </a:gridCol>
              </a:tblGrid>
              <a:tr h="371475">
                <a:tc>
                  <a:txBody>
                    <a:bodyPr/>
                    <a:lstStyle/>
                    <a:p>
                      <a:r>
                        <a:rPr lang="hr-HR" sz="1600" dirty="0" smtClean="0"/>
                        <a:t>DESTINATION</a:t>
                      </a:r>
                      <a:r>
                        <a:rPr lang="hr-HR" sz="1800" dirty="0" smtClean="0"/>
                        <a:t>  INCOME***</a:t>
                      </a:r>
                      <a:endParaRPr lang="en-US" sz="1800" dirty="0"/>
                    </a:p>
                  </a:txBody>
                  <a:tcPr marT="45798" marB="45798"/>
                </a:tc>
                <a:tc>
                  <a:txBody>
                    <a:bodyPr/>
                    <a:lstStyle/>
                    <a:p>
                      <a:r>
                        <a:rPr lang="hr-HR" sz="1800" dirty="0" smtClean="0"/>
                        <a:t>33.104.304 €</a:t>
                      </a:r>
                      <a:endParaRPr lang="en-US" sz="1800" dirty="0"/>
                    </a:p>
                  </a:txBody>
                  <a:tcPr marT="45798" marB="45798"/>
                </a:tc>
                <a:extLst>
                  <a:ext uri="{0D108BD9-81ED-4DB2-BD59-A6C34878D82A}">
                    <a16:rowId xmlns:a16="http://schemas.microsoft.com/office/drawing/2014/main" val="10000"/>
                  </a:ext>
                </a:extLst>
              </a:tr>
            </a:tbl>
          </a:graphicData>
        </a:graphic>
      </p:graphicFrame>
      <p:sp>
        <p:nvSpPr>
          <p:cNvPr id="10292" name="TextBox 7"/>
          <p:cNvSpPr txBox="1">
            <a:spLocks noChangeArrowheads="1"/>
          </p:cNvSpPr>
          <p:nvPr/>
        </p:nvSpPr>
        <p:spPr bwMode="auto">
          <a:xfrm>
            <a:off x="429649" y="5013176"/>
            <a:ext cx="80323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sz="1400" b="1" dirty="0" smtClean="0"/>
              <a:t>**approx. expenditure </a:t>
            </a:r>
            <a:r>
              <a:rPr lang="hr-HR" sz="1400" b="1" dirty="0"/>
              <a:t>of passenger in destination (souvenirs, </a:t>
            </a:r>
            <a:r>
              <a:rPr lang="hr-HR" sz="1400" b="1" dirty="0" smtClean="0"/>
              <a:t>excursions, </a:t>
            </a:r>
            <a:r>
              <a:rPr lang="hr-HR" sz="1400" b="1" dirty="0"/>
              <a:t>shuttle</a:t>
            </a:r>
            <a:r>
              <a:rPr lang="hr-HR" sz="1400" b="1" dirty="0" smtClean="0"/>
              <a:t>…) </a:t>
            </a:r>
          </a:p>
          <a:p>
            <a:pPr eaLnBrk="1" hangingPunct="1"/>
            <a:r>
              <a:rPr lang="hr-HR" sz="1400" b="1" dirty="0" smtClean="0"/>
              <a:t>As per „</a:t>
            </a:r>
            <a:r>
              <a:rPr lang="en-US" sz="1400" b="1" dirty="0" smtClean="0"/>
              <a:t>Study </a:t>
            </a:r>
            <a:r>
              <a:rPr lang="en-US" sz="1400" b="1" dirty="0"/>
              <a:t>on Sustainable Development of Cruise Tourism in </a:t>
            </a:r>
            <a:r>
              <a:rPr lang="en-US" sz="1400" b="1" dirty="0" smtClean="0"/>
              <a:t>Croatia</a:t>
            </a:r>
            <a:r>
              <a:rPr lang="hr-HR" sz="1400" b="1" dirty="0" smtClean="0"/>
              <a:t>”,</a:t>
            </a:r>
            <a:r>
              <a:rPr lang="en-US" sz="1400" b="1" dirty="0" smtClean="0"/>
              <a:t> </a:t>
            </a:r>
            <a:r>
              <a:rPr lang="en-US" sz="1400" b="1" dirty="0"/>
              <a:t>2007</a:t>
            </a:r>
          </a:p>
        </p:txBody>
      </p:sp>
      <p:sp>
        <p:nvSpPr>
          <p:cNvPr id="10293" name="TextBox 8"/>
          <p:cNvSpPr txBox="1">
            <a:spLocks noChangeArrowheads="1"/>
          </p:cNvSpPr>
          <p:nvPr/>
        </p:nvSpPr>
        <p:spPr bwMode="auto">
          <a:xfrm>
            <a:off x="430178" y="6169695"/>
            <a:ext cx="7632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r>
              <a:rPr lang="hr-HR" sz="1400" b="1" dirty="0" smtClean="0"/>
              <a:t>***approx. average </a:t>
            </a:r>
            <a:r>
              <a:rPr lang="hr-HR" sz="1400" b="1" dirty="0"/>
              <a:t>vessel </a:t>
            </a:r>
            <a:r>
              <a:rPr lang="hr-HR" sz="1400" b="1" dirty="0" smtClean="0"/>
              <a:t>expenditure per passenger* x </a:t>
            </a:r>
            <a:r>
              <a:rPr lang="hr-HR" sz="1400" b="1" dirty="0"/>
              <a:t>passenger </a:t>
            </a:r>
            <a:r>
              <a:rPr lang="hr-HR" sz="1400" b="1" dirty="0" smtClean="0"/>
              <a:t>expenditure** </a:t>
            </a:r>
            <a:r>
              <a:rPr lang="hr-HR" sz="1400" b="1" dirty="0"/>
              <a:t>x number of passengers in Dubrovnik in </a:t>
            </a:r>
            <a:r>
              <a:rPr lang="hr-HR" sz="1400" b="1" dirty="0" smtClean="0"/>
              <a:t>2017. (</a:t>
            </a:r>
            <a:r>
              <a:rPr lang="hr-HR" sz="1400" b="1" dirty="0" smtClean="0">
                <a:latin typeface="Arial" pitchFamily="34" charset="0"/>
                <a:cs typeface="Arial" pitchFamily="34" charset="0"/>
              </a:rPr>
              <a:t>748.918 </a:t>
            </a:r>
            <a:r>
              <a:rPr lang="hr-HR" sz="1400" b="1" dirty="0" smtClean="0"/>
              <a:t>pax</a:t>
            </a:r>
            <a:r>
              <a:rPr lang="hr-HR" sz="1400" b="1" dirty="0"/>
              <a:t>)</a:t>
            </a:r>
            <a:endParaRPr lang="en-US" sz="1400" b="1" dirty="0"/>
          </a:p>
        </p:txBody>
      </p:sp>
      <p:sp>
        <p:nvSpPr>
          <p:cNvPr id="16" name="Rectangle 4"/>
          <p:cNvSpPr txBox="1">
            <a:spLocks noChangeArrowheads="1"/>
          </p:cNvSpPr>
          <p:nvPr/>
        </p:nvSpPr>
        <p:spPr bwMode="auto">
          <a:xfrm>
            <a:off x="778031" y="260648"/>
            <a:ext cx="7543800" cy="648072"/>
          </a:xfrm>
          <a:prstGeom prst="rect">
            <a:avLst/>
          </a:prstGeom>
          <a:noFill/>
          <a:ln w="9525">
            <a:noFill/>
            <a:miter lim="800000"/>
            <a:headEnd/>
            <a:tailEnd/>
          </a:ln>
          <a:effectLst/>
        </p:spPr>
        <p:txBody>
          <a:bodyPr anchor="ctr"/>
          <a:lstStyle/>
          <a:p>
            <a:pPr algn="ctr">
              <a:defRPr/>
            </a:pPr>
            <a:r>
              <a:rPr lang="en-US" sz="2800" kern="0" dirty="0" smtClean="0">
                <a:latin typeface="+mj-lt"/>
                <a:ea typeface="+mj-ea"/>
                <a:cs typeface="+mj-cs"/>
              </a:rPr>
              <a:t>Economic impact of cruise to Dubrovnik area</a:t>
            </a:r>
            <a:r>
              <a:rPr lang="hr-HR" sz="2800" kern="0" dirty="0" smtClean="0">
                <a:latin typeface="+mj-lt"/>
                <a:ea typeface="+mj-ea"/>
                <a:cs typeface="+mj-cs"/>
              </a:rPr>
              <a:t> </a:t>
            </a:r>
          </a:p>
          <a:p>
            <a:pPr algn="ctr">
              <a:defRPr/>
            </a:pPr>
            <a:r>
              <a:rPr lang="hr-HR" sz="2800" kern="0" dirty="0" smtClean="0">
                <a:latin typeface="+mj-lt"/>
                <a:ea typeface="+mj-ea"/>
                <a:cs typeface="+mj-cs"/>
              </a:rPr>
              <a:t>2017</a:t>
            </a:r>
            <a:endParaRPr lang="en-US" sz="2800" kern="0" dirty="0">
              <a:latin typeface="Tahoma" pitchFamily="34" charset="0"/>
              <a:ea typeface="+mj-ea"/>
              <a:cs typeface="+mj-cs"/>
            </a:endParaRPr>
          </a:p>
        </p:txBody>
      </p:sp>
    </p:spTree>
    <p:extLst>
      <p:ext uri="{BB962C8B-B14F-4D97-AF65-F5344CB8AC3E}">
        <p14:creationId xmlns:p14="http://schemas.microsoft.com/office/powerpoint/2010/main" val="1347934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4175"/>
            <a:ext cx="7772400" cy="740569"/>
          </a:xfrm>
        </p:spPr>
        <p:txBody>
          <a:bodyPr/>
          <a:lstStyle/>
          <a:p>
            <a:pPr eaLnBrk="1" hangingPunct="1">
              <a:defRPr/>
            </a:pPr>
            <a:r>
              <a:rPr lang="hr-HR" sz="3600" dirty="0" smtClean="0">
                <a:cs typeface="Times New Roman" pitchFamily="18" charset="0"/>
              </a:rPr>
              <a:t>Dubrovnik</a:t>
            </a:r>
            <a:r>
              <a:rPr lang="en-GB" sz="3600" dirty="0" smtClean="0">
                <a:cs typeface="Times New Roman" pitchFamily="18" charset="0"/>
              </a:rPr>
              <a:t> Port Development Project</a:t>
            </a:r>
          </a:p>
        </p:txBody>
      </p:sp>
      <p:sp>
        <p:nvSpPr>
          <p:cNvPr id="39939" name="Rectangle 3"/>
          <p:cNvSpPr>
            <a:spLocks noGrp="1" noChangeArrowheads="1"/>
          </p:cNvSpPr>
          <p:nvPr>
            <p:ph idx="1"/>
          </p:nvPr>
        </p:nvSpPr>
        <p:spPr>
          <a:xfrm>
            <a:off x="143445" y="1124744"/>
            <a:ext cx="8857109" cy="2664296"/>
          </a:xfrm>
        </p:spPr>
        <p:txBody>
          <a:bodyPr>
            <a:normAutofit fontScale="40000" lnSpcReduction="20000"/>
          </a:bodyPr>
          <a:lstStyle/>
          <a:p>
            <a:pPr algn="just" eaLnBrk="1" hangingPunct="1">
              <a:lnSpc>
                <a:spcPct val="90000"/>
              </a:lnSpc>
              <a:buClr>
                <a:srgbClr val="CCFFFF"/>
              </a:buClr>
              <a:buSzTx/>
              <a:defRPr/>
            </a:pPr>
            <a:endParaRPr lang="en-GB" sz="2000" dirty="0" smtClean="0">
              <a:solidFill>
                <a:srgbClr val="CCFFFF"/>
              </a:solidFill>
              <a:latin typeface="Times New Roman" pitchFamily="18" charset="0"/>
              <a:cs typeface="Times New Roman" pitchFamily="18" charset="0"/>
            </a:endParaRPr>
          </a:p>
          <a:p>
            <a:pPr lvl="1" algn="just" eaLnBrk="1" hangingPunct="1">
              <a:lnSpc>
                <a:spcPct val="90000"/>
              </a:lnSpc>
              <a:buClr>
                <a:srgbClr val="CCFFFF"/>
              </a:buClr>
              <a:buFontTx/>
              <a:buNone/>
              <a:defRPr/>
            </a:pPr>
            <a:endParaRPr lang="en-GB" sz="2000" dirty="0" smtClean="0">
              <a:solidFill>
                <a:srgbClr val="CCFFFF"/>
              </a:solidFill>
              <a:latin typeface="Times New Roman" pitchFamily="18" charset="0"/>
              <a:cs typeface="Times New Roman" pitchFamily="18" charset="0"/>
            </a:endParaRPr>
          </a:p>
          <a:p>
            <a:pPr algn="just" eaLnBrk="1" hangingPunct="1">
              <a:lnSpc>
                <a:spcPct val="90000"/>
              </a:lnSpc>
              <a:buClr>
                <a:srgbClr val="CCFFFF"/>
              </a:buClr>
              <a:buSzTx/>
              <a:buFontTx/>
              <a:buNone/>
              <a:defRPr/>
            </a:pPr>
            <a:r>
              <a:rPr lang="hr-HR" sz="2000" b="1" dirty="0" smtClean="0">
                <a:latin typeface="Times New Roman" pitchFamily="18" charset="0"/>
                <a:cs typeface="Times New Roman" pitchFamily="18" charset="0"/>
              </a:rPr>
              <a:t> 	</a:t>
            </a:r>
            <a:r>
              <a:rPr lang="en-GB" sz="7000" b="1" dirty="0" smtClean="0">
                <a:latin typeface="+mj-lt"/>
                <a:cs typeface="Times New Roman" pitchFamily="18" charset="0"/>
              </a:rPr>
              <a:t>First Phase </a:t>
            </a:r>
            <a:r>
              <a:rPr lang="en-GB" sz="7000" dirty="0" smtClean="0">
                <a:latin typeface="+mj-lt"/>
                <a:cs typeface="Times New Roman" pitchFamily="18" charset="0"/>
              </a:rPr>
              <a:t>– </a:t>
            </a:r>
            <a:r>
              <a:rPr lang="hr-HR" sz="7000" dirty="0" smtClean="0">
                <a:latin typeface="+mj-lt"/>
                <a:cs typeface="Times New Roman" pitchFamily="18" charset="0"/>
              </a:rPr>
              <a:t>I</a:t>
            </a:r>
            <a:r>
              <a:rPr lang="en-GB" sz="7000" dirty="0" err="1" smtClean="0">
                <a:latin typeface="+mj-lt"/>
                <a:cs typeface="Times New Roman" pitchFamily="18" charset="0"/>
              </a:rPr>
              <a:t>nfrastructure</a:t>
            </a:r>
            <a:r>
              <a:rPr lang="en-GB" sz="7000" dirty="0" smtClean="0">
                <a:latin typeface="+mj-lt"/>
                <a:cs typeface="Times New Roman" pitchFamily="18" charset="0"/>
              </a:rPr>
              <a:t>  </a:t>
            </a:r>
            <a:endParaRPr lang="hr-HR" sz="7000" dirty="0" smtClean="0">
              <a:latin typeface="+mj-lt"/>
              <a:cs typeface="Times New Roman" pitchFamily="18" charset="0"/>
            </a:endParaRPr>
          </a:p>
          <a:p>
            <a:pPr algn="just" eaLnBrk="1" hangingPunct="1">
              <a:lnSpc>
                <a:spcPct val="90000"/>
              </a:lnSpc>
              <a:buClr>
                <a:srgbClr val="CCFFFF"/>
              </a:buClr>
              <a:buSzTx/>
              <a:buFontTx/>
              <a:buNone/>
              <a:defRPr/>
            </a:pPr>
            <a:r>
              <a:rPr lang="hr-HR" sz="2900" dirty="0" smtClean="0">
                <a:latin typeface="+mj-lt"/>
                <a:cs typeface="Times New Roman" pitchFamily="18" charset="0"/>
              </a:rPr>
              <a:t>	</a:t>
            </a:r>
          </a:p>
          <a:p>
            <a:pPr algn="just" eaLnBrk="1" hangingPunct="1">
              <a:lnSpc>
                <a:spcPct val="90000"/>
              </a:lnSpc>
              <a:buClr>
                <a:srgbClr val="CCFFFF"/>
              </a:buClr>
              <a:buSzTx/>
              <a:buFontTx/>
              <a:buNone/>
              <a:defRPr/>
            </a:pPr>
            <a:r>
              <a:rPr lang="hr-HR" sz="2900" dirty="0">
                <a:latin typeface="+mj-lt"/>
                <a:cs typeface="Times New Roman" pitchFamily="18" charset="0"/>
              </a:rPr>
              <a:t>	</a:t>
            </a:r>
            <a:r>
              <a:rPr lang="en-GB" sz="4500" dirty="0" smtClean="0">
                <a:cs typeface="Times New Roman" pitchFamily="18" charset="0"/>
              </a:rPr>
              <a:t>Reconstruction of the operative quay</a:t>
            </a:r>
            <a:r>
              <a:rPr lang="hr-HR" sz="4500" dirty="0" smtClean="0">
                <a:cs typeface="Times New Roman" pitchFamily="18" charset="0"/>
              </a:rPr>
              <a:t>:</a:t>
            </a:r>
            <a:r>
              <a:rPr lang="en-GB" sz="4500" dirty="0" smtClean="0">
                <a:cs typeface="Times New Roman" pitchFamily="18" charset="0"/>
              </a:rPr>
              <a:t> enough capacity to accommodate 3 mega</a:t>
            </a:r>
            <a:r>
              <a:rPr lang="hr-HR" sz="4500" dirty="0" smtClean="0">
                <a:cs typeface="Times New Roman" pitchFamily="18" charset="0"/>
              </a:rPr>
              <a:t>  </a:t>
            </a:r>
            <a:r>
              <a:rPr lang="en-GB" sz="4500" dirty="0" smtClean="0">
                <a:cs typeface="Times New Roman" pitchFamily="18" charset="0"/>
              </a:rPr>
              <a:t>cruise </a:t>
            </a:r>
            <a:r>
              <a:rPr lang="hr-HR" sz="4500" dirty="0" smtClean="0">
                <a:cs typeface="Times New Roman" pitchFamily="18" charset="0"/>
              </a:rPr>
              <a:t>ships</a:t>
            </a:r>
            <a:r>
              <a:rPr lang="en-GB" sz="4500" dirty="0" smtClean="0">
                <a:cs typeface="Times New Roman" pitchFamily="18" charset="0"/>
              </a:rPr>
              <a:t> of approximately 300 m length simultaneously</a:t>
            </a:r>
            <a:r>
              <a:rPr lang="hr-HR" sz="4500" dirty="0" smtClean="0">
                <a:cs typeface="Times New Roman" pitchFamily="18" charset="0"/>
              </a:rPr>
              <a:t> (completed 2006-2011)</a:t>
            </a:r>
          </a:p>
          <a:p>
            <a:pPr algn="just">
              <a:lnSpc>
                <a:spcPct val="90000"/>
              </a:lnSpc>
              <a:buClr>
                <a:srgbClr val="CCFFFF"/>
              </a:buClr>
              <a:buNone/>
              <a:defRPr/>
            </a:pPr>
            <a:r>
              <a:rPr lang="hr-HR" sz="4500" dirty="0" smtClean="0">
                <a:cs typeface="Times New Roman" pitchFamily="18" charset="0"/>
              </a:rPr>
              <a:t>	</a:t>
            </a:r>
            <a:r>
              <a:rPr lang="en-GB" sz="4500" dirty="0" smtClean="0">
                <a:cs typeface="Times New Roman" pitchFamily="18" charset="0"/>
              </a:rPr>
              <a:t>Investment value:</a:t>
            </a:r>
            <a:r>
              <a:rPr lang="hr-HR" sz="4500" dirty="0" smtClean="0">
                <a:cs typeface="Times New Roman" pitchFamily="18" charset="0"/>
              </a:rPr>
              <a:t> 36.5 mil</a:t>
            </a:r>
            <a:r>
              <a:rPr lang="en-GB" sz="4500" dirty="0" smtClean="0">
                <a:cs typeface="Times New Roman" pitchFamily="18" charset="0"/>
              </a:rPr>
              <a:t> EUR</a:t>
            </a:r>
            <a:r>
              <a:rPr lang="hr-HR" sz="4500" dirty="0" smtClean="0">
                <a:cs typeface="Times New Roman" pitchFamily="18" charset="0"/>
              </a:rPr>
              <a:t> (loan from EBRD, </a:t>
            </a:r>
            <a:r>
              <a:rPr lang="en-US" sz="4500" dirty="0"/>
              <a:t>period of payment of the </a:t>
            </a:r>
            <a:r>
              <a:rPr lang="en-US" sz="4500" dirty="0" smtClean="0"/>
              <a:t>loan</a:t>
            </a:r>
            <a:r>
              <a:rPr lang="hr-HR" sz="4500" dirty="0" smtClean="0"/>
              <a:t> 2007-2017</a:t>
            </a:r>
            <a:r>
              <a:rPr lang="hr-HR" sz="4500" dirty="0" smtClean="0">
                <a:cs typeface="Times New Roman" pitchFamily="18" charset="0"/>
              </a:rPr>
              <a:t>) </a:t>
            </a:r>
          </a:p>
          <a:p>
            <a:pPr algn="just">
              <a:lnSpc>
                <a:spcPct val="90000"/>
              </a:lnSpc>
              <a:buClr>
                <a:srgbClr val="CCFFFF"/>
              </a:buClr>
              <a:buNone/>
              <a:defRPr/>
            </a:pPr>
            <a:r>
              <a:rPr lang="hr-HR" sz="4500" dirty="0" smtClean="0">
                <a:cs typeface="Times New Roman" pitchFamily="18" charset="0"/>
              </a:rPr>
              <a:t>	Continuation of construction site: Project Batahovina II (new operative quay in length of 400m with 2 ro-ro ramps)</a:t>
            </a:r>
          </a:p>
          <a:p>
            <a:pPr algn="just">
              <a:lnSpc>
                <a:spcPct val="90000"/>
              </a:lnSpc>
              <a:buClr>
                <a:srgbClr val="CCFFFF"/>
              </a:buClr>
              <a:buNone/>
              <a:defRPr/>
            </a:pPr>
            <a:r>
              <a:rPr lang="hr-HR" sz="4500" dirty="0" smtClean="0">
                <a:cs typeface="Times New Roman" pitchFamily="18" charset="0"/>
              </a:rPr>
              <a:t>	Investment value: 16.5 mil EUR (based on non-refundable EU funds of 85%)</a:t>
            </a:r>
            <a:endParaRPr lang="en-GB" sz="2000" dirty="0" smtClean="0">
              <a:solidFill>
                <a:srgbClr val="CCFFFF"/>
              </a:solidFill>
              <a:latin typeface="Times New Roman" pitchFamily="18" charset="0"/>
              <a:cs typeface="Times New Roman" pitchFamily="18" charset="0"/>
            </a:endParaRPr>
          </a:p>
        </p:txBody>
      </p:sp>
      <p:sp>
        <p:nvSpPr>
          <p:cNvPr id="22532" name="Text Box 4"/>
          <p:cNvSpPr txBox="1">
            <a:spLocks noChangeArrowheads="1"/>
          </p:cNvSpPr>
          <p:nvPr/>
        </p:nvSpPr>
        <p:spPr bwMode="auto">
          <a:xfrm>
            <a:off x="323528" y="3789040"/>
            <a:ext cx="849694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hr-HR" b="1" dirty="0">
                <a:solidFill>
                  <a:srgbClr val="FFFFCC"/>
                </a:solidFill>
                <a:latin typeface="Tahoma" pitchFamily="34" charset="0"/>
              </a:rPr>
              <a:t>  </a:t>
            </a:r>
          </a:p>
          <a:p>
            <a:pPr eaLnBrk="1" hangingPunct="1">
              <a:buClr>
                <a:srgbClr val="CCFFFF"/>
              </a:buClr>
            </a:pPr>
            <a:r>
              <a:rPr lang="en-GB" sz="2800" b="1" dirty="0">
                <a:latin typeface="+mj-lt"/>
                <a:cs typeface="Times New Roman" pitchFamily="18" charset="0"/>
              </a:rPr>
              <a:t>Second Phase</a:t>
            </a:r>
            <a:r>
              <a:rPr lang="hr-HR" sz="2800" b="1" dirty="0">
                <a:latin typeface="+mj-lt"/>
                <a:cs typeface="Times New Roman" pitchFamily="18" charset="0"/>
              </a:rPr>
              <a:t> </a:t>
            </a:r>
            <a:r>
              <a:rPr lang="hr-HR" sz="2800" dirty="0">
                <a:latin typeface="+mj-lt"/>
                <a:cs typeface="Times New Roman" pitchFamily="18" charset="0"/>
              </a:rPr>
              <a:t>– </a:t>
            </a:r>
            <a:r>
              <a:rPr lang="hr-HR" sz="2800" dirty="0" smtClean="0">
                <a:latin typeface="+mj-lt"/>
                <a:cs typeface="Times New Roman" pitchFamily="18" charset="0"/>
              </a:rPr>
              <a:t>Suprastructure</a:t>
            </a:r>
            <a:endParaRPr lang="hr-HR" sz="2800" dirty="0">
              <a:latin typeface="+mj-lt"/>
              <a:cs typeface="Times New Roman" pitchFamily="18" charset="0"/>
            </a:endParaRPr>
          </a:p>
          <a:p>
            <a:pPr eaLnBrk="1" hangingPunct="1">
              <a:buClr>
                <a:srgbClr val="CCFFFF"/>
              </a:buClr>
            </a:pPr>
            <a:endParaRPr lang="hr-HR" sz="2000" dirty="0" smtClean="0">
              <a:latin typeface="+mn-lt"/>
              <a:cs typeface="Times New Roman" pitchFamily="18" charset="0"/>
            </a:endParaRPr>
          </a:p>
          <a:p>
            <a:pPr eaLnBrk="1" hangingPunct="1">
              <a:buClr>
                <a:srgbClr val="CCFFFF"/>
              </a:buClr>
            </a:pPr>
            <a:r>
              <a:rPr lang="hr-HR" sz="2000" dirty="0" smtClean="0">
                <a:latin typeface="+mn-lt"/>
                <a:cs typeface="Times New Roman" pitchFamily="18" charset="0"/>
              </a:rPr>
              <a:t>C</a:t>
            </a:r>
            <a:r>
              <a:rPr lang="en-GB" sz="2000" dirty="0" err="1">
                <a:latin typeface="+mn-lt"/>
                <a:cs typeface="Times New Roman" pitchFamily="18" charset="0"/>
              </a:rPr>
              <a:t>onstruction</a:t>
            </a:r>
            <a:r>
              <a:rPr lang="en-GB" sz="2000" dirty="0">
                <a:latin typeface="+mn-lt"/>
                <a:cs typeface="Times New Roman" pitchFamily="18" charset="0"/>
              </a:rPr>
              <a:t> of </a:t>
            </a:r>
            <a:r>
              <a:rPr lang="en-GB" sz="2000" dirty="0" err="1">
                <a:latin typeface="+mn-lt"/>
                <a:cs typeface="Times New Roman" pitchFamily="18" charset="0"/>
              </a:rPr>
              <a:t>supr</a:t>
            </a:r>
            <a:r>
              <a:rPr lang="hr-HR" sz="2000" dirty="0">
                <a:latin typeface="+mn-lt"/>
                <a:cs typeface="Times New Roman" pitchFamily="18" charset="0"/>
              </a:rPr>
              <a:t>a</a:t>
            </a:r>
            <a:r>
              <a:rPr lang="en-GB" sz="2000" dirty="0" smtClean="0">
                <a:latin typeface="+mn-lt"/>
                <a:cs typeface="Times New Roman" pitchFamily="18" charset="0"/>
              </a:rPr>
              <a:t>structure</a:t>
            </a:r>
            <a:r>
              <a:rPr lang="hr-HR" sz="2000" dirty="0" smtClean="0">
                <a:latin typeface="+mn-lt"/>
                <a:cs typeface="Times New Roman" pitchFamily="18" charset="0"/>
              </a:rPr>
              <a:t> (Passenger Cruise Terminal),</a:t>
            </a:r>
            <a:endParaRPr lang="hr-HR" sz="2000" dirty="0">
              <a:latin typeface="+mn-lt"/>
              <a:cs typeface="Times New Roman" pitchFamily="18" charset="0"/>
            </a:endParaRPr>
          </a:p>
          <a:p>
            <a:pPr eaLnBrk="1" hangingPunct="1">
              <a:buClr>
                <a:srgbClr val="CCFFFF"/>
              </a:buClr>
            </a:pPr>
            <a:r>
              <a:rPr lang="hr-HR" sz="2000" dirty="0">
                <a:latin typeface="+mn-lt"/>
                <a:cs typeface="Times New Roman" pitchFamily="18" charset="0"/>
              </a:rPr>
              <a:t>I</a:t>
            </a:r>
            <a:r>
              <a:rPr lang="en-GB" sz="2000" dirty="0" err="1">
                <a:latin typeface="+mn-lt"/>
                <a:cs typeface="Times New Roman" pitchFamily="18" charset="0"/>
              </a:rPr>
              <a:t>nvestment</a:t>
            </a:r>
            <a:r>
              <a:rPr lang="en-GB" sz="2000" dirty="0">
                <a:latin typeface="+mn-lt"/>
                <a:cs typeface="Times New Roman" pitchFamily="18" charset="0"/>
              </a:rPr>
              <a:t> value:</a:t>
            </a:r>
            <a:r>
              <a:rPr lang="hr-HR" sz="2000" dirty="0">
                <a:latin typeface="+mn-lt"/>
                <a:cs typeface="Times New Roman" pitchFamily="18" charset="0"/>
              </a:rPr>
              <a:t> </a:t>
            </a:r>
            <a:r>
              <a:rPr lang="hr-HR" sz="2000" dirty="0" smtClean="0">
                <a:latin typeface="+mn-lt"/>
                <a:cs typeface="Times New Roman" pitchFamily="18" charset="0"/>
              </a:rPr>
              <a:t>approx. 30 mil </a:t>
            </a:r>
            <a:r>
              <a:rPr lang="en-GB" sz="2000" dirty="0" smtClean="0">
                <a:latin typeface="+mn-lt"/>
                <a:cs typeface="Times New Roman" pitchFamily="18" charset="0"/>
              </a:rPr>
              <a:t>EUR</a:t>
            </a:r>
            <a:r>
              <a:rPr lang="hr-HR" sz="2000" dirty="0" smtClean="0">
                <a:latin typeface="+mn-lt"/>
                <a:cs typeface="Times New Roman" pitchFamily="18" charset="0"/>
              </a:rPr>
              <a:t> (negotiable model of investment PPP or BOT</a:t>
            </a:r>
            <a:r>
              <a:rPr lang="hr-HR" sz="2000" dirty="0" smtClean="0">
                <a:latin typeface="+mn-lt"/>
              </a:rPr>
              <a:t>, expected realisation of the project 2026)</a:t>
            </a:r>
            <a:endParaRPr lang="en-GB" sz="2000" dirty="0">
              <a:latin typeface="+mn-lt"/>
              <a:cs typeface="Times New Roman" pitchFamily="18" charset="0"/>
            </a:endParaRPr>
          </a:p>
        </p:txBody>
      </p:sp>
    </p:spTree>
    <p:extLst>
      <p:ext uri="{BB962C8B-B14F-4D97-AF65-F5344CB8AC3E}">
        <p14:creationId xmlns:p14="http://schemas.microsoft.com/office/powerpoint/2010/main" val="3390105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
          <p:cNvSpPr txBox="1">
            <a:spLocks noChangeArrowheads="1"/>
          </p:cNvSpPr>
          <p:nvPr/>
        </p:nvSpPr>
        <p:spPr bwMode="auto">
          <a:xfrm>
            <a:off x="304800" y="1163638"/>
            <a:ext cx="3835400" cy="3354765"/>
          </a:xfrm>
          <a:prstGeom prst="rect">
            <a:avLst/>
          </a:prstGeom>
          <a:noFill/>
          <a:ln w="0">
            <a:noFill/>
            <a:miter lim="800000"/>
            <a:headEnd/>
            <a:tailEnd/>
          </a:ln>
        </p:spPr>
        <p:txBody>
          <a:bodyPr>
            <a:spAutoFit/>
          </a:bodyPr>
          <a:lstStyle/>
          <a:p>
            <a:pPr>
              <a:defRPr/>
            </a:pPr>
            <a:r>
              <a:rPr lang="en-GB" sz="2000" dirty="0">
                <a:solidFill>
                  <a:schemeClr val="tx2"/>
                </a:solidFill>
                <a:latin typeface="Tahoma" pitchFamily="34" charset="0"/>
              </a:rPr>
              <a:t>Investment plan – </a:t>
            </a:r>
            <a:endParaRPr lang="hr-HR" sz="2000" dirty="0" smtClean="0">
              <a:solidFill>
                <a:schemeClr val="tx2"/>
              </a:solidFill>
              <a:latin typeface="Tahoma" pitchFamily="34" charset="0"/>
            </a:endParaRPr>
          </a:p>
          <a:p>
            <a:pPr>
              <a:defRPr/>
            </a:pPr>
            <a:r>
              <a:rPr lang="hr-HR" sz="2000" dirty="0">
                <a:solidFill>
                  <a:schemeClr val="tx2"/>
                </a:solidFill>
                <a:latin typeface="Tahoma" pitchFamily="34" charset="0"/>
              </a:rPr>
              <a:t>P</a:t>
            </a:r>
            <a:r>
              <a:rPr lang="en-GB" sz="2000" dirty="0" smtClean="0">
                <a:solidFill>
                  <a:schemeClr val="tx2"/>
                </a:solidFill>
                <a:latin typeface="Tahoma" pitchFamily="34" charset="0"/>
              </a:rPr>
              <a:t>ort </a:t>
            </a:r>
            <a:r>
              <a:rPr lang="en-GB" sz="2000" dirty="0" err="1" smtClean="0">
                <a:solidFill>
                  <a:schemeClr val="tx2"/>
                </a:solidFill>
                <a:latin typeface="Tahoma" pitchFamily="34" charset="0"/>
              </a:rPr>
              <a:t>facilit</a:t>
            </a:r>
            <a:r>
              <a:rPr lang="hr-HR" sz="2000" dirty="0" smtClean="0">
                <a:solidFill>
                  <a:schemeClr val="tx2"/>
                </a:solidFill>
                <a:latin typeface="Tahoma" pitchFamily="34" charset="0"/>
              </a:rPr>
              <a:t>y Terminal building</a:t>
            </a:r>
            <a:endParaRPr lang="en-GB" sz="2000" dirty="0">
              <a:solidFill>
                <a:schemeClr val="tx2"/>
              </a:solidFill>
              <a:latin typeface="Tahoma" pitchFamily="34" charset="0"/>
            </a:endParaRPr>
          </a:p>
          <a:p>
            <a:pPr>
              <a:defRPr/>
            </a:pPr>
            <a:r>
              <a:rPr lang="hr-HR" sz="2000" dirty="0" smtClean="0">
                <a:solidFill>
                  <a:schemeClr val="tx2"/>
                </a:solidFill>
                <a:latin typeface="Tahoma" pitchFamily="34" charset="0"/>
              </a:rPr>
              <a:t>(expected completition date </a:t>
            </a:r>
            <a:r>
              <a:rPr lang="en-GB" sz="2000" dirty="0" smtClean="0">
                <a:solidFill>
                  <a:schemeClr val="tx2"/>
                </a:solidFill>
                <a:latin typeface="Tahoma" pitchFamily="34" charset="0"/>
              </a:rPr>
              <a:t>20</a:t>
            </a:r>
            <a:r>
              <a:rPr lang="hr-HR" sz="2000" dirty="0" smtClean="0">
                <a:solidFill>
                  <a:schemeClr val="tx2"/>
                </a:solidFill>
                <a:latin typeface="Tahoma" pitchFamily="34" charset="0"/>
              </a:rPr>
              <a:t>26)</a:t>
            </a:r>
            <a:endParaRPr lang="en-GB" sz="2000" dirty="0">
              <a:solidFill>
                <a:schemeClr val="tx2"/>
              </a:solidFill>
              <a:latin typeface="Tahoma" pitchFamily="34" charset="0"/>
            </a:endParaRPr>
          </a:p>
          <a:p>
            <a:pPr>
              <a:defRPr/>
            </a:pPr>
            <a:endParaRPr lang="en-GB" sz="2400" dirty="0">
              <a:solidFill>
                <a:schemeClr val="tx2"/>
              </a:solidFill>
              <a:latin typeface="Tahoma" pitchFamily="34" charset="0"/>
            </a:endParaRPr>
          </a:p>
          <a:p>
            <a:pPr>
              <a:defRPr/>
            </a:pPr>
            <a:r>
              <a:rPr lang="hr-HR" dirty="0">
                <a:solidFill>
                  <a:schemeClr val="tx2"/>
                </a:solidFill>
                <a:latin typeface="Tahoma" pitchFamily="34" charset="0"/>
              </a:rPr>
              <a:t>Investment </a:t>
            </a:r>
            <a:r>
              <a:rPr lang="hr-HR" dirty="0" smtClean="0">
                <a:solidFill>
                  <a:schemeClr val="tx2"/>
                </a:solidFill>
                <a:latin typeface="Tahoma" pitchFamily="34" charset="0"/>
              </a:rPr>
              <a:t>model - considered </a:t>
            </a:r>
            <a:r>
              <a:rPr lang="hr-HR" dirty="0">
                <a:solidFill>
                  <a:schemeClr val="tx2"/>
                </a:solidFill>
                <a:latin typeface="Tahoma" pitchFamily="34" charset="0"/>
              </a:rPr>
              <a:t>options</a:t>
            </a:r>
            <a:r>
              <a:rPr lang="en-GB" dirty="0" smtClean="0">
                <a:solidFill>
                  <a:schemeClr val="tx2"/>
                </a:solidFill>
                <a:latin typeface="Tahoma" pitchFamily="34" charset="0"/>
              </a:rPr>
              <a:t>: </a:t>
            </a:r>
            <a:endParaRPr lang="en-GB" dirty="0">
              <a:solidFill>
                <a:schemeClr val="tx2"/>
              </a:solidFill>
              <a:latin typeface="Tahoma" pitchFamily="34" charset="0"/>
            </a:endParaRPr>
          </a:p>
          <a:p>
            <a:pPr>
              <a:defRPr/>
            </a:pPr>
            <a:r>
              <a:rPr lang="hr-HR" dirty="0" smtClean="0">
                <a:latin typeface="Tahoma" pitchFamily="34" charset="0"/>
              </a:rPr>
              <a:t>PAD own </a:t>
            </a:r>
            <a:r>
              <a:rPr lang="hr-HR" dirty="0">
                <a:latin typeface="Tahoma" pitchFamily="34" charset="0"/>
              </a:rPr>
              <a:t>assets co-financed with </a:t>
            </a:r>
            <a:r>
              <a:rPr lang="hr-HR" dirty="0" smtClean="0">
                <a:latin typeface="Tahoma" pitchFamily="34" charset="0"/>
              </a:rPr>
              <a:t>EU funds</a:t>
            </a:r>
          </a:p>
          <a:p>
            <a:pPr>
              <a:defRPr/>
            </a:pPr>
            <a:r>
              <a:rPr lang="en-GB" dirty="0" smtClean="0">
                <a:latin typeface="Tahoma" pitchFamily="34" charset="0"/>
              </a:rPr>
              <a:t>BOT </a:t>
            </a:r>
            <a:r>
              <a:rPr lang="en-GB" dirty="0">
                <a:latin typeface="Tahoma" pitchFamily="34" charset="0"/>
              </a:rPr>
              <a:t>– Build Operate and</a:t>
            </a:r>
            <a:r>
              <a:rPr lang="hr-HR" dirty="0">
                <a:latin typeface="Tahoma" pitchFamily="34" charset="0"/>
              </a:rPr>
              <a:t> </a:t>
            </a:r>
            <a:r>
              <a:rPr lang="en-GB" dirty="0">
                <a:latin typeface="Tahoma" pitchFamily="34" charset="0"/>
              </a:rPr>
              <a:t>Transfe</a:t>
            </a:r>
            <a:r>
              <a:rPr lang="en-GB" dirty="0">
                <a:solidFill>
                  <a:schemeClr val="tx2"/>
                </a:solidFill>
                <a:latin typeface="Tahoma" pitchFamily="34" charset="0"/>
              </a:rPr>
              <a:t>r</a:t>
            </a:r>
          </a:p>
          <a:p>
            <a:pPr>
              <a:defRPr/>
            </a:pPr>
            <a:r>
              <a:rPr lang="en-GB" dirty="0" smtClean="0">
                <a:solidFill>
                  <a:schemeClr val="tx2"/>
                </a:solidFill>
                <a:latin typeface="Tahoma" pitchFamily="34" charset="0"/>
              </a:rPr>
              <a:t>PPP </a:t>
            </a:r>
            <a:r>
              <a:rPr lang="en-GB" dirty="0">
                <a:solidFill>
                  <a:schemeClr val="tx2"/>
                </a:solidFill>
                <a:latin typeface="Tahoma" pitchFamily="34" charset="0"/>
              </a:rPr>
              <a:t>– Public Private </a:t>
            </a:r>
            <a:r>
              <a:rPr lang="en-GB" dirty="0" smtClean="0">
                <a:solidFill>
                  <a:schemeClr val="tx2"/>
                </a:solidFill>
                <a:latin typeface="Tahoma" pitchFamily="34" charset="0"/>
              </a:rPr>
              <a:t>Partnership</a:t>
            </a:r>
            <a:endParaRPr lang="en-GB" dirty="0">
              <a:solidFill>
                <a:schemeClr val="tx2"/>
              </a:solidFill>
              <a:latin typeface="Tahoma" pitchFamily="34"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val="1236133994"/>
              </p:ext>
            </p:extLst>
          </p:nvPr>
        </p:nvGraphicFramePr>
        <p:xfrm>
          <a:off x="4329716" y="1988840"/>
          <a:ext cx="4341812" cy="889081"/>
        </p:xfrm>
        <a:graphic>
          <a:graphicData uri="http://schemas.openxmlformats.org/drawingml/2006/table">
            <a:tbl>
              <a:tblPr firstRow="1" bandRow="1">
                <a:tableStyleId>{5C22544A-7EE6-4342-B048-85BDC9FD1C3A}</a:tableStyleId>
              </a:tblPr>
              <a:tblGrid>
                <a:gridCol w="412122">
                  <a:extLst>
                    <a:ext uri="{9D8B030D-6E8A-4147-A177-3AD203B41FA5}">
                      <a16:colId xmlns:a16="http://schemas.microsoft.com/office/drawing/2014/main" val="20000"/>
                    </a:ext>
                  </a:extLst>
                </a:gridCol>
                <a:gridCol w="2930535">
                  <a:extLst>
                    <a:ext uri="{9D8B030D-6E8A-4147-A177-3AD203B41FA5}">
                      <a16:colId xmlns:a16="http://schemas.microsoft.com/office/drawing/2014/main" val="20001"/>
                    </a:ext>
                  </a:extLst>
                </a:gridCol>
                <a:gridCol w="999155">
                  <a:extLst>
                    <a:ext uri="{9D8B030D-6E8A-4147-A177-3AD203B41FA5}">
                      <a16:colId xmlns:a16="http://schemas.microsoft.com/office/drawing/2014/main" val="20002"/>
                    </a:ext>
                  </a:extLst>
                </a:gridCol>
              </a:tblGrid>
              <a:tr h="518207">
                <a:tc>
                  <a:txBody>
                    <a:bodyPr/>
                    <a:lstStyle/>
                    <a:p>
                      <a:endParaRPr lang="en-US" sz="1800" dirty="0"/>
                    </a:p>
                  </a:txBody>
                  <a:tcPr marL="91430" marR="91430" marT="45724" marB="45724" anchor="ctr"/>
                </a:tc>
                <a:tc>
                  <a:txBody>
                    <a:bodyPr/>
                    <a:lstStyle/>
                    <a:p>
                      <a:r>
                        <a:rPr lang="hr-HR" sz="1400" dirty="0" smtClean="0"/>
                        <a:t>FACILITIES</a:t>
                      </a:r>
                      <a:endParaRPr lang="en-US" sz="1400" dirty="0"/>
                    </a:p>
                  </a:txBody>
                  <a:tcPr marL="91430" marR="91430" marT="45724" marB="45724" anchor="ctr"/>
                </a:tc>
                <a:tc>
                  <a:txBody>
                    <a:bodyPr/>
                    <a:lstStyle/>
                    <a:p>
                      <a:r>
                        <a:rPr lang="hr-HR" sz="1400" dirty="0" smtClean="0"/>
                        <a:t>EUR </a:t>
                      </a:r>
                    </a:p>
                    <a:p>
                      <a:r>
                        <a:rPr lang="hr-HR" sz="1400" dirty="0" smtClean="0"/>
                        <a:t>(</a:t>
                      </a:r>
                      <a:r>
                        <a:rPr lang="hr-HR" sz="1400" dirty="0" err="1" smtClean="0"/>
                        <a:t>in</a:t>
                      </a:r>
                      <a:r>
                        <a:rPr lang="hr-HR" sz="1400" baseline="0" dirty="0" smtClean="0"/>
                        <a:t> mill)</a:t>
                      </a:r>
                      <a:endParaRPr lang="en-US" sz="1400" dirty="0"/>
                    </a:p>
                  </a:txBody>
                  <a:tcPr marL="91430" marR="91430" marT="45724" marB="45724" anchor="ctr"/>
                </a:tc>
                <a:extLst>
                  <a:ext uri="{0D108BD9-81ED-4DB2-BD59-A6C34878D82A}">
                    <a16:rowId xmlns:a16="http://schemas.microsoft.com/office/drawing/2014/main" val="10000"/>
                  </a:ext>
                </a:extLst>
              </a:tr>
              <a:tr h="370874">
                <a:tc>
                  <a:txBody>
                    <a:bodyPr/>
                    <a:lstStyle/>
                    <a:p>
                      <a:r>
                        <a:rPr lang="hr-HR" sz="1800" dirty="0" smtClean="0"/>
                        <a:t>1.</a:t>
                      </a:r>
                      <a:endParaRPr lang="en-US" sz="1800" dirty="0"/>
                    </a:p>
                  </a:txBody>
                  <a:tcPr marL="91430" marR="91430" marT="45724" marB="45724" anchor="ctr"/>
                </a:tc>
                <a:tc>
                  <a:txBody>
                    <a:bodyPr/>
                    <a:lstStyle/>
                    <a:p>
                      <a:r>
                        <a:rPr lang="hr-HR" sz="1400" dirty="0" err="1" smtClean="0"/>
                        <a:t>Passenger</a:t>
                      </a:r>
                      <a:r>
                        <a:rPr lang="hr-HR" sz="1400" dirty="0" smtClean="0"/>
                        <a:t> terminal</a:t>
                      </a:r>
                      <a:endParaRPr lang="en-US" sz="1400" dirty="0"/>
                    </a:p>
                  </a:txBody>
                  <a:tcPr marL="91430" marR="91430" marT="45724" marB="45724" anchor="ctr"/>
                </a:tc>
                <a:tc>
                  <a:txBody>
                    <a:bodyPr/>
                    <a:lstStyle/>
                    <a:p>
                      <a:r>
                        <a:rPr lang="hr-HR" sz="1400" dirty="0" smtClean="0"/>
                        <a:t>30</a:t>
                      </a:r>
                      <a:endParaRPr lang="en-US" sz="1400" dirty="0"/>
                    </a:p>
                  </a:txBody>
                  <a:tcPr marL="91430" marR="91430" marT="45724" marB="45724" anchor="ctr"/>
                </a:tc>
                <a:extLst>
                  <a:ext uri="{0D108BD9-81ED-4DB2-BD59-A6C34878D82A}">
                    <a16:rowId xmlns:a16="http://schemas.microsoft.com/office/drawing/2014/main" val="10001"/>
                  </a:ext>
                </a:extLst>
              </a:tr>
            </a:tbl>
          </a:graphicData>
        </a:graphic>
      </p:graphicFrame>
      <p:pic>
        <p:nvPicPr>
          <p:cNvPr id="8" name="Picture 7" descr="Pages from 180_id_knjizica22-2.jpg"/>
          <p:cNvPicPr>
            <a:picLocks noChangeAspect="1"/>
          </p:cNvPicPr>
          <p:nvPr/>
        </p:nvPicPr>
        <p:blipFill>
          <a:blip r:embed="rId2"/>
          <a:srcRect/>
          <a:stretch>
            <a:fillRect/>
          </a:stretch>
        </p:blipFill>
        <p:spPr>
          <a:xfrm>
            <a:off x="4115170" y="4217236"/>
            <a:ext cx="4968875" cy="2185988"/>
          </a:xfrm>
          <a:prstGeom prst="rect">
            <a:avLst/>
          </a:prstGeom>
          <a:ln>
            <a:noFill/>
          </a:ln>
          <a:effectLst>
            <a:outerShdw blurRad="292100" dist="139700" dir="2700000" algn="tl" rotWithShape="0">
              <a:srgbClr val="333333">
                <a:alpha val="65000"/>
              </a:srgbClr>
            </a:outerShdw>
          </a:effectLst>
        </p:spPr>
      </p:pic>
      <p:pic>
        <p:nvPicPr>
          <p:cNvPr id="9" name="Picture 8" descr="Pages from 180_id_knjizica22.jpg"/>
          <p:cNvPicPr>
            <a:picLocks noChangeAspect="1"/>
          </p:cNvPicPr>
          <p:nvPr/>
        </p:nvPicPr>
        <p:blipFill>
          <a:blip r:embed="rId3"/>
          <a:srcRect/>
          <a:stretch>
            <a:fillRect/>
          </a:stretch>
        </p:blipFill>
        <p:spPr>
          <a:xfrm>
            <a:off x="415224" y="4229937"/>
            <a:ext cx="3565525" cy="2160587"/>
          </a:xfrm>
          <a:prstGeom prst="rect">
            <a:avLst/>
          </a:prstGeom>
          <a:ln>
            <a:noFill/>
          </a:ln>
          <a:effectLst>
            <a:outerShdw blurRad="292100" dist="139700" dir="2700000" algn="tl" rotWithShape="0">
              <a:srgbClr val="333333">
                <a:alpha val="65000"/>
              </a:srgbClr>
            </a:outerShdw>
          </a:effectLst>
        </p:spPr>
      </p:pic>
      <p:sp>
        <p:nvSpPr>
          <p:cNvPr id="14" name="Rectangle 4"/>
          <p:cNvSpPr txBox="1">
            <a:spLocks noChangeArrowheads="1"/>
          </p:cNvSpPr>
          <p:nvPr/>
        </p:nvSpPr>
        <p:spPr bwMode="auto">
          <a:xfrm>
            <a:off x="1172666" y="332656"/>
            <a:ext cx="6804025" cy="936105"/>
          </a:xfrm>
          <a:prstGeom prst="rect">
            <a:avLst/>
          </a:prstGeom>
          <a:noFill/>
          <a:ln w="9525">
            <a:noFill/>
            <a:miter lim="800000"/>
            <a:headEnd/>
            <a:tailEnd/>
          </a:ln>
          <a:effectLst/>
        </p:spPr>
        <p:txBody>
          <a:bodyPr anchor="ctr"/>
          <a:lstStyle/>
          <a:p>
            <a:pPr algn="ctr">
              <a:defRPr/>
            </a:pPr>
            <a:r>
              <a:rPr lang="hr-HR" sz="3600" kern="0" dirty="0">
                <a:solidFill>
                  <a:schemeClr val="tx2"/>
                </a:solidFill>
                <a:effectLst>
                  <a:outerShdw blurRad="38100" dist="38100" dir="2700000" algn="tl">
                    <a:srgbClr val="000000"/>
                  </a:outerShdw>
                </a:effectLst>
                <a:latin typeface="+mj-lt"/>
                <a:ea typeface="+mj-ea"/>
                <a:cs typeface="+mj-cs"/>
              </a:rPr>
              <a:t>Suprastructure </a:t>
            </a:r>
            <a:r>
              <a:rPr lang="hr-HR" sz="3600" kern="0" dirty="0" smtClean="0">
                <a:solidFill>
                  <a:schemeClr val="tx2"/>
                </a:solidFill>
                <a:effectLst>
                  <a:outerShdw blurRad="38100" dist="38100" dir="2700000" algn="tl">
                    <a:srgbClr val="000000"/>
                  </a:outerShdw>
                </a:effectLst>
                <a:latin typeface="+mj-lt"/>
                <a:ea typeface="+mj-ea"/>
                <a:cs typeface="+mj-cs"/>
              </a:rPr>
              <a:t>development</a:t>
            </a:r>
            <a:endParaRPr lang="hr-HR" sz="3600" kern="0" dirty="0">
              <a:solidFill>
                <a:schemeClr val="tx2"/>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29661913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7" name="Group 49"/>
          <p:cNvGrpSpPr>
            <a:grpSpLocks/>
          </p:cNvGrpSpPr>
          <p:nvPr/>
        </p:nvGrpSpPr>
        <p:grpSpPr bwMode="auto">
          <a:xfrm>
            <a:off x="403523" y="1207720"/>
            <a:ext cx="8624291" cy="5232400"/>
            <a:chOff x="214282" y="357166"/>
            <a:chExt cx="8929718" cy="5715040"/>
          </a:xfrm>
        </p:grpSpPr>
        <p:pic>
          <p:nvPicPr>
            <p:cNvPr id="16405" name="Picture 3" descr="1_Namjena povrsin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662092" y="-1090644"/>
              <a:ext cx="5715040" cy="861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endCxn id="21" idx="0"/>
            </p:cNvCxnSpPr>
            <p:nvPr/>
          </p:nvCxnSpPr>
          <p:spPr>
            <a:xfrm>
              <a:off x="7308844" y="1989127"/>
              <a:ext cx="250826" cy="431803"/>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659554" y="2420930"/>
              <a:ext cx="1800231" cy="36036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Service </a:t>
              </a:r>
              <a:r>
                <a:rPr lang="hr-HR" sz="1400" dirty="0" err="1"/>
                <a:t>area</a:t>
              </a:r>
              <a:endParaRPr lang="en-US" sz="1400" dirty="0"/>
            </a:p>
          </p:txBody>
        </p:sp>
        <p:cxnSp>
          <p:nvCxnSpPr>
            <p:cNvPr id="22" name="Straight Arrow Connector 21"/>
            <p:cNvCxnSpPr>
              <a:endCxn id="23" idx="0"/>
            </p:cNvCxnSpPr>
            <p:nvPr/>
          </p:nvCxnSpPr>
          <p:spPr>
            <a:xfrm>
              <a:off x="6788142" y="2214554"/>
              <a:ext cx="123825" cy="709617"/>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227753" y="2924171"/>
              <a:ext cx="1368430" cy="28892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Park </a:t>
              </a:r>
              <a:r>
                <a:rPr lang="hr-HR" sz="1400" dirty="0" err="1"/>
                <a:t>area</a:t>
              </a:r>
              <a:endParaRPr lang="en-US" sz="1400" dirty="0"/>
            </a:p>
          </p:txBody>
        </p:sp>
        <p:cxnSp>
          <p:nvCxnSpPr>
            <p:cNvPr id="30" name="Straight Arrow Connector 29"/>
            <p:cNvCxnSpPr>
              <a:stCxn id="58" idx="2"/>
              <a:endCxn id="31" idx="0"/>
            </p:cNvCxnSpPr>
            <p:nvPr/>
          </p:nvCxnSpPr>
          <p:spPr>
            <a:xfrm flipH="1">
              <a:off x="4608497" y="3716340"/>
              <a:ext cx="107950" cy="927106"/>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708381" y="4643446"/>
              <a:ext cx="1800231" cy="36989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Service </a:t>
              </a:r>
              <a:r>
                <a:rPr lang="hr-HR" sz="1400" dirty="0" err="1"/>
                <a:t>area</a:t>
              </a:r>
              <a:endParaRPr lang="en-US" sz="1400" dirty="0"/>
            </a:p>
          </p:txBody>
        </p:sp>
        <p:cxnSp>
          <p:nvCxnSpPr>
            <p:cNvPr id="33" name="Straight Arrow Connector 32"/>
            <p:cNvCxnSpPr/>
            <p:nvPr/>
          </p:nvCxnSpPr>
          <p:spPr>
            <a:xfrm rot="5400000" flipH="1" flipV="1">
              <a:off x="4036199" y="3178967"/>
              <a:ext cx="1073158"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120" idx="2"/>
              <a:endCxn id="122" idx="0"/>
            </p:cNvCxnSpPr>
            <p:nvPr/>
          </p:nvCxnSpPr>
          <p:spPr>
            <a:xfrm>
              <a:off x="3024167" y="5013336"/>
              <a:ext cx="0" cy="503242"/>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25" idx="0"/>
              <a:endCxn id="124" idx="3"/>
            </p:cNvCxnSpPr>
            <p:nvPr/>
          </p:nvCxnSpPr>
          <p:spPr>
            <a:xfrm flipV="1">
              <a:off x="2124051" y="2952746"/>
              <a:ext cx="839791" cy="476253"/>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2000225" y="1571611"/>
              <a:ext cx="785816" cy="6445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58" idx="2"/>
              <a:endCxn id="87" idx="1"/>
            </p:cNvCxnSpPr>
            <p:nvPr/>
          </p:nvCxnSpPr>
          <p:spPr>
            <a:xfrm>
              <a:off x="4716448" y="3716340"/>
              <a:ext cx="582614" cy="630241"/>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5003786" y="4292606"/>
              <a:ext cx="2016132" cy="36671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Cruise </a:t>
              </a:r>
              <a:r>
                <a:rPr lang="hr-HR" sz="1400" dirty="0" err="1"/>
                <a:t>ship</a:t>
              </a:r>
              <a:r>
                <a:rPr lang="hr-HR" sz="1400" dirty="0"/>
                <a:t> </a:t>
              </a:r>
              <a:r>
                <a:rPr lang="hr-HR" sz="1400" dirty="0" err="1"/>
                <a:t>port</a:t>
              </a:r>
              <a:endParaRPr lang="en-US" sz="1400" dirty="0"/>
            </a:p>
          </p:txBody>
        </p:sp>
        <p:cxnSp>
          <p:nvCxnSpPr>
            <p:cNvPr id="89" name="Straight Arrow Connector 88"/>
            <p:cNvCxnSpPr>
              <a:endCxn id="91" idx="0"/>
            </p:cNvCxnSpPr>
            <p:nvPr/>
          </p:nvCxnSpPr>
          <p:spPr>
            <a:xfrm>
              <a:off x="7885109" y="1700200"/>
              <a:ext cx="179388" cy="360365"/>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6983405" y="2060565"/>
              <a:ext cx="2160595" cy="357191"/>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err="1"/>
                <a:t>Excursion</a:t>
              </a:r>
              <a:r>
                <a:rPr lang="hr-HR" sz="1400" dirty="0"/>
                <a:t> </a:t>
              </a:r>
              <a:r>
                <a:rPr lang="hr-HR" sz="1400" dirty="0" err="1"/>
                <a:t>traffic</a:t>
              </a:r>
              <a:endParaRPr lang="en-US" sz="1400" dirty="0"/>
            </a:p>
          </p:txBody>
        </p:sp>
      </p:grpSp>
      <p:sp>
        <p:nvSpPr>
          <p:cNvPr id="58" name="Rectangle 57"/>
          <p:cNvSpPr/>
          <p:nvPr/>
        </p:nvSpPr>
        <p:spPr>
          <a:xfrm>
            <a:off x="4211638" y="3213100"/>
            <a:ext cx="1008062"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CRUISE TERMINAL</a:t>
            </a:r>
          </a:p>
        </p:txBody>
      </p:sp>
      <p:sp>
        <p:nvSpPr>
          <p:cNvPr id="86" name="Oval 85"/>
          <p:cNvSpPr/>
          <p:nvPr/>
        </p:nvSpPr>
        <p:spPr>
          <a:xfrm>
            <a:off x="5364163" y="3284538"/>
            <a:ext cx="1800225" cy="3698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Service </a:t>
            </a:r>
            <a:r>
              <a:rPr lang="hr-HR" sz="1400" dirty="0" err="1"/>
              <a:t>area</a:t>
            </a:r>
            <a:endParaRPr lang="en-US" sz="1400" dirty="0"/>
          </a:p>
        </p:txBody>
      </p:sp>
      <p:cxnSp>
        <p:nvCxnSpPr>
          <p:cNvPr id="90" name="Straight Arrow Connector 89"/>
          <p:cNvCxnSpPr>
            <a:endCxn id="86" idx="0"/>
          </p:cNvCxnSpPr>
          <p:nvPr/>
        </p:nvCxnSpPr>
        <p:spPr>
          <a:xfrm>
            <a:off x="5724525" y="2708275"/>
            <a:ext cx="539750" cy="576263"/>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4932363" y="2636838"/>
            <a:ext cx="10080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GARAGE BUSINESS</a:t>
            </a:r>
          </a:p>
        </p:txBody>
      </p:sp>
      <p:sp>
        <p:nvSpPr>
          <p:cNvPr id="95" name="Rectangle 94"/>
          <p:cNvSpPr/>
          <p:nvPr/>
        </p:nvSpPr>
        <p:spPr>
          <a:xfrm>
            <a:off x="5508625" y="2060575"/>
            <a:ext cx="10080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BUS TERMINAL</a:t>
            </a:r>
          </a:p>
        </p:txBody>
      </p:sp>
      <p:sp>
        <p:nvSpPr>
          <p:cNvPr id="118" name="Rectangle 117"/>
          <p:cNvSpPr/>
          <p:nvPr/>
        </p:nvSpPr>
        <p:spPr>
          <a:xfrm>
            <a:off x="6804025" y="1484313"/>
            <a:ext cx="936625"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100" dirty="0"/>
              <a:t>PORT CONTROL CENTER</a:t>
            </a:r>
          </a:p>
        </p:txBody>
      </p:sp>
      <p:sp>
        <p:nvSpPr>
          <p:cNvPr id="119" name="Rectangle 118"/>
          <p:cNvSpPr/>
          <p:nvPr/>
        </p:nvSpPr>
        <p:spPr>
          <a:xfrm>
            <a:off x="7740650" y="1341438"/>
            <a:ext cx="1079500"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100" dirty="0"/>
              <a:t>AUDITORIUM</a:t>
            </a:r>
          </a:p>
        </p:txBody>
      </p:sp>
      <p:sp>
        <p:nvSpPr>
          <p:cNvPr id="120" name="Rectangle 119"/>
          <p:cNvSpPr/>
          <p:nvPr/>
        </p:nvSpPr>
        <p:spPr>
          <a:xfrm>
            <a:off x="2555875" y="4437063"/>
            <a:ext cx="936625"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100" dirty="0"/>
              <a:t>PORT CONTROL CENTER</a:t>
            </a:r>
          </a:p>
        </p:txBody>
      </p:sp>
      <p:sp>
        <p:nvSpPr>
          <p:cNvPr id="122" name="Oval 121"/>
          <p:cNvSpPr/>
          <p:nvPr/>
        </p:nvSpPr>
        <p:spPr>
          <a:xfrm>
            <a:off x="2124075" y="5516563"/>
            <a:ext cx="1800225" cy="3698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Service </a:t>
            </a:r>
            <a:r>
              <a:rPr lang="hr-HR" sz="1400" dirty="0" err="1"/>
              <a:t>area</a:t>
            </a:r>
            <a:endParaRPr lang="en-US" sz="1400" dirty="0"/>
          </a:p>
        </p:txBody>
      </p:sp>
      <p:sp>
        <p:nvSpPr>
          <p:cNvPr id="124" name="Oval 123"/>
          <p:cNvSpPr/>
          <p:nvPr/>
        </p:nvSpPr>
        <p:spPr>
          <a:xfrm>
            <a:off x="2700338" y="2636838"/>
            <a:ext cx="1800225" cy="369887"/>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a:t>Service </a:t>
            </a:r>
            <a:r>
              <a:rPr lang="hr-HR" sz="1400" dirty="0" err="1"/>
              <a:t>area</a:t>
            </a:r>
            <a:endParaRPr lang="en-US" sz="1400" dirty="0"/>
          </a:p>
        </p:txBody>
      </p:sp>
      <p:sp>
        <p:nvSpPr>
          <p:cNvPr id="125" name="Rectangle 124"/>
          <p:cNvSpPr/>
          <p:nvPr/>
        </p:nvSpPr>
        <p:spPr>
          <a:xfrm>
            <a:off x="1619250" y="3429000"/>
            <a:ext cx="10080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FERRY TERMINAL</a:t>
            </a:r>
          </a:p>
        </p:txBody>
      </p:sp>
      <p:sp>
        <p:nvSpPr>
          <p:cNvPr id="128" name="Oval 127"/>
          <p:cNvSpPr/>
          <p:nvPr/>
        </p:nvSpPr>
        <p:spPr>
          <a:xfrm>
            <a:off x="179388" y="2276475"/>
            <a:ext cx="2016125" cy="504825"/>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hr-HR" sz="1400" dirty="0" err="1"/>
              <a:t>Port</a:t>
            </a:r>
            <a:r>
              <a:rPr lang="hr-HR" sz="1400" dirty="0"/>
              <a:t> for </a:t>
            </a:r>
            <a:r>
              <a:rPr lang="hr-HR" sz="1400" dirty="0" err="1"/>
              <a:t>ferry</a:t>
            </a:r>
            <a:r>
              <a:rPr lang="hr-HR" sz="1400" dirty="0"/>
              <a:t> transport</a:t>
            </a:r>
            <a:endParaRPr lang="en-US" sz="1400" dirty="0"/>
          </a:p>
        </p:txBody>
      </p:sp>
      <p:sp>
        <p:nvSpPr>
          <p:cNvPr id="129" name="Rectangle 128"/>
          <p:cNvSpPr/>
          <p:nvPr/>
        </p:nvSpPr>
        <p:spPr>
          <a:xfrm>
            <a:off x="1908175" y="1916113"/>
            <a:ext cx="1008063" cy="360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GARDENS</a:t>
            </a:r>
          </a:p>
        </p:txBody>
      </p:sp>
      <p:sp>
        <p:nvSpPr>
          <p:cNvPr id="130" name="Rectangle 129"/>
          <p:cNvSpPr/>
          <p:nvPr/>
        </p:nvSpPr>
        <p:spPr>
          <a:xfrm>
            <a:off x="1476375" y="1412875"/>
            <a:ext cx="935038" cy="36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r-HR" sz="1200" dirty="0"/>
              <a:t>VILLAS</a:t>
            </a:r>
          </a:p>
        </p:txBody>
      </p:sp>
      <p:sp>
        <p:nvSpPr>
          <p:cNvPr id="2" name="TextBox 1"/>
          <p:cNvSpPr txBox="1"/>
          <p:nvPr/>
        </p:nvSpPr>
        <p:spPr>
          <a:xfrm>
            <a:off x="2123281" y="260648"/>
            <a:ext cx="5114353" cy="523220"/>
          </a:xfrm>
          <a:prstGeom prst="rect">
            <a:avLst/>
          </a:prstGeom>
          <a:noFill/>
        </p:spPr>
        <p:txBody>
          <a:bodyPr wrap="square" rtlCol="0">
            <a:spAutoFit/>
          </a:bodyPr>
          <a:lstStyle/>
          <a:p>
            <a:pPr algn="ctr"/>
            <a:r>
              <a:rPr lang="hr-HR" sz="2800" dirty="0" smtClean="0"/>
              <a:t>Detailed </a:t>
            </a:r>
            <a:r>
              <a:rPr lang="hr-HR" sz="2800" dirty="0"/>
              <a:t>urban plan</a:t>
            </a:r>
          </a:p>
        </p:txBody>
      </p:sp>
    </p:spTree>
    <p:extLst>
      <p:ext uri="{BB962C8B-B14F-4D97-AF65-F5344CB8AC3E}">
        <p14:creationId xmlns:p14="http://schemas.microsoft.com/office/powerpoint/2010/main" val="18700032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739" y="260648"/>
            <a:ext cx="8229600" cy="1070992"/>
          </a:xfrm>
        </p:spPr>
        <p:txBody>
          <a:bodyPr>
            <a:normAutofit/>
          </a:bodyPr>
          <a:lstStyle/>
          <a:p>
            <a:pPr algn="ctr"/>
            <a:r>
              <a:rPr lang="hr-HR" sz="4000" dirty="0" smtClean="0"/>
              <a:t>Port Authorities in Croatia</a:t>
            </a:r>
            <a:endParaRPr lang="en-US" sz="4000" dirty="0"/>
          </a:p>
        </p:txBody>
      </p:sp>
      <p:sp>
        <p:nvSpPr>
          <p:cNvPr id="3" name="Content Placeholder 2"/>
          <p:cNvSpPr>
            <a:spLocks noGrp="1"/>
          </p:cNvSpPr>
          <p:nvPr>
            <p:ph idx="1"/>
          </p:nvPr>
        </p:nvSpPr>
        <p:spPr>
          <a:xfrm>
            <a:off x="457200" y="1484784"/>
            <a:ext cx="8229600" cy="4641379"/>
          </a:xfrm>
        </p:spPr>
        <p:txBody>
          <a:bodyPr>
            <a:normAutofit/>
          </a:bodyPr>
          <a:lstStyle/>
          <a:p>
            <a:pPr>
              <a:buNone/>
            </a:pPr>
            <a:r>
              <a:rPr lang="hr-HR" sz="1800" dirty="0" smtClean="0"/>
              <a:t>	6</a:t>
            </a:r>
            <a:r>
              <a:rPr lang="hr-HR" sz="1800" dirty="0" smtClean="0">
                <a:solidFill>
                  <a:srgbClr val="0070C0"/>
                </a:solidFill>
                <a:latin typeface="+mj-lt"/>
              </a:rPr>
              <a:t> </a:t>
            </a:r>
            <a:r>
              <a:rPr lang="hr-HR" sz="1800" dirty="0" smtClean="0">
                <a:latin typeface="+mj-lt"/>
              </a:rPr>
              <a:t>State Port Authorities open for international public traffic:</a:t>
            </a:r>
          </a:p>
          <a:p>
            <a:r>
              <a:rPr lang="hr-HR" sz="2000" dirty="0" smtClean="0">
                <a:latin typeface="+mj-lt"/>
              </a:rPr>
              <a:t>Port Authority of Dubrovnik</a:t>
            </a:r>
          </a:p>
          <a:p>
            <a:r>
              <a:rPr lang="hr-HR" sz="2000" dirty="0"/>
              <a:t>Port Authority of </a:t>
            </a:r>
            <a:r>
              <a:rPr lang="hr-HR" sz="2000" dirty="0" smtClean="0">
                <a:latin typeface="+mj-lt"/>
              </a:rPr>
              <a:t>Ploce</a:t>
            </a:r>
            <a:endParaRPr lang="hr-HR" sz="2000" dirty="0">
              <a:latin typeface="+mj-lt"/>
            </a:endParaRPr>
          </a:p>
          <a:p>
            <a:r>
              <a:rPr lang="hr-HR" sz="2000" dirty="0"/>
              <a:t>Port Authority of </a:t>
            </a:r>
            <a:r>
              <a:rPr lang="hr-HR" sz="2000" dirty="0" smtClean="0">
                <a:latin typeface="+mj-lt"/>
              </a:rPr>
              <a:t>Split</a:t>
            </a:r>
          </a:p>
          <a:p>
            <a:r>
              <a:rPr lang="hr-HR" sz="2000" dirty="0"/>
              <a:t>Port Authority of </a:t>
            </a:r>
            <a:r>
              <a:rPr lang="hr-HR" sz="2000" dirty="0" smtClean="0"/>
              <a:t>S</a:t>
            </a:r>
            <a:r>
              <a:rPr lang="hr-HR" sz="2000" dirty="0" smtClean="0">
                <a:latin typeface="+mj-lt"/>
              </a:rPr>
              <a:t>ibenik</a:t>
            </a:r>
          </a:p>
          <a:p>
            <a:r>
              <a:rPr lang="hr-HR" sz="2000" dirty="0"/>
              <a:t>Port Authority of </a:t>
            </a:r>
            <a:r>
              <a:rPr lang="hr-HR" sz="2000" dirty="0" smtClean="0">
                <a:latin typeface="+mj-lt"/>
              </a:rPr>
              <a:t>Zadar</a:t>
            </a:r>
          </a:p>
          <a:p>
            <a:r>
              <a:rPr lang="hr-HR" sz="2000" dirty="0"/>
              <a:t>Port Authority of </a:t>
            </a:r>
            <a:r>
              <a:rPr lang="hr-HR" sz="2000" dirty="0" smtClean="0">
                <a:latin typeface="+mj-lt"/>
              </a:rPr>
              <a:t>Rijeka</a:t>
            </a:r>
          </a:p>
          <a:p>
            <a:pPr>
              <a:buNone/>
            </a:pPr>
            <a:endParaRPr lang="hr-HR" sz="2000" dirty="0" smtClean="0">
              <a:latin typeface="+mj-lt"/>
            </a:endParaRPr>
          </a:p>
          <a:p>
            <a:pPr>
              <a:buNone/>
            </a:pPr>
            <a:r>
              <a:rPr lang="hr-HR" sz="2000" dirty="0" smtClean="0">
                <a:latin typeface="+mj-lt"/>
              </a:rPr>
              <a:t>      22 County Port Authorities</a:t>
            </a:r>
            <a:endParaRPr lang="en-US" sz="2000" dirty="0">
              <a:latin typeface="+mj-lt"/>
            </a:endParaRPr>
          </a:p>
        </p:txBody>
      </p:sp>
      <p:sp>
        <p:nvSpPr>
          <p:cNvPr id="23" name="Slide Number Placeholder 22"/>
          <p:cNvSpPr>
            <a:spLocks noGrp="1"/>
          </p:cNvSpPr>
          <p:nvPr>
            <p:ph type="sldNum" sz="quarter" idx="12"/>
          </p:nvPr>
        </p:nvSpPr>
        <p:spPr/>
        <p:txBody>
          <a:bodyPr/>
          <a:lstStyle/>
          <a:p>
            <a:fld id="{03D3EB2C-154F-4602-94E3-03F17A70726B}" type="slidenum">
              <a:rPr lang="hr-HR" smtClean="0"/>
              <a:pPr/>
              <a:t>3</a:t>
            </a:fld>
            <a:endParaRPr lang="hr-HR"/>
          </a:p>
        </p:txBody>
      </p:sp>
      <p:pic>
        <p:nvPicPr>
          <p:cNvPr id="4" name="Picture 6" descr="footer-1-1-proba1"/>
          <p:cNvPicPr>
            <a:picLocks noChangeAspect="1" noChangeArrowheads="1"/>
          </p:cNvPicPr>
          <p:nvPr/>
        </p:nvPicPr>
        <p:blipFill>
          <a:blip r:embed="rId2">
            <a:clrChange>
              <a:clrFrom>
                <a:srgbClr val="6699CC"/>
              </a:clrFrom>
              <a:clrTo>
                <a:srgbClr val="6699CC">
                  <a:alpha val="0"/>
                </a:srgbClr>
              </a:clrTo>
            </a:clrChange>
          </a:blip>
          <a:srcRect l="5406" t="7257" r="5405"/>
          <a:stretch>
            <a:fillRect/>
          </a:stretch>
        </p:blipFill>
        <p:spPr bwMode="auto">
          <a:xfrm>
            <a:off x="4000496" y="2060848"/>
            <a:ext cx="2357454" cy="862389"/>
          </a:xfrm>
          <a:prstGeom prst="rect">
            <a:avLst/>
          </a:prstGeom>
          <a:noFill/>
          <a:ln w="9525">
            <a:noFill/>
            <a:miter lim="800000"/>
            <a:headEnd/>
            <a:tailEnd/>
          </a:ln>
        </p:spPr>
      </p:pic>
      <p:pic>
        <p:nvPicPr>
          <p:cNvPr id="6" name="Picture 7" descr="header1"/>
          <p:cNvPicPr>
            <a:picLocks noChangeAspect="1" noChangeArrowheads="1"/>
          </p:cNvPicPr>
          <p:nvPr/>
        </p:nvPicPr>
        <p:blipFill>
          <a:blip r:embed="rId3"/>
          <a:srcRect/>
          <a:stretch>
            <a:fillRect/>
          </a:stretch>
        </p:blipFill>
        <p:spPr bwMode="auto">
          <a:xfrm>
            <a:off x="6480617" y="2060848"/>
            <a:ext cx="1655763" cy="865187"/>
          </a:xfrm>
          <a:prstGeom prst="rect">
            <a:avLst/>
          </a:prstGeom>
          <a:noFill/>
          <a:ln w="9525">
            <a:noFill/>
            <a:miter lim="800000"/>
            <a:headEnd/>
            <a:tailEnd/>
          </a:ln>
        </p:spPr>
      </p:pic>
      <p:grpSp>
        <p:nvGrpSpPr>
          <p:cNvPr id="8" name="Group 7"/>
          <p:cNvGrpSpPr/>
          <p:nvPr/>
        </p:nvGrpSpPr>
        <p:grpSpPr>
          <a:xfrm>
            <a:off x="4543928" y="3549650"/>
            <a:ext cx="4600072" cy="3217791"/>
            <a:chOff x="5559007" y="1662997"/>
            <a:chExt cx="4895586" cy="3217791"/>
          </a:xfrm>
        </p:grpSpPr>
        <p:sp>
          <p:nvSpPr>
            <p:cNvPr id="10" name="Text Box 4"/>
            <p:cNvSpPr txBox="1">
              <a:spLocks noChangeArrowheads="1"/>
            </p:cNvSpPr>
            <p:nvPr/>
          </p:nvSpPr>
          <p:spPr bwMode="auto">
            <a:xfrm>
              <a:off x="5559007" y="2469356"/>
              <a:ext cx="825500"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RIJEKA</a:t>
              </a:r>
            </a:p>
          </p:txBody>
        </p:sp>
        <p:sp>
          <p:nvSpPr>
            <p:cNvPr id="11" name="Text Box 8"/>
            <p:cNvSpPr txBox="1">
              <a:spLocks noChangeArrowheads="1"/>
            </p:cNvSpPr>
            <p:nvPr/>
          </p:nvSpPr>
          <p:spPr bwMode="auto">
            <a:xfrm>
              <a:off x="6317848" y="3275563"/>
              <a:ext cx="806450"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ZADAR</a:t>
              </a:r>
            </a:p>
          </p:txBody>
        </p:sp>
        <p:sp>
          <p:nvSpPr>
            <p:cNvPr id="12" name="Text Box 9"/>
            <p:cNvSpPr txBox="1">
              <a:spLocks noChangeArrowheads="1"/>
            </p:cNvSpPr>
            <p:nvPr/>
          </p:nvSpPr>
          <p:spPr bwMode="auto">
            <a:xfrm>
              <a:off x="6552939" y="3612113"/>
              <a:ext cx="936625"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ŠIBENIK</a:t>
              </a:r>
            </a:p>
          </p:txBody>
        </p:sp>
        <p:sp>
          <p:nvSpPr>
            <p:cNvPr id="13" name="Text Box 10"/>
            <p:cNvSpPr txBox="1">
              <a:spLocks noChangeArrowheads="1"/>
            </p:cNvSpPr>
            <p:nvPr/>
          </p:nvSpPr>
          <p:spPr bwMode="auto">
            <a:xfrm>
              <a:off x="6934388" y="4173762"/>
              <a:ext cx="779462"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PLOČE</a:t>
              </a:r>
            </a:p>
          </p:txBody>
        </p:sp>
        <p:pic>
          <p:nvPicPr>
            <p:cNvPr id="9" name="Picture 3" descr="croatia-dalmatia1"/>
            <p:cNvPicPr>
              <a:picLocks noGrp="1" noChangeAspect="1" noChangeArrowheads="1"/>
            </p:cNvPicPr>
            <p:nvPr>
              <p:ph sz="half" idx="4294967295"/>
            </p:nvPr>
          </p:nvPicPr>
          <p:blipFill>
            <a:blip r:embed="rId4"/>
            <a:srcRect/>
            <a:stretch>
              <a:fillRect/>
            </a:stretch>
          </p:blipFill>
          <p:spPr>
            <a:xfrm>
              <a:off x="6399834" y="1662997"/>
              <a:ext cx="4054759" cy="3173413"/>
            </a:xfrm>
            <a:noFill/>
          </p:spPr>
        </p:pic>
        <p:sp>
          <p:nvSpPr>
            <p:cNvPr id="14" name="Text Box 11"/>
            <p:cNvSpPr txBox="1">
              <a:spLocks noChangeArrowheads="1"/>
            </p:cNvSpPr>
            <p:nvPr/>
          </p:nvSpPr>
          <p:spPr bwMode="auto">
            <a:xfrm>
              <a:off x="6843310" y="3885179"/>
              <a:ext cx="706438"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SPLIT</a:t>
              </a:r>
            </a:p>
          </p:txBody>
        </p:sp>
        <p:sp>
          <p:nvSpPr>
            <p:cNvPr id="15" name="Text Box 12"/>
            <p:cNvSpPr txBox="1">
              <a:spLocks noChangeArrowheads="1"/>
            </p:cNvSpPr>
            <p:nvPr/>
          </p:nvSpPr>
          <p:spPr bwMode="auto">
            <a:xfrm>
              <a:off x="7896370" y="4544238"/>
              <a:ext cx="1295400" cy="336550"/>
            </a:xfrm>
            <a:prstGeom prst="rect">
              <a:avLst/>
            </a:prstGeom>
            <a:noFill/>
            <a:ln w="9525">
              <a:noFill/>
              <a:miter lim="800000"/>
              <a:headEnd/>
              <a:tailEnd/>
            </a:ln>
          </p:spPr>
          <p:txBody>
            <a:bodyPr wrap="none">
              <a:spAutoFit/>
            </a:bodyPr>
            <a:lstStyle/>
            <a:p>
              <a:r>
                <a:rPr lang="hr-HR" sz="1600" dirty="0">
                  <a:solidFill>
                    <a:srgbClr val="FF0000"/>
                  </a:solidFill>
                  <a:latin typeface="Tahoma" pitchFamily="34" charset="0"/>
                </a:rPr>
                <a:t>DUBROVNIK</a:t>
              </a:r>
            </a:p>
          </p:txBody>
        </p:sp>
        <p:sp>
          <p:nvSpPr>
            <p:cNvPr id="16" name="Oval 13"/>
            <p:cNvSpPr>
              <a:spLocks noChangeArrowheads="1"/>
            </p:cNvSpPr>
            <p:nvPr/>
          </p:nvSpPr>
          <p:spPr bwMode="auto">
            <a:xfrm>
              <a:off x="7124298" y="2493168"/>
              <a:ext cx="144463" cy="144463"/>
            </a:xfrm>
            <a:prstGeom prst="ellipse">
              <a:avLst/>
            </a:prstGeom>
            <a:solidFill>
              <a:srgbClr val="FF0000"/>
            </a:solidFill>
            <a:ln w="9525">
              <a:noFill/>
              <a:round/>
              <a:headEnd/>
              <a:tailEnd/>
            </a:ln>
          </p:spPr>
          <p:txBody>
            <a:bodyPr wrap="none" anchor="ctr"/>
            <a:lstStyle/>
            <a:p>
              <a:endParaRPr lang="en-US"/>
            </a:p>
          </p:txBody>
        </p:sp>
        <p:sp>
          <p:nvSpPr>
            <p:cNvPr id="17" name="Oval 14"/>
            <p:cNvSpPr>
              <a:spLocks noChangeArrowheads="1"/>
            </p:cNvSpPr>
            <p:nvPr/>
          </p:nvSpPr>
          <p:spPr bwMode="auto">
            <a:xfrm>
              <a:off x="7569386" y="3307919"/>
              <a:ext cx="144463" cy="144462"/>
            </a:xfrm>
            <a:prstGeom prst="ellipse">
              <a:avLst/>
            </a:prstGeom>
            <a:solidFill>
              <a:srgbClr val="FF0000"/>
            </a:solidFill>
            <a:ln w="9525">
              <a:noFill/>
              <a:round/>
              <a:headEnd/>
              <a:tailEnd/>
            </a:ln>
          </p:spPr>
          <p:txBody>
            <a:bodyPr wrap="none" anchor="ctr"/>
            <a:lstStyle/>
            <a:p>
              <a:endParaRPr lang="en-US"/>
            </a:p>
          </p:txBody>
        </p:sp>
        <p:sp>
          <p:nvSpPr>
            <p:cNvPr id="18" name="Oval 15"/>
            <p:cNvSpPr>
              <a:spLocks noChangeArrowheads="1"/>
            </p:cNvSpPr>
            <p:nvPr/>
          </p:nvSpPr>
          <p:spPr bwMode="auto">
            <a:xfrm>
              <a:off x="7887899" y="3573463"/>
              <a:ext cx="144462" cy="144462"/>
            </a:xfrm>
            <a:prstGeom prst="ellipse">
              <a:avLst/>
            </a:prstGeom>
            <a:solidFill>
              <a:srgbClr val="FF0000"/>
            </a:solidFill>
            <a:ln w="9525">
              <a:noFill/>
              <a:round/>
              <a:headEnd/>
              <a:tailEnd/>
            </a:ln>
          </p:spPr>
          <p:txBody>
            <a:bodyPr wrap="none" anchor="ctr"/>
            <a:lstStyle/>
            <a:p>
              <a:endParaRPr lang="en-US"/>
            </a:p>
          </p:txBody>
        </p:sp>
        <p:sp>
          <p:nvSpPr>
            <p:cNvPr id="19" name="Oval 16"/>
            <p:cNvSpPr>
              <a:spLocks noChangeArrowheads="1"/>
            </p:cNvSpPr>
            <p:nvPr/>
          </p:nvSpPr>
          <p:spPr bwMode="auto">
            <a:xfrm>
              <a:off x="8471839" y="3812948"/>
              <a:ext cx="144463" cy="144463"/>
            </a:xfrm>
            <a:prstGeom prst="ellipse">
              <a:avLst/>
            </a:prstGeom>
            <a:solidFill>
              <a:srgbClr val="FF0000"/>
            </a:solidFill>
            <a:ln w="9525">
              <a:noFill/>
              <a:round/>
              <a:headEnd/>
              <a:tailEnd/>
            </a:ln>
          </p:spPr>
          <p:txBody>
            <a:bodyPr wrap="none" anchor="ctr"/>
            <a:lstStyle/>
            <a:p>
              <a:endParaRPr lang="en-US"/>
            </a:p>
          </p:txBody>
        </p:sp>
        <p:sp>
          <p:nvSpPr>
            <p:cNvPr id="20" name="Oval 17"/>
            <p:cNvSpPr>
              <a:spLocks noChangeArrowheads="1"/>
            </p:cNvSpPr>
            <p:nvPr/>
          </p:nvSpPr>
          <p:spPr bwMode="auto">
            <a:xfrm>
              <a:off x="9237780" y="4275057"/>
              <a:ext cx="144462" cy="144463"/>
            </a:xfrm>
            <a:prstGeom prst="ellipse">
              <a:avLst/>
            </a:prstGeom>
            <a:solidFill>
              <a:srgbClr val="FF0000"/>
            </a:solidFill>
            <a:ln w="9525">
              <a:noFill/>
              <a:round/>
              <a:headEnd/>
              <a:tailEnd/>
            </a:ln>
          </p:spPr>
          <p:txBody>
            <a:bodyPr wrap="none" anchor="ctr"/>
            <a:lstStyle/>
            <a:p>
              <a:endParaRPr lang="en-US"/>
            </a:p>
          </p:txBody>
        </p:sp>
        <p:sp>
          <p:nvSpPr>
            <p:cNvPr id="21" name="Oval 18"/>
            <p:cNvSpPr>
              <a:spLocks noChangeArrowheads="1"/>
            </p:cNvSpPr>
            <p:nvPr/>
          </p:nvSpPr>
          <p:spPr bwMode="auto">
            <a:xfrm>
              <a:off x="9650478" y="4510312"/>
              <a:ext cx="144463" cy="144463"/>
            </a:xfrm>
            <a:prstGeom prst="ellipse">
              <a:avLst/>
            </a:prstGeom>
            <a:solidFill>
              <a:srgbClr val="FF0000"/>
            </a:solidFill>
            <a:ln w="9525">
              <a:noFill/>
              <a:round/>
              <a:headEnd/>
              <a:tailEnd/>
            </a:ln>
          </p:spPr>
          <p:txBody>
            <a:bodyPr wrap="none" anchor="ctr"/>
            <a:lstStyle/>
            <a:p>
              <a:endParaRPr lang="en-US"/>
            </a:p>
          </p:txBody>
        </p:sp>
      </p:grpSp>
      <p:sp>
        <p:nvSpPr>
          <p:cNvPr id="5" name="TextBox 4"/>
          <p:cNvSpPr txBox="1"/>
          <p:nvPr/>
        </p:nvSpPr>
        <p:spPr>
          <a:xfrm>
            <a:off x="3768256" y="3131106"/>
            <a:ext cx="5052215" cy="923330"/>
          </a:xfrm>
          <a:prstGeom prst="rect">
            <a:avLst/>
          </a:prstGeom>
          <a:noFill/>
        </p:spPr>
        <p:txBody>
          <a:bodyPr wrap="square" rtlCol="0">
            <a:spAutoFit/>
          </a:bodyPr>
          <a:lstStyle/>
          <a:p>
            <a:r>
              <a:rPr lang="en-US" dirty="0"/>
              <a:t>Members of the Port </a:t>
            </a:r>
            <a:r>
              <a:rPr lang="en-US" dirty="0" err="1" smtClean="0"/>
              <a:t>Authorit</a:t>
            </a:r>
            <a:r>
              <a:rPr lang="hr-HR" dirty="0" smtClean="0"/>
              <a:t>ies</a:t>
            </a:r>
            <a:r>
              <a:rPr lang="en-US" dirty="0" smtClean="0"/>
              <a:t> Community</a:t>
            </a:r>
            <a:r>
              <a:rPr lang="hr-HR" dirty="0" smtClean="0"/>
              <a:t>,</a:t>
            </a:r>
            <a:r>
              <a:rPr lang="en-US" dirty="0" smtClean="0"/>
              <a:t> ESPO</a:t>
            </a:r>
            <a:r>
              <a:rPr lang="hr-HR" dirty="0" smtClean="0"/>
              <a:t>, </a:t>
            </a:r>
            <a:r>
              <a:rPr lang="en-US" dirty="0"/>
              <a:t> </a:t>
            </a:r>
            <a:r>
              <a:rPr lang="en-US" dirty="0" err="1"/>
              <a:t>MedCruise</a:t>
            </a:r>
            <a:r>
              <a:rPr lang="en-US" dirty="0"/>
              <a:t> </a:t>
            </a:r>
            <a:r>
              <a:rPr lang="hr-HR" dirty="0" smtClean="0"/>
              <a:t>(t</a:t>
            </a:r>
            <a:r>
              <a:rPr lang="en-US" dirty="0" smtClean="0"/>
              <a:t>he </a:t>
            </a:r>
            <a:r>
              <a:rPr lang="en-US" dirty="0"/>
              <a:t>Association of Mediterranean Cruise </a:t>
            </a:r>
            <a:r>
              <a:rPr lang="en-US" dirty="0" smtClean="0"/>
              <a:t>Ports</a:t>
            </a:r>
            <a:r>
              <a:rPr lang="hr-HR" dirty="0" smtClean="0"/>
              <a:t>)</a:t>
            </a:r>
            <a:endParaRPr lang="en-US" dirty="0">
              <a:solidFill>
                <a:srgbClr val="0070C0"/>
              </a:solidFill>
              <a:latin typeface="+mj-lt"/>
            </a:endParaRPr>
          </a:p>
        </p:txBody>
      </p:sp>
      <p:pic>
        <p:nvPicPr>
          <p:cNvPr id="2051" name="Picture 3" descr="D:\Podaci ne brisati !!!\Pictures\medcruise-logo_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857750"/>
            <a:ext cx="2190750" cy="93345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Image 1" descr="logo aivp fond blanc-pet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612" y="5940107"/>
            <a:ext cx="1873204" cy="79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41834" y="6430891"/>
            <a:ext cx="2727627" cy="261610"/>
          </a:xfrm>
          <a:prstGeom prst="rect">
            <a:avLst/>
          </a:prstGeom>
        </p:spPr>
        <p:txBody>
          <a:bodyPr wrap="square">
            <a:spAutoFit/>
          </a:bodyPr>
          <a:lstStyle/>
          <a:p>
            <a:r>
              <a:rPr lang="en-GB" sz="1100" b="1" dirty="0"/>
              <a:t>AIVP - The worldwide network of port cities</a:t>
            </a:r>
            <a:endParaRPr lang="hr-HR" sz="1100" dirty="0"/>
          </a:p>
        </p:txBody>
      </p:sp>
    </p:spTree>
    <p:extLst>
      <p:ext uri="{BB962C8B-B14F-4D97-AF65-F5344CB8AC3E}">
        <p14:creationId xmlns:p14="http://schemas.microsoft.com/office/powerpoint/2010/main" val="7934548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77" y="3573016"/>
            <a:ext cx="8511062" cy="31566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7" y="259116"/>
            <a:ext cx="8490169" cy="3276662"/>
          </a:xfrm>
          <a:prstGeom prst="rect">
            <a:avLst/>
          </a:prstGeom>
        </p:spPr>
      </p:pic>
    </p:spTree>
    <p:extLst>
      <p:ext uri="{BB962C8B-B14F-4D97-AF65-F5344CB8AC3E}">
        <p14:creationId xmlns:p14="http://schemas.microsoft.com/office/powerpoint/2010/main" val="1599344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543300" y="2571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p>
            <a:endParaRPr lang="sr-Latn-CS"/>
          </a:p>
        </p:txBody>
      </p:sp>
      <p:sp>
        <p:nvSpPr>
          <p:cNvPr id="36867" name="Rectangle 3"/>
          <p:cNvSpPr>
            <a:spLocks noChangeArrowheads="1"/>
          </p:cNvSpPr>
          <p:nvPr/>
        </p:nvSpPr>
        <p:spPr bwMode="auto">
          <a:xfrm>
            <a:off x="3132138" y="335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p>
            <a:endParaRPr lang="sr-Latn-CS"/>
          </a:p>
        </p:txBody>
      </p:sp>
      <p:sp>
        <p:nvSpPr>
          <p:cNvPr id="36868" name="Rectangle 4"/>
          <p:cNvSpPr>
            <a:spLocks noChangeArrowheads="1"/>
          </p:cNvSpPr>
          <p:nvPr/>
        </p:nvSpPr>
        <p:spPr bwMode="auto">
          <a:xfrm>
            <a:off x="2967038" y="2085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p>
            <a:endParaRPr lang="sr-Latn-CS"/>
          </a:p>
        </p:txBody>
      </p:sp>
      <p:pic>
        <p:nvPicPr>
          <p:cNvPr id="8"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441796"/>
            <a:ext cx="8964995" cy="6227564"/>
          </a:xfrm>
          <a:prstGeom prst="rect">
            <a:avLst/>
          </a:prstGeom>
          <a:ln w="25400">
            <a:solidFill>
              <a:schemeClr val="tx1"/>
            </a:solidFill>
          </a:ln>
        </p:spPr>
      </p:pic>
      <p:sp>
        <p:nvSpPr>
          <p:cNvPr id="36873" name="TextBox 9"/>
          <p:cNvSpPr txBox="1">
            <a:spLocks noChangeArrowheads="1"/>
          </p:cNvSpPr>
          <p:nvPr/>
        </p:nvSpPr>
        <p:spPr bwMode="auto">
          <a:xfrm>
            <a:off x="35893" y="764704"/>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hr-HR" sz="3600" dirty="0" err="1">
                <a:latin typeface="+mj-lt"/>
              </a:rPr>
              <a:t>Thank</a:t>
            </a:r>
            <a:r>
              <a:rPr lang="hr-HR" sz="3600" dirty="0">
                <a:latin typeface="+mj-lt"/>
              </a:rPr>
              <a:t> </a:t>
            </a:r>
            <a:r>
              <a:rPr lang="hr-HR" sz="3600" dirty="0" err="1">
                <a:latin typeface="+mj-lt"/>
              </a:rPr>
              <a:t>you</a:t>
            </a:r>
            <a:r>
              <a:rPr lang="hr-HR" sz="3600" dirty="0">
                <a:latin typeface="+mj-lt"/>
              </a:rPr>
              <a:t> </a:t>
            </a:r>
            <a:r>
              <a:rPr lang="hr-HR" sz="3600" dirty="0" smtClean="0">
                <a:latin typeface="+mj-lt"/>
              </a:rPr>
              <a:t>for </a:t>
            </a:r>
            <a:r>
              <a:rPr lang="hr-HR" sz="3600" err="1">
                <a:latin typeface="+mj-lt"/>
              </a:rPr>
              <a:t>your</a:t>
            </a:r>
            <a:r>
              <a:rPr lang="hr-HR" sz="3600">
                <a:latin typeface="+mj-lt"/>
              </a:rPr>
              <a:t> </a:t>
            </a:r>
            <a:r>
              <a:rPr lang="hr-HR" sz="3600" smtClean="0">
                <a:latin typeface="+mj-lt"/>
              </a:rPr>
              <a:t>attention!</a:t>
            </a:r>
            <a:endParaRPr lang="hr-HR" sz="3600" dirty="0">
              <a:latin typeface="+mj-lt"/>
            </a:endParaRPr>
          </a:p>
        </p:txBody>
      </p:sp>
    </p:spTree>
    <p:extLst>
      <p:ext uri="{BB962C8B-B14F-4D97-AF65-F5344CB8AC3E}">
        <p14:creationId xmlns:p14="http://schemas.microsoft.com/office/powerpoint/2010/main" val="57008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1000" fill="hold"/>
                                        <p:tgtEl>
                                          <p:spTgt spid="36873"/>
                                        </p:tgtEl>
                                        <p:attrNameLst>
                                          <p:attrName>ppt_w</p:attrName>
                                        </p:attrNameLst>
                                      </p:cBhvr>
                                      <p:tavLst>
                                        <p:tav tm="0">
                                          <p:val>
                                            <p:fltVal val="0"/>
                                          </p:val>
                                        </p:tav>
                                        <p:tav tm="100000">
                                          <p:val>
                                            <p:strVal val="#ppt_w"/>
                                          </p:val>
                                        </p:tav>
                                      </p:tavLst>
                                    </p:anim>
                                    <p:anim calcmode="lin" valueType="num">
                                      <p:cBhvr>
                                        <p:cTn id="8" dur="1000" fill="hold"/>
                                        <p:tgtEl>
                                          <p:spTgt spid="36873"/>
                                        </p:tgtEl>
                                        <p:attrNameLst>
                                          <p:attrName>ppt_h</p:attrName>
                                        </p:attrNameLst>
                                      </p:cBhvr>
                                      <p:tavLst>
                                        <p:tav tm="0">
                                          <p:val>
                                            <p:fltVal val="0"/>
                                          </p:val>
                                        </p:tav>
                                        <p:tav tm="100000">
                                          <p:val>
                                            <p:strVal val="#ppt_h"/>
                                          </p:val>
                                        </p:tav>
                                      </p:tavLst>
                                    </p:anim>
                                    <p:anim calcmode="lin" valueType="num">
                                      <p:cBhvr>
                                        <p:cTn id="9" dur="1000" fill="hold"/>
                                        <p:tgtEl>
                                          <p:spTgt spid="36873"/>
                                        </p:tgtEl>
                                        <p:attrNameLst>
                                          <p:attrName>style.rotation</p:attrName>
                                        </p:attrNameLst>
                                      </p:cBhvr>
                                      <p:tavLst>
                                        <p:tav tm="0">
                                          <p:val>
                                            <p:fltVal val="90"/>
                                          </p:val>
                                        </p:tav>
                                        <p:tav tm="100000">
                                          <p:val>
                                            <p:fltVal val="0"/>
                                          </p:val>
                                        </p:tav>
                                      </p:tavLst>
                                    </p:anim>
                                    <p:animEffect transition="in" filter="fade">
                                      <p:cBhvr>
                                        <p:cTn id="10" dur="1000"/>
                                        <p:tgtEl>
                                          <p:spTgt spid="3687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37139" y="548680"/>
            <a:ext cx="8229600" cy="778098"/>
          </a:xfrm>
        </p:spPr>
        <p:txBody>
          <a:bodyPr/>
          <a:lstStyle/>
          <a:p>
            <a:r>
              <a:rPr lang="en-US" dirty="0" smtClean="0"/>
              <a:t>Geographical position</a:t>
            </a:r>
            <a:endParaRPr lang="en-US"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39" y="1628800"/>
            <a:ext cx="8280920" cy="4752528"/>
          </a:xfrm>
          <a:prstGeom prst="rect">
            <a:avLst/>
          </a:prstGeom>
        </p:spPr>
      </p:pic>
    </p:spTree>
    <p:extLst>
      <p:ext uri="{BB962C8B-B14F-4D97-AF65-F5344CB8AC3E}">
        <p14:creationId xmlns:p14="http://schemas.microsoft.com/office/powerpoint/2010/main" val="10491145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17436" y="260648"/>
            <a:ext cx="8229600" cy="778098"/>
          </a:xfrm>
        </p:spPr>
        <p:txBody>
          <a:bodyPr>
            <a:normAutofit/>
          </a:bodyPr>
          <a:lstStyle/>
          <a:p>
            <a:r>
              <a:rPr lang="en-US" sz="3600" dirty="0" smtClean="0"/>
              <a:t>Dubrovnik </a:t>
            </a:r>
            <a:r>
              <a:rPr lang="hr-HR" sz="3600" dirty="0" smtClean="0"/>
              <a:t>„</a:t>
            </a:r>
            <a:r>
              <a:rPr lang="en-US" sz="3600" dirty="0" smtClean="0"/>
              <a:t>one destination </a:t>
            </a:r>
            <a:r>
              <a:rPr lang="hr-HR" sz="3600" dirty="0" smtClean="0"/>
              <a:t>- </a:t>
            </a:r>
            <a:r>
              <a:rPr lang="en-US" sz="3600" dirty="0" smtClean="0"/>
              <a:t>two ports</a:t>
            </a:r>
            <a:r>
              <a:rPr lang="hr-HR" sz="3600" dirty="0" smtClean="0"/>
              <a:t>”</a:t>
            </a:r>
            <a:r>
              <a:rPr lang="en-US" sz="3600" dirty="0" smtClean="0"/>
              <a:t> </a:t>
            </a:r>
            <a:endParaRPr lang="en-US" sz="36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753"/>
            <a:ext cx="8561433"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6475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706090"/>
          </a:xfrm>
        </p:spPr>
        <p:txBody>
          <a:bodyPr>
            <a:normAutofit fontScale="90000"/>
          </a:bodyPr>
          <a:lstStyle/>
          <a:p>
            <a:r>
              <a:rPr lang="en-US" dirty="0" smtClean="0"/>
              <a:t>Port of Dubrovnik - </a:t>
            </a:r>
            <a:r>
              <a:rPr lang="hr-HR" dirty="0" smtClean="0"/>
              <a:t>history</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1520" y="980728"/>
            <a:ext cx="3600400" cy="2842938"/>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558" y="980728"/>
            <a:ext cx="4896543" cy="2798025"/>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3939180"/>
            <a:ext cx="4966840" cy="2803469"/>
          </a:xfrm>
          <a:prstGeom prst="rect">
            <a:avLst/>
          </a:prstGeom>
          <a:noFill/>
          <a:ln w="41275">
            <a:solidFill>
              <a:schemeClr val="tx1"/>
            </a:solidFill>
          </a:ln>
          <a:extLst>
            <a:ext uri="{909E8E84-426E-40DD-AFC4-6F175D3DCCD1}">
              <a14:hiddenFill xmlns:a14="http://schemas.microsoft.com/office/drawing/2010/main">
                <a:solidFill>
                  <a:srgbClr val="FFFFFF"/>
                </a:solidFill>
              </a14:hiddenFill>
            </a:ext>
          </a:extLst>
        </p:spPr>
      </p:pic>
      <p:sp>
        <p:nvSpPr>
          <p:cNvPr id="3" name="TekstniOkvir 2"/>
          <p:cNvSpPr txBox="1"/>
          <p:nvPr/>
        </p:nvSpPr>
        <p:spPr>
          <a:xfrm>
            <a:off x="7020272" y="6453336"/>
            <a:ext cx="936104" cy="369332"/>
          </a:xfrm>
          <a:prstGeom prst="rect">
            <a:avLst/>
          </a:prstGeom>
          <a:noFill/>
        </p:spPr>
        <p:txBody>
          <a:bodyPr wrap="square" rtlCol="0">
            <a:spAutoFit/>
          </a:bodyPr>
          <a:lstStyle/>
          <a:p>
            <a:r>
              <a:rPr lang="hr-HR" dirty="0" smtClean="0">
                <a:solidFill>
                  <a:prstClr val="white"/>
                </a:solidFill>
              </a:rPr>
              <a:t>1873</a:t>
            </a:r>
            <a:endParaRPr lang="hr-HR" dirty="0">
              <a:solidFill>
                <a:prstClr val="white"/>
              </a:solidFill>
            </a:endParaRPr>
          </a:p>
        </p:txBody>
      </p:sp>
      <p:sp>
        <p:nvSpPr>
          <p:cNvPr id="7" name="TekstniOkvir 6"/>
          <p:cNvSpPr txBox="1"/>
          <p:nvPr/>
        </p:nvSpPr>
        <p:spPr>
          <a:xfrm>
            <a:off x="7020272" y="3941612"/>
            <a:ext cx="1928659" cy="646331"/>
          </a:xfrm>
          <a:prstGeom prst="rect">
            <a:avLst/>
          </a:prstGeom>
          <a:noFill/>
        </p:spPr>
        <p:txBody>
          <a:bodyPr wrap="square" rtlCol="0">
            <a:spAutoFit/>
          </a:bodyPr>
          <a:lstStyle/>
          <a:p>
            <a:r>
              <a:rPr lang="en-US" dirty="0" smtClean="0">
                <a:solidFill>
                  <a:prstClr val="white"/>
                </a:solidFill>
              </a:rPr>
              <a:t>Beginning of 19th century</a:t>
            </a:r>
            <a:endParaRPr lang="en-US" dirty="0">
              <a:solidFill>
                <a:prstClr val="white"/>
              </a:solidFill>
            </a:endParaRPr>
          </a:p>
        </p:txBody>
      </p:sp>
      <p:sp>
        <p:nvSpPr>
          <p:cNvPr id="8" name="TekstniOkvir 7"/>
          <p:cNvSpPr txBox="1"/>
          <p:nvPr/>
        </p:nvSpPr>
        <p:spPr>
          <a:xfrm>
            <a:off x="179512" y="3939180"/>
            <a:ext cx="1440160" cy="369332"/>
          </a:xfrm>
          <a:prstGeom prst="rect">
            <a:avLst/>
          </a:prstGeom>
          <a:noFill/>
        </p:spPr>
        <p:txBody>
          <a:bodyPr wrap="square" rtlCol="0">
            <a:spAutoFit/>
          </a:bodyPr>
          <a:lstStyle/>
          <a:p>
            <a:r>
              <a:rPr lang="en-US" dirty="0" smtClean="0">
                <a:solidFill>
                  <a:prstClr val="white"/>
                </a:solidFill>
              </a:rPr>
              <a:t>Before 1667 </a:t>
            </a:r>
            <a:endParaRPr lang="en-US" dirty="0">
              <a:solidFill>
                <a:prstClr val="white"/>
              </a:solidFill>
            </a:endParaRPr>
          </a:p>
        </p:txBody>
      </p:sp>
    </p:spTree>
    <p:extLst>
      <p:ext uri="{BB962C8B-B14F-4D97-AF65-F5344CB8AC3E}">
        <p14:creationId xmlns:p14="http://schemas.microsoft.com/office/powerpoint/2010/main" val="120354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7504" y="21162"/>
            <a:ext cx="9036496" cy="671534"/>
          </a:xfrm>
        </p:spPr>
        <p:txBody>
          <a:bodyPr>
            <a:normAutofit fontScale="90000"/>
          </a:bodyPr>
          <a:lstStyle/>
          <a:p>
            <a:r>
              <a:rPr lang="en-US" dirty="0" smtClean="0"/>
              <a:t>Milestone of cruise history </a:t>
            </a:r>
            <a:endParaRPr lang="en-US" dirty="0"/>
          </a:p>
        </p:txBody>
      </p:sp>
      <p:sp>
        <p:nvSpPr>
          <p:cNvPr id="3" name="Rezervirano mjesto sadržaja 2"/>
          <p:cNvSpPr>
            <a:spLocks noGrp="1"/>
          </p:cNvSpPr>
          <p:nvPr>
            <p:ph idx="1"/>
          </p:nvPr>
        </p:nvSpPr>
        <p:spPr>
          <a:xfrm>
            <a:off x="107504" y="836712"/>
            <a:ext cx="8928992" cy="5602932"/>
          </a:xfrm>
        </p:spPr>
        <p:txBody>
          <a:bodyPr>
            <a:noAutofit/>
          </a:bodyPr>
          <a:lstStyle/>
          <a:p>
            <a:r>
              <a:rPr lang="en-US" sz="1600" dirty="0" smtClean="0"/>
              <a:t>10th August 1844 steam ship BARONE STUERMER arrived from Trieste with 153 </a:t>
            </a:r>
            <a:r>
              <a:rPr lang="en-US" sz="1600" dirty="0" err="1" smtClean="0"/>
              <a:t>pax</a:t>
            </a:r>
            <a:r>
              <a:rPr lang="en-US" sz="1600" dirty="0" smtClean="0"/>
              <a:t> on „voyage of pleasure”</a:t>
            </a:r>
          </a:p>
          <a:p>
            <a:r>
              <a:rPr lang="en-US" sz="1600" dirty="0" smtClean="0"/>
              <a:t>Before 1st WW s/s: SENEGAL, VECTIS, ARGONAUT, VITTORIA, METEOR, PRINZESSIN VICTORIA LUISE, SALSETTE, ORMUZ, DUNOTTAR CASTLE, FRANCE...</a:t>
            </a:r>
          </a:p>
          <a:p>
            <a:r>
              <a:rPr lang="en-US" sz="1600" dirty="0" smtClean="0"/>
              <a:t>30th March 1931 on s/s THEOPHILE GAUTIER with Bernard Shaw arrived in Dubrovnik</a:t>
            </a:r>
          </a:p>
          <a:p>
            <a:r>
              <a:rPr lang="en-US" sz="1600" dirty="0" smtClean="0"/>
              <a:t>Between 1st &amp; 2nd WW arrived in Dubrovnik: AQUITANIA, ATLANTIS, BRITANNIC, GENERAL VON STEUBEN, MONTE ROSA, SIERRA CORDOBA, ORION, ORCA, ORONTES, ORCADES, ORONSAY, LANCASTRIA, RANCHI, CARINTHIA, STRATHNAVER, STRATHMORE, STRATHAIRD, VULCANIA, SATURNIA, ARANDORA STAR, LEOPOLDVILLE, VOLTAIRE, BATORY, SLAMAT, ROMA, OCEANIA, HELLAS, STELLA POLARIS, CAMPONA, MILWAUKEE, MEXIQUE, ORION, EMPRESS OF AUSTRALIA, EMPRESS OF CANADA, EMPRESS OF FRANCE, EMPRESS OF SCOTLAND, MOLDAVIA, ORFORD, SAMARIA, OTRANTO, VICEROY OF INDIA, CONTE ROSSO, CALGARIC, LAPLAND </a:t>
            </a:r>
          </a:p>
          <a:p>
            <a:r>
              <a:rPr lang="en-US" sz="1600" dirty="0" smtClean="0"/>
              <a:t>1935 more then 50 cruise ships visited Dubrovnik</a:t>
            </a:r>
          </a:p>
          <a:p>
            <a:r>
              <a:rPr lang="en-US" sz="1600" dirty="0" smtClean="0"/>
              <a:t>1953 m/v </a:t>
            </a:r>
            <a:r>
              <a:rPr lang="en-US" sz="1600" dirty="0" err="1" smtClean="0"/>
              <a:t>Oslofjord</a:t>
            </a:r>
            <a:r>
              <a:rPr lang="en-US" sz="1600" dirty="0" smtClean="0"/>
              <a:t> visited Dubrovnik as first ship after 2nd WW</a:t>
            </a:r>
          </a:p>
          <a:p>
            <a:r>
              <a:rPr lang="en-US" sz="1600" dirty="0" smtClean="0"/>
              <a:t>Ships in fifties: REINA DEL MAR, QUEEN ELIZABETH 2, FRANCE, CANBERRA, ANDES, ATHINAI, AKROPOLIS, HERMES, ELLINIS, AUSONIA, INDEPENDENCE, CONSTITUTION, IBERIA, CARONIA, SAGAFJORD, OSLOFJORD, ORIANA, ORSOVA, ORCADES, ANKARA, EMPRESS OF CANADA, NIEUW AMSTERDAM, STATENDAM, LEONARDO DA VINCI</a:t>
            </a:r>
          </a:p>
          <a:p>
            <a:r>
              <a:rPr lang="en-US" sz="1600" dirty="0" smtClean="0"/>
              <a:t>27th September 1991 m/v La Palma – last ship before Croatian War of Independence </a:t>
            </a:r>
          </a:p>
          <a:p>
            <a:r>
              <a:rPr lang="en-US" sz="1600" dirty="0" smtClean="0"/>
              <a:t>7th November 1994 m/v </a:t>
            </a:r>
            <a:r>
              <a:rPr lang="hr-HR" sz="1600" dirty="0" smtClean="0"/>
              <a:t>La </a:t>
            </a:r>
            <a:r>
              <a:rPr lang="en-US" sz="1600" dirty="0" smtClean="0"/>
              <a:t>Palma returned in Dubrovnik </a:t>
            </a:r>
            <a:endParaRPr lang="en-US" sz="1600" dirty="0"/>
          </a:p>
        </p:txBody>
      </p:sp>
    </p:spTree>
    <p:extLst>
      <p:ext uri="{BB962C8B-B14F-4D97-AF65-F5344CB8AC3E}">
        <p14:creationId xmlns:p14="http://schemas.microsoft.com/office/powerpoint/2010/main" val="392708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sz="quarter"/>
          </p:nvPr>
        </p:nvSpPr>
        <p:spPr>
          <a:xfrm>
            <a:off x="484188" y="0"/>
            <a:ext cx="8175625" cy="941388"/>
          </a:xfrm>
        </p:spPr>
        <p:txBody>
          <a:bodyPr/>
          <a:lstStyle/>
          <a:p>
            <a:pPr eaLnBrk="1" hangingPunct="1">
              <a:defRPr/>
            </a:pPr>
            <a:r>
              <a:rPr lang="hr-HR" sz="3600" dirty="0" smtClean="0"/>
              <a:t>Passenger Port of Dubrovnik</a:t>
            </a:r>
            <a:endParaRPr lang="hr-HR" sz="3600" dirty="0" smtClean="0">
              <a:solidFill>
                <a:schemeClr val="tx1"/>
              </a:solidFill>
              <a:latin typeface="Tahoma" pitchFamily="34" charset="0"/>
            </a:endParaRPr>
          </a:p>
        </p:txBody>
      </p:sp>
      <p:sp>
        <p:nvSpPr>
          <p:cNvPr id="7172" name="Text Box 25"/>
          <p:cNvSpPr txBox="1">
            <a:spLocks noChangeArrowheads="1"/>
          </p:cNvSpPr>
          <p:nvPr/>
        </p:nvSpPr>
        <p:spPr bwMode="auto">
          <a:xfrm>
            <a:off x="5056188" y="6400800"/>
            <a:ext cx="311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hr-HR">
              <a:solidFill>
                <a:prstClr val="white"/>
              </a:solidFill>
            </a:endParaRPr>
          </a:p>
        </p:txBody>
      </p:sp>
      <p:pic>
        <p:nvPicPr>
          <p:cNvPr id="18435" name="Picture 3" descr="D:\Podaci ne brisati !!!\Pictures\gruz.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825" b="22290"/>
          <a:stretch/>
        </p:blipFill>
        <p:spPr bwMode="auto">
          <a:xfrm>
            <a:off x="179512" y="983736"/>
            <a:ext cx="8784976" cy="5423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277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16632"/>
            <a:ext cx="8229600" cy="1080120"/>
          </a:xfrm>
        </p:spPr>
        <p:txBody>
          <a:bodyPr>
            <a:noAutofit/>
          </a:bodyPr>
          <a:lstStyle/>
          <a:p>
            <a:r>
              <a:rPr lang="en-US" sz="3600" dirty="0" smtClean="0"/>
              <a:t>Port Authority of Dubrovnik </a:t>
            </a:r>
            <a:r>
              <a:rPr lang="hr-HR" sz="3600" dirty="0" smtClean="0"/>
              <a:t/>
            </a:r>
            <a:br>
              <a:rPr lang="hr-HR" sz="3600" dirty="0" smtClean="0"/>
            </a:br>
            <a:r>
              <a:rPr lang="en-US" sz="3600" dirty="0" smtClean="0"/>
              <a:t>– legal</a:t>
            </a:r>
            <a:r>
              <a:rPr lang="hr-HR" sz="3600" dirty="0" smtClean="0"/>
              <a:t> </a:t>
            </a:r>
            <a:r>
              <a:rPr lang="en-US" sz="3600" dirty="0" smtClean="0"/>
              <a:t>aspect</a:t>
            </a:r>
            <a:r>
              <a:rPr lang="hr-HR" sz="3600" dirty="0" smtClean="0"/>
              <a:t>s</a:t>
            </a:r>
            <a:endParaRPr lang="en-US" sz="3600" dirty="0"/>
          </a:p>
        </p:txBody>
      </p:sp>
      <p:sp>
        <p:nvSpPr>
          <p:cNvPr id="3" name="Rezervirano mjesto sadržaja 2"/>
          <p:cNvSpPr>
            <a:spLocks noGrp="1"/>
          </p:cNvSpPr>
          <p:nvPr>
            <p:ph idx="1"/>
          </p:nvPr>
        </p:nvSpPr>
        <p:spPr>
          <a:xfrm>
            <a:off x="467544" y="1344654"/>
            <a:ext cx="8208912" cy="4820649"/>
          </a:xfrm>
        </p:spPr>
        <p:txBody>
          <a:bodyPr>
            <a:normAutofit fontScale="92500" lnSpcReduction="10000"/>
          </a:bodyPr>
          <a:lstStyle/>
          <a:p>
            <a:pPr marL="514350" indent="-514350" algn="just">
              <a:buFont typeface="+mj-lt"/>
              <a:buAutoNum type="arabicPeriod"/>
            </a:pPr>
            <a:r>
              <a:rPr lang="en-US" sz="2800" dirty="0" smtClean="0"/>
              <a:t>Established by Government of Croatia 1997 for </a:t>
            </a:r>
            <a:r>
              <a:rPr lang="hr-HR" sz="2800" dirty="0"/>
              <a:t>development and </a:t>
            </a:r>
            <a:r>
              <a:rPr lang="hr-HR" sz="2800" dirty="0" smtClean="0"/>
              <a:t>management</a:t>
            </a:r>
            <a:r>
              <a:rPr lang="en-US" sz="2800" dirty="0" smtClean="0"/>
              <a:t> of public port</a:t>
            </a:r>
          </a:p>
          <a:p>
            <a:pPr marL="514350" indent="-514350" algn="just">
              <a:buFont typeface="+mj-lt"/>
              <a:buAutoNum type="arabicPeriod"/>
            </a:pPr>
            <a:r>
              <a:rPr lang="en-US" sz="2800" dirty="0" smtClean="0"/>
              <a:t>Non profit organization </a:t>
            </a:r>
          </a:p>
          <a:p>
            <a:pPr marL="514350" indent="-514350" algn="just">
              <a:buFont typeface="+mj-lt"/>
              <a:buAutoNum type="arabicPeriod"/>
            </a:pPr>
            <a:r>
              <a:rPr lang="en-US" sz="2800" dirty="0" smtClean="0"/>
              <a:t>Main activities: </a:t>
            </a:r>
          </a:p>
          <a:p>
            <a:pPr marL="400050" lvl="1" indent="0" algn="just">
              <a:buNone/>
            </a:pPr>
            <a:r>
              <a:rPr lang="hr-HR" dirty="0" smtClean="0"/>
              <a:t>a.	</a:t>
            </a:r>
            <a:r>
              <a:rPr lang="en-US" sz="2600" dirty="0" smtClean="0"/>
              <a:t>Construction, maintenance, management, supervision, </a:t>
            </a:r>
            <a:r>
              <a:rPr lang="hr-HR" sz="2600" dirty="0" smtClean="0"/>
              <a:t>	</a:t>
            </a:r>
            <a:r>
              <a:rPr lang="en-US" sz="2600" dirty="0" smtClean="0"/>
              <a:t>protection and development of maritime domain – port </a:t>
            </a:r>
            <a:r>
              <a:rPr lang="hr-HR" sz="2600" dirty="0" smtClean="0"/>
              <a:t>	</a:t>
            </a:r>
            <a:r>
              <a:rPr lang="en-US" sz="2600" dirty="0" smtClean="0"/>
              <a:t>area</a:t>
            </a:r>
          </a:p>
          <a:p>
            <a:pPr marL="400050" lvl="1" indent="0" algn="just">
              <a:buNone/>
            </a:pPr>
            <a:r>
              <a:rPr lang="hr-HR" sz="2600" dirty="0" smtClean="0"/>
              <a:t>b.	</a:t>
            </a:r>
            <a:r>
              <a:rPr lang="en-US" sz="2600" dirty="0" smtClean="0"/>
              <a:t>Management of all kind</a:t>
            </a:r>
            <a:r>
              <a:rPr lang="hr-HR" sz="2600" dirty="0" smtClean="0"/>
              <a:t>s</a:t>
            </a:r>
            <a:r>
              <a:rPr lang="en-US" sz="2600" dirty="0" smtClean="0"/>
              <a:t> of port traffic</a:t>
            </a:r>
          </a:p>
          <a:p>
            <a:pPr marL="400050" lvl="1" indent="0" algn="just">
              <a:buNone/>
            </a:pPr>
            <a:r>
              <a:rPr lang="hr-HR" sz="2600" dirty="0" smtClean="0"/>
              <a:t>c.	</a:t>
            </a:r>
            <a:r>
              <a:rPr lang="en-US" sz="2600" dirty="0" smtClean="0"/>
              <a:t>Providing</a:t>
            </a:r>
            <a:r>
              <a:rPr lang="hr-HR" sz="2600" dirty="0" smtClean="0"/>
              <a:t> p</a:t>
            </a:r>
            <a:r>
              <a:rPr lang="en-US" sz="2600" dirty="0" err="1" smtClean="0"/>
              <a:t>ublic</a:t>
            </a:r>
            <a:r>
              <a:rPr lang="en-US" sz="2600" dirty="0" smtClean="0"/>
              <a:t> service</a:t>
            </a:r>
            <a:r>
              <a:rPr lang="hr-HR" sz="2600" dirty="0" smtClean="0"/>
              <a:t>s</a:t>
            </a:r>
            <a:r>
              <a:rPr lang="en-US" sz="2600" dirty="0" smtClean="0"/>
              <a:t> for which economic interest</a:t>
            </a:r>
            <a:r>
              <a:rPr lang="hr-HR" sz="2600" dirty="0" smtClean="0"/>
              <a:t>s</a:t>
            </a:r>
            <a:r>
              <a:rPr lang="en-US" sz="2600" dirty="0" smtClean="0"/>
              <a:t> do </a:t>
            </a:r>
            <a:r>
              <a:rPr lang="hr-HR" sz="2600" dirty="0" smtClean="0"/>
              <a:t>	</a:t>
            </a:r>
            <a:r>
              <a:rPr lang="en-US" sz="2600" dirty="0" smtClean="0"/>
              <a:t>not exist </a:t>
            </a:r>
          </a:p>
          <a:p>
            <a:pPr marL="400050" lvl="1" indent="0" algn="just">
              <a:buNone/>
            </a:pPr>
            <a:r>
              <a:rPr lang="hr-HR" sz="2600" dirty="0" smtClean="0"/>
              <a:t>d.	G</a:t>
            </a:r>
            <a:r>
              <a:rPr lang="en-US" sz="2600" dirty="0" smtClean="0"/>
              <a:t>ranting concessions, supervision and coordination </a:t>
            </a:r>
            <a:r>
              <a:rPr lang="hr-HR" sz="2600" dirty="0" smtClean="0"/>
              <a:t>	</a:t>
            </a:r>
            <a:r>
              <a:rPr lang="en-US" sz="2600" dirty="0" smtClean="0"/>
              <a:t>between concessioners </a:t>
            </a:r>
          </a:p>
          <a:p>
            <a:pPr marL="0" indent="0">
              <a:buNone/>
            </a:pPr>
            <a:endParaRPr lang="hr-HR" dirty="0" smtClean="0"/>
          </a:p>
        </p:txBody>
      </p:sp>
    </p:spTree>
    <p:extLst>
      <p:ext uri="{BB962C8B-B14F-4D97-AF65-F5344CB8AC3E}">
        <p14:creationId xmlns:p14="http://schemas.microsoft.com/office/powerpoint/2010/main" val="11989871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2248</TotalTime>
  <Words>1644</Words>
  <Application>Microsoft Office PowerPoint</Application>
  <PresentationFormat>On-screen Show (4:3)</PresentationFormat>
  <Paragraphs>591</Paragraphs>
  <Slides>31</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Tahoma</vt:lpstr>
      <vt:lpstr>Times New Roman</vt:lpstr>
      <vt:lpstr>Wingdings</vt:lpstr>
      <vt:lpstr>Tema sustava Office</vt:lpstr>
      <vt:lpstr>Port of Dubrovnik - Passenger port development  1st Joint Forum Conference of the Adriatic-Ionian Chambers of Commerce, Cities and Universities 17th Oct 2018</vt:lpstr>
      <vt:lpstr>Contents</vt:lpstr>
      <vt:lpstr>Port Authorities in Croatia</vt:lpstr>
      <vt:lpstr>Geographical position</vt:lpstr>
      <vt:lpstr>Dubrovnik „one destination - two ports” </vt:lpstr>
      <vt:lpstr>Port of Dubrovnik - history</vt:lpstr>
      <vt:lpstr>Milestone of cruise history </vt:lpstr>
      <vt:lpstr>Passenger Port of Dubrovnik</vt:lpstr>
      <vt:lpstr>Port Authority of Dubrovnik  – legal aspects</vt:lpstr>
      <vt:lpstr>General information</vt:lpstr>
      <vt:lpstr> </vt:lpstr>
      <vt:lpstr>PowerPoint Presentation</vt:lpstr>
      <vt:lpstr>PowerPoint Presentation</vt:lpstr>
      <vt:lpstr>Passenger traffic data 2013-2018</vt:lpstr>
      <vt:lpstr>PowerPoint Presentation</vt:lpstr>
      <vt:lpstr>Cruise passenger per months 2015/2016</vt:lpstr>
      <vt:lpstr>Weekly schedule arrivals of cruise passengers in 2016</vt:lpstr>
      <vt:lpstr>Passengers by nationality (2016)</vt:lpstr>
      <vt:lpstr>PowerPoint Presentation</vt:lpstr>
      <vt:lpstr>PowerPoint Presentation</vt:lpstr>
      <vt:lpstr>Homeport operations</vt:lpstr>
      <vt:lpstr>Dubrovnik &amp; MedCruise Ports Cruise Traffic data 2017</vt:lpstr>
      <vt:lpstr>Dubrovnik touristic attraction for cruise industry </vt:lpstr>
      <vt:lpstr>Alternative excursion programme to the surroundings of Dubrovnik </vt:lpstr>
      <vt:lpstr>Cruise industry stakeholder</vt:lpstr>
      <vt:lpstr>PowerPoint Presentation</vt:lpstr>
      <vt:lpstr>Dubrovnik Port Development Project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Port of Dubrovnik</dc:title>
  <dc:creator>Antun Asic</dc:creator>
  <cp:lastModifiedBy>Rade Maršić</cp:lastModifiedBy>
  <cp:revision>213</cp:revision>
  <cp:lastPrinted>2018-10-16T08:29:51Z</cp:lastPrinted>
  <dcterms:created xsi:type="dcterms:W3CDTF">2013-09-05T05:38:05Z</dcterms:created>
  <dcterms:modified xsi:type="dcterms:W3CDTF">2018-10-16T11:46:51Z</dcterms:modified>
</cp:coreProperties>
</file>